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307" r:id="rId4"/>
    <p:sldId id="262" r:id="rId5"/>
    <p:sldId id="258" r:id="rId6"/>
    <p:sldId id="267" r:id="rId7"/>
    <p:sldId id="269" r:id="rId8"/>
    <p:sldId id="268" r:id="rId9"/>
    <p:sldId id="263" r:id="rId10"/>
    <p:sldId id="264" r:id="rId11"/>
    <p:sldId id="270" r:id="rId12"/>
    <p:sldId id="273" r:id="rId13"/>
    <p:sldId id="271" r:id="rId14"/>
    <p:sldId id="272" r:id="rId15"/>
    <p:sldId id="265" r:id="rId16"/>
    <p:sldId id="266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1" r:id="rId33"/>
    <p:sldId id="295" r:id="rId34"/>
    <p:sldId id="304" r:id="rId35"/>
    <p:sldId id="298" r:id="rId36"/>
    <p:sldId id="299" r:id="rId37"/>
    <p:sldId id="287" r:id="rId38"/>
    <p:sldId id="300" r:id="rId39"/>
    <p:sldId id="301" r:id="rId40"/>
    <p:sldId id="260" r:id="rId41"/>
    <p:sldId id="259" r:id="rId42"/>
    <p:sldId id="261" r:id="rId43"/>
    <p:sldId id="305" r:id="rId44"/>
    <p:sldId id="30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96648-64C6-44E7-992A-33A5D6C0A328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52E47-0E89-4FE0-BE37-347838857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33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147D3774-DE77-4342-AC1C-C3E0215141C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013069-439F-46BA-B121-A41C5F4E4A9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3009" name="Text Box 1">
            <a:extLst>
              <a:ext uri="{FF2B5EF4-FFF2-40B4-BE49-F238E27FC236}">
                <a16:creationId xmlns:a16="http://schemas.microsoft.com/office/drawing/2014/main" id="{2F2C6B94-8743-4781-9A1F-2AC2D0DB7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4ED5BBB3-53BE-42FE-8EC6-40A12C24BC7C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19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905B783A-4E8D-43C4-940E-D60483B21C7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01688"/>
            <a:ext cx="7126287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003DC299-FCFF-4403-A33B-3DEEDD45C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E8E4663B-A887-4120-80E8-9D6718D1B8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1D8230-01C1-4690-A274-25884B91B753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2225" name="Text Box 1">
            <a:extLst>
              <a:ext uri="{FF2B5EF4-FFF2-40B4-BE49-F238E27FC236}">
                <a16:creationId xmlns:a16="http://schemas.microsoft.com/office/drawing/2014/main" id="{CCD49078-2224-4952-9D06-2DF4E2303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E51F7E58-937F-42C5-AE68-CB711CC5C953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CB5137DE-D770-4A07-A9A9-E78F73A52D9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01688"/>
            <a:ext cx="7126287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E3A5005D-EB33-4B47-82E2-36B6EE604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400992AF-E0F4-4867-96C8-A2255FA3CD4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CE59D7-18C3-480B-8FB9-8B3E9C5F365C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3249" name="Text Box 1">
            <a:extLst>
              <a:ext uri="{FF2B5EF4-FFF2-40B4-BE49-F238E27FC236}">
                <a16:creationId xmlns:a16="http://schemas.microsoft.com/office/drawing/2014/main" id="{CF5BDF1B-2FD8-447C-BCFB-8A779B2DA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2F31EECE-7DE0-4770-AFE5-606A6C61411C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29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49485A21-A7E2-4DA7-8959-FF110C53DDD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01688"/>
            <a:ext cx="7126287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488EBF49-C872-4929-A92B-A5C111D8B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2893ED0F-7DD0-4248-BB34-08BE070F7ED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690962-A2E6-4F1A-99D4-8CAEA802DA6D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5297" name="Text Box 1">
            <a:extLst>
              <a:ext uri="{FF2B5EF4-FFF2-40B4-BE49-F238E27FC236}">
                <a16:creationId xmlns:a16="http://schemas.microsoft.com/office/drawing/2014/main" id="{F6533757-F71A-4473-9B4A-42F296A50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DEC5DA6E-90F6-4590-9150-EFEA538C5087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30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DE233D0B-DC93-41E7-9CD4-95019BE36E2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01688"/>
            <a:ext cx="7126287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E23CFD9A-2E08-495C-AA50-969B8D67A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56AC3347-A15C-43E2-BE46-75E2C2263D0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B24124-3F3A-4E2E-80FA-4D6512B3F308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0417" name="Text Box 1">
            <a:extLst>
              <a:ext uri="{FF2B5EF4-FFF2-40B4-BE49-F238E27FC236}">
                <a16:creationId xmlns:a16="http://schemas.microsoft.com/office/drawing/2014/main" id="{7D543C09-1841-4566-9EEA-C3E8D3E6E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1CF62E18-1D8B-4002-8D3D-269158DB1E76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31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B57C3E67-EFE9-4D6C-943D-0458A2581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24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 hangingPunct="1">
              <a:buClrTx/>
              <a:buFontTx/>
              <a:buNone/>
            </a:pPr>
            <a:fld id="{1EF8B957-C52A-4BFE-9671-466FE15A949F}" type="slidenum">
              <a:rPr lang="en-US" altLang="en-US" sz="1200">
                <a:solidFill>
                  <a:srgbClr val="000000"/>
                </a:solidFill>
              </a:rPr>
              <a:pPr algn="r" hangingPunct="1">
                <a:buClrTx/>
                <a:buFontTx/>
                <a:buNone/>
              </a:pPr>
              <a:t>31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DAD0C4CC-3B61-44C8-BFBB-1E82038E8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801688"/>
            <a:ext cx="5040313" cy="40100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2F168313-D391-41A8-9F71-AE7BC0C5F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5FEDE1B-C882-4CC2-BCE8-F1BF6BF3519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423377-2F9D-46D2-8228-974F6CD504D5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878F6F8F-4D52-4D3A-8642-3053A2D2A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D4197CCE-C7BB-4A21-A69E-259BAAD420E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32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6" name="Text Box 2">
            <a:extLst>
              <a:ext uri="{FF2B5EF4-FFF2-40B4-BE49-F238E27FC236}">
                <a16:creationId xmlns:a16="http://schemas.microsoft.com/office/drawing/2014/main" id="{30DBDA70-D4C8-41E1-B94D-0EAB3B337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24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 hangingPunct="1">
              <a:buClrTx/>
              <a:buFontTx/>
              <a:buNone/>
            </a:pPr>
            <a:fld id="{F0676C70-AF00-4A7F-9F57-4BB423574CB7}" type="slidenum">
              <a:rPr lang="en-US" altLang="en-US" sz="1200">
                <a:solidFill>
                  <a:srgbClr val="000000"/>
                </a:solidFill>
              </a:rPr>
              <a:pPr algn="r" hangingPunct="1">
                <a:buClrTx/>
                <a:buFontTx/>
                <a:buNone/>
              </a:pPr>
              <a:t>32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C5B8B860-FB73-4DB5-9103-8FBAE5A13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801688"/>
            <a:ext cx="5040313" cy="40100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9939D924-31C1-4C9D-8D07-07D890E21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A05EE1A8-D083-4147-9A01-85F4C8EB3F1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77849F-6B93-4249-BF2C-6C74C3898C63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6561" name="Text Box 1">
            <a:extLst>
              <a:ext uri="{FF2B5EF4-FFF2-40B4-BE49-F238E27FC236}">
                <a16:creationId xmlns:a16="http://schemas.microsoft.com/office/drawing/2014/main" id="{809B2F2F-42B7-4526-A34C-F01DAFF4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97182C4D-EBA1-4C99-86A1-767E4BF661D9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33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7B09AC6B-EB5C-4CBA-A34E-1AB171F50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24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 hangingPunct="1">
              <a:buClrTx/>
              <a:buFontTx/>
              <a:buNone/>
            </a:pPr>
            <a:fld id="{51EFA490-4278-4A87-ABAD-59E4E5011E92}" type="slidenum">
              <a:rPr lang="en-US" altLang="en-US" sz="1200">
                <a:solidFill>
                  <a:srgbClr val="000000"/>
                </a:solidFill>
              </a:rPr>
              <a:pPr algn="r" hangingPunct="1">
                <a:buClrTx/>
                <a:buFontTx/>
                <a:buNone/>
              </a:pPr>
              <a:t>33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0055B990-1588-44D2-BA5A-178E3BC85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801688"/>
            <a:ext cx="5040313" cy="40100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564" name="Text Box 4">
            <a:extLst>
              <a:ext uri="{FF2B5EF4-FFF2-40B4-BE49-F238E27FC236}">
                <a16:creationId xmlns:a16="http://schemas.microsoft.com/office/drawing/2014/main" id="{3F053102-92AC-4EDF-9707-377C4A7B6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A05EE1A8-D083-4147-9A01-85F4C8EB3F1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77849F-6B93-4249-BF2C-6C74C3898C63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66561" name="Text Box 1">
            <a:extLst>
              <a:ext uri="{FF2B5EF4-FFF2-40B4-BE49-F238E27FC236}">
                <a16:creationId xmlns:a16="http://schemas.microsoft.com/office/drawing/2014/main" id="{809B2F2F-42B7-4526-A34C-F01DAFF4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97182C4D-EBA1-4C99-86A1-767E4BF661D9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34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7B09AC6B-EB5C-4CBA-A34E-1AB171F50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24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 hangingPunct="1">
              <a:buClrTx/>
              <a:buFontTx/>
              <a:buNone/>
            </a:pPr>
            <a:fld id="{51EFA490-4278-4A87-ABAD-59E4E5011E92}" type="slidenum">
              <a:rPr lang="en-US" altLang="en-US" sz="1200">
                <a:solidFill>
                  <a:srgbClr val="000000"/>
                </a:solidFill>
              </a:rPr>
              <a:pPr algn="r" hangingPunct="1">
                <a:buClrTx/>
                <a:buFontTx/>
                <a:buNone/>
              </a:pPr>
              <a:t>34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0055B990-1588-44D2-BA5A-178E3BC85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801688"/>
            <a:ext cx="5040313" cy="40100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564" name="Text Box 4">
            <a:extLst>
              <a:ext uri="{FF2B5EF4-FFF2-40B4-BE49-F238E27FC236}">
                <a16:creationId xmlns:a16="http://schemas.microsoft.com/office/drawing/2014/main" id="{3F053102-92AC-4EDF-9707-377C4A7B6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18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2907839B-3AE8-4035-BEB6-A9BDC47827E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7F7186-EEC6-4781-9CE9-A9B33FB13363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EF3FDF70-B624-4E0B-BA1D-C29A94539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10D55340-97AB-446D-937D-B7806256E322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59FBF61A-3959-40B4-9F99-1480E991692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01688"/>
            <a:ext cx="7126287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521C1FE-7829-4073-9699-C4BAA980A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5990CF18-7CFD-4DFB-B2BB-C12119FA7EC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B80E1E-E2D4-4ACE-BDED-0E52EDC8C8B2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70657" name="Text Box 1">
            <a:extLst>
              <a:ext uri="{FF2B5EF4-FFF2-40B4-BE49-F238E27FC236}">
                <a16:creationId xmlns:a16="http://schemas.microsoft.com/office/drawing/2014/main" id="{7510ABC4-C8D7-4678-A718-997C0ACAC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FC1BD0B0-C3F6-42E3-A22F-D8880A096AC0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42CA16D9-AB4A-414E-9110-ECA936E778C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01688"/>
            <a:ext cx="7126287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A7632621-9C27-45B9-AB3D-440322B6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762B76FE-16BE-462B-B1DF-F010A778F4A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48BDA0-5C3C-4F27-8270-91EC018D0B48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71681" name="Text Box 1">
            <a:extLst>
              <a:ext uri="{FF2B5EF4-FFF2-40B4-BE49-F238E27FC236}">
                <a16:creationId xmlns:a16="http://schemas.microsoft.com/office/drawing/2014/main" id="{8D26493F-2BEC-4A4E-AF1B-F788CDD64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DC3D0D40-54AD-47BE-BAAA-156F281BADE1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C0849A6F-0982-43DF-B5E4-D8983B90E2D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01688"/>
            <a:ext cx="7126287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BAEBB097-CCC4-4D7C-AE2C-A66F60EC0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7F79925F-2180-47C1-94CA-BADDAA31A6B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19AAF4-72DC-4DD9-A8BE-0EB3561CC38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9F80EA43-A0FC-48AC-92FE-F5108C54E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F207713E-6E18-481E-B258-C4E1047DC8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20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8C5A17A0-2202-4F14-8394-FD83CDFF129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01688"/>
            <a:ext cx="7126287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0B626DD6-37FA-4FD4-91B0-11FB18012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BB80DABD-2C5E-4CD2-8606-68A36107700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8AFB18-4DF4-45EE-8E16-E9490A05CF36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72705" name="Text Box 1">
            <a:extLst>
              <a:ext uri="{FF2B5EF4-FFF2-40B4-BE49-F238E27FC236}">
                <a16:creationId xmlns:a16="http://schemas.microsoft.com/office/drawing/2014/main" id="{3F84B13F-9453-42C3-AF7F-60FDA7DF3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9CF17102-9998-4875-8869-4794DCC18089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68818A6D-C34B-4233-AF2E-2062F2ADF2C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01688"/>
            <a:ext cx="7126287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1013CE9D-E2B0-42F5-BBC7-7D1F1AB2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671B9990-FAEA-4D91-A99F-78612BEC3CD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C1CA7B-BA6E-41E6-8364-33B8B67B9D6F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73729" name="Text Box 1">
            <a:extLst>
              <a:ext uri="{FF2B5EF4-FFF2-40B4-BE49-F238E27FC236}">
                <a16:creationId xmlns:a16="http://schemas.microsoft.com/office/drawing/2014/main" id="{D8F851D3-0A3C-4486-B967-0E4D1F151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20C5C754-15A2-4CFD-8503-C20ECEC45898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39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2BF78BFD-A0AC-4977-A797-F0CC207B304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01688"/>
            <a:ext cx="7126287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C7B4E454-78F9-4488-A862-56C9D4C40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74EA39B0-CAB7-4D1D-9ED9-C3826E2D37F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A99FD4-2012-4A63-9F5A-B38A1B3C560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5057" name="Text Box 1">
            <a:extLst>
              <a:ext uri="{FF2B5EF4-FFF2-40B4-BE49-F238E27FC236}">
                <a16:creationId xmlns:a16="http://schemas.microsoft.com/office/drawing/2014/main" id="{40D2A89C-A8E0-496C-A80E-261037CA8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BC9D39B5-56B9-4BE8-92E0-185B3B5ADAD2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21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D158CE83-7087-4142-AABA-BE4E26F16C1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01688"/>
            <a:ext cx="7126287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450E732D-86F5-427A-9564-198126593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13AD01B6-BD19-45AD-A7AE-0D96037DA3C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2DB2EB-F5FB-452E-B0FE-16E336A4095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FF108143-AEEB-4956-BDF7-DE60B48AA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9A160C35-6D2F-433B-8C7E-A3C4DBDDDCE6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22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1711D55F-9FAB-4155-B992-379E18BCABB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01688"/>
            <a:ext cx="7126287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A6CD7A58-8B0F-40AB-9B18-2408F765A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5F7AFD15-F126-4015-BEC1-2F29B1F8772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C58759-B73B-4554-A112-7AE35BDB1F0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9393" name="Text Box 1">
            <a:extLst>
              <a:ext uri="{FF2B5EF4-FFF2-40B4-BE49-F238E27FC236}">
                <a16:creationId xmlns:a16="http://schemas.microsoft.com/office/drawing/2014/main" id="{F39BAAC1-EB83-4E60-BC0F-688310A8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B57CFAB6-F6F0-489A-B4E6-2E7A2EE87C6F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23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246BF75F-778C-4331-A63D-F1023F804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24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 hangingPunct="1">
              <a:buClrTx/>
              <a:buFontTx/>
              <a:buNone/>
            </a:pPr>
            <a:fld id="{2FB68A87-AF48-490E-A560-9F9F9BAE1EEF}" type="slidenum">
              <a:rPr lang="en-US" altLang="en-US" sz="1200">
                <a:solidFill>
                  <a:srgbClr val="000000"/>
                </a:solidFill>
              </a:rPr>
              <a:pPr algn="r" hangingPunct="1">
                <a:buClrTx/>
                <a:buFontTx/>
                <a:buNone/>
              </a:pPr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93934CFD-68C7-491E-BCC8-51619A09A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801688"/>
            <a:ext cx="5040313" cy="40100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C6C893F4-4789-4041-96BF-10F8038F9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16B2D25D-C176-455A-A282-CFD8C96F7B4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DA1F84-C234-4964-BA06-7B8A2B4106F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7E873978-6A33-43DE-8209-3A8EED041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84542D8F-1870-421D-AAE8-3F840E7FF5C7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24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3546D0C1-369B-4C3E-985A-6EC93103C3D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01688"/>
            <a:ext cx="7126287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01856E1F-6FD7-42EE-AC4D-A5B8F807A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D60F7DAF-B1F9-42CF-93FA-E87C34B6B53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33BCBB-839D-4D66-9468-27A57E280C7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9CB318C4-78E9-41B8-8F09-61CCA3331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68C51B84-1661-406F-8D74-127470DC2411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D54FB156-35F9-40E6-AF39-ACBBB13951B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01688"/>
            <a:ext cx="7126287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8CC63008-653A-4EC5-995C-693E85F2F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E221F475-5AA8-4D7A-B938-9C67A8280A3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0E663C-B3EA-4675-A0DC-5D24DFB3E066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0177" name="Text Box 1">
            <a:extLst>
              <a:ext uri="{FF2B5EF4-FFF2-40B4-BE49-F238E27FC236}">
                <a16:creationId xmlns:a16="http://schemas.microsoft.com/office/drawing/2014/main" id="{267E33DC-8F47-493D-8256-31AC0019E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570CEA2B-562C-452E-A210-EE7F942F316B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CDAF8F2A-10D3-4316-9390-E7CFF85E424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01688"/>
            <a:ext cx="7126287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1C394823-3AE0-472A-8CF5-441D55DC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3EEE8B67-D67C-4A27-AF16-6EA9BEC8E4B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B4273D-6024-44C2-ADBD-61AE3621AA75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1201" name="Text Box 1">
            <a:extLst>
              <a:ext uri="{FF2B5EF4-FFF2-40B4-BE49-F238E27FC236}">
                <a16:creationId xmlns:a16="http://schemas.microsoft.com/office/drawing/2014/main" id="{C56E77D2-D467-47A2-9979-D852E5460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r">
              <a:lnSpc>
                <a:spcPct val="95000"/>
              </a:lnSpc>
              <a:buClrTx/>
              <a:buFontTx/>
              <a:buNone/>
            </a:pPr>
            <a:fld id="{C27C3CA9-9B7C-431C-8404-9D49B10DD183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  <a:buClrTx/>
                <a:buFontTx/>
                <a:buNone/>
              </a:pPr>
              <a:t>27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A360727F-CE8B-43F3-AF7C-7BCD1235921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01688"/>
            <a:ext cx="7126287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E8BCF93E-6A1C-4052-8311-80374DF91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6F01-B733-426A-ADFE-470B1350F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1D21D-D416-48EB-AC03-4F8C9DD5C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69928-7EFA-4183-BDEC-7EC435E3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1EBC4-ACB8-4608-8A66-663E980B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AD9B-6923-42E3-B751-00CAA8DF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8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01DC8-7FB2-4095-BF61-8EB1F76D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ED239-41F8-4F7D-8DE8-1E1C37010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04981-CAE6-4F90-A833-77C89138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00C5D-0B0E-4D84-9C6C-737FE985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479C8-7453-4285-98CC-285F2232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08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B9C04D-3CED-4CFC-A2F2-7296FD893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DC1A2-7FFC-4BFB-BA88-D354EB52B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21B23-53EE-4150-887E-CBF58B9B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59743-98B5-47A8-A1F7-B0A82BD5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16575-3911-46D1-9792-65074ACD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2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E576-A46D-4259-A1A4-024E419C8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39E55-2058-4B5B-8B2B-43C04190D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4E455-C6C9-451B-8DFE-726092B6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B774E-E290-4067-BF43-9FE298D59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16A84-7307-4A0F-91BF-A2B23169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6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8006-590E-476E-B302-86BEC2C4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8F562-71F7-455C-A1DE-EC52CE513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E4031-6E01-41D9-923C-77AD4979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A322D-A262-48BD-8DFB-12457096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01880-C366-4612-B128-F63685BE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98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AC38-1BE9-4DC1-AEEF-BFF056A1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C9256-41DA-49B5-847D-F052A9E43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2140B-00F0-4ECF-9CE2-925F3B5E8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E58DC-7945-4D4F-8396-0646246B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97F79-EF0C-402F-9221-2714549F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19330-FCB7-44FD-AB6F-93284641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94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D6792-FB38-4670-AA64-AC177E329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E88D4-2A18-47E3-8F93-37F790E21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D1A63-A696-4FDF-AA0C-226FFC40F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D82DA-03B5-42F9-95C6-33E874D7D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171B38-5C8F-4DF9-9A84-B0F2A5C96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13EA2B-E3BF-4D7C-BBB2-D6C66BD8C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490E6E-E6E7-4F25-AEBB-88CDEE3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74013F-675B-4A1D-B1AB-9459C38C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83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8C069-9521-4736-8BAE-9D5712AD7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9A71DF-6393-4C83-ACCE-53AE8BF0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1841E-CB7F-4772-A4FE-7D4E22D4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5FD06-DE93-49DD-927D-733D7880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4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056E2-2F97-4C32-A126-754372CF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904BEB-19EE-4903-821E-C338E7D8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583B1-E133-4B57-A961-96702670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8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19AB-FC5F-4897-91C0-EAA02FCF8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79B07-4FFE-4149-9D95-544BFCCC5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10154-C0EC-4C58-B6BF-6DDFDAF11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0E7A8-4155-44DD-8337-29FCC5D5A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E8499-18D2-48FE-AECF-DAD336051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A763F-3929-42E6-9BB1-C213132A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3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02CDE-5394-4A93-B582-4FEDBB109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2D1179-3D2A-4B59-8064-C8E30B689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E259F-A730-47BC-B269-3CE203129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59111-3AC9-4831-847C-296FDB64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8DC-1BAF-419A-8C72-C4CD234FC5D9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725CC-ECC2-4D52-A907-05E37F04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CE088-97CD-4AB4-8AB3-080A2C24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40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D242E-C745-42B6-AB1E-B7B3849E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F0FF8-AA5F-45B9-AD84-9610B5287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C58FC-024C-46B5-85B9-BE423F61D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0E8DC-1BAF-419A-8C72-C4CD234FC5D9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84075-1DA6-4223-892C-C00D0A4E0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16769-82B0-40B0-9539-10BF055D8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6D788-7CF1-4A17-9E1C-A3602E923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33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rorgenetic.com/wp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methods.net/stats/power.html" TargetMode="External"/><Relationship Id="rId2" Type="http://schemas.openxmlformats.org/officeDocument/2006/relationships/hyperlink" Target="https://cran.r-project.org/web/packages/pwr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dvstats.psychstat.org/book/power/index.php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red.com/2013/04/whats-wrong-with-the-scientific-method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A3D845-2F7C-4DAF-89BF-09B99EFEDA10}"/>
              </a:ext>
            </a:extLst>
          </p:cNvPr>
          <p:cNvSpPr txBox="1"/>
          <p:nvPr/>
        </p:nvSpPr>
        <p:spPr>
          <a:xfrm>
            <a:off x="1198324" y="714830"/>
            <a:ext cx="979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First meeting for the Harper Adams R Users Group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(</a:t>
            </a:r>
            <a:r>
              <a:rPr lang="en-GB" sz="3600" dirty="0" err="1">
                <a:solidFill>
                  <a:schemeClr val="bg1"/>
                </a:solidFill>
              </a:rPr>
              <a:t>HARUp</a:t>
            </a:r>
            <a:r>
              <a:rPr lang="en-GB" sz="3600" dirty="0">
                <a:solidFill>
                  <a:schemeClr val="bg1"/>
                </a:solidFill>
              </a:rPr>
              <a:t>!...?)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6D96D-F376-4C5E-80BB-4CAF34A8E7AE}"/>
              </a:ext>
            </a:extLst>
          </p:cNvPr>
          <p:cNvSpPr txBox="1"/>
          <p:nvPr/>
        </p:nvSpPr>
        <p:spPr>
          <a:xfrm>
            <a:off x="979375" y="4487010"/>
            <a:ext cx="7337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Effect size thinking and power analysis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(Plus some other </a:t>
            </a:r>
            <a:r>
              <a:rPr lang="en-GB" sz="3600" dirty="0" err="1">
                <a:solidFill>
                  <a:schemeClr val="bg1"/>
                </a:solidFill>
              </a:rPr>
              <a:t>HARUp</a:t>
            </a:r>
            <a:r>
              <a:rPr lang="en-GB" sz="3600" dirty="0">
                <a:solidFill>
                  <a:schemeClr val="bg1"/>
                </a:solidFill>
              </a:rPr>
              <a:t>! business)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8A8E7-1C9B-4464-86EF-E54BF9E4C7D0}"/>
              </a:ext>
            </a:extLst>
          </p:cNvPr>
          <p:cNvSpPr/>
          <p:nvPr/>
        </p:nvSpPr>
        <p:spPr>
          <a:xfrm>
            <a:off x="3048000" y="28207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Ed Harris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2019.10.16</a:t>
            </a:r>
          </a:p>
        </p:txBody>
      </p:sp>
      <p:pic>
        <p:nvPicPr>
          <p:cNvPr id="8" name="Picture 7" descr="Green jelly beans cause acne = settled">
            <a:extLst>
              <a:ext uri="{FF2B5EF4-FFF2-40B4-BE49-F238E27FC236}">
                <a16:creationId xmlns:a16="http://schemas.microsoft.com/office/drawing/2014/main" id="{370A7D52-914D-4D76-B798-56ABDBF1F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708" y="2188047"/>
            <a:ext cx="3147333" cy="39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2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CC8DBD-1748-4E4E-80FA-6DE1E9FA9D81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Effect size thinking and power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C3CB96-3C78-42E6-B191-64CE20579BAA}"/>
              </a:ext>
            </a:extLst>
          </p:cNvPr>
          <p:cNvSpPr/>
          <p:nvPr/>
        </p:nvSpPr>
        <p:spPr>
          <a:xfrm>
            <a:off x="2793035" y="2065005"/>
            <a:ext cx="7870937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Components of </a:t>
            </a:r>
            <a:r>
              <a:rPr lang="en-GB" sz="2800" b="1" dirty="0">
                <a:solidFill>
                  <a:schemeClr val="bg1"/>
                </a:solidFill>
              </a:rPr>
              <a:t>EFFECT SIZE THINKING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- </a:t>
            </a:r>
            <a:r>
              <a:rPr lang="en-GB" sz="2800" b="1" dirty="0">
                <a:solidFill>
                  <a:schemeClr val="bg1"/>
                </a:solidFill>
              </a:rPr>
              <a:t>HOW BIG </a:t>
            </a:r>
            <a:r>
              <a:rPr lang="en-GB" sz="2800" dirty="0">
                <a:solidFill>
                  <a:schemeClr val="bg1"/>
                </a:solidFill>
              </a:rPr>
              <a:t>is the difference?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- </a:t>
            </a:r>
            <a:r>
              <a:rPr lang="en-GB" sz="2800" b="1" dirty="0">
                <a:solidFill>
                  <a:schemeClr val="bg1"/>
                </a:solidFill>
              </a:rPr>
              <a:t>HOW ACCURATELY </a:t>
            </a:r>
            <a:r>
              <a:rPr lang="en-GB" sz="2800" dirty="0">
                <a:solidFill>
                  <a:schemeClr val="bg1"/>
                </a:solidFill>
              </a:rPr>
              <a:t>can we estimate the difference?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- Is the expected difference meaningful </a:t>
            </a:r>
          </a:p>
          <a:p>
            <a:r>
              <a:rPr lang="en-GB" sz="2800" dirty="0">
                <a:solidFill>
                  <a:schemeClr val="bg1"/>
                </a:solidFill>
              </a:rPr>
              <a:t>(e.g. Biologically, medically, to consumers, etc.)?</a:t>
            </a:r>
          </a:p>
          <a:p>
            <a:r>
              <a:rPr lang="en-GB" sz="2800" dirty="0">
                <a:solidFill>
                  <a:schemeClr val="bg1"/>
                </a:solidFill>
              </a:rPr>
              <a:t> </a:t>
            </a:r>
            <a:endParaRPr lang="en-GB" sz="2800" dirty="0"/>
          </a:p>
        </p:txBody>
      </p:sp>
      <p:pic>
        <p:nvPicPr>
          <p:cNvPr id="1026" name="Picture 2" descr="Image result for effect size cartoon">
            <a:extLst>
              <a:ext uri="{FF2B5EF4-FFF2-40B4-BE49-F238E27FC236}">
                <a16:creationId xmlns:a16="http://schemas.microsoft.com/office/drawing/2014/main" id="{DA5E860D-7F0D-4279-AE44-F729CD0BA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0" r="31678"/>
          <a:stretch/>
        </p:blipFill>
        <p:spPr bwMode="auto">
          <a:xfrm>
            <a:off x="187890" y="1828799"/>
            <a:ext cx="2366642" cy="364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0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CC8DBD-1748-4E4E-80FA-6DE1E9FA9D81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Effect size thinking and power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C3CB96-3C78-42E6-B191-64CE20579BAA}"/>
              </a:ext>
            </a:extLst>
          </p:cNvPr>
          <p:cNvSpPr/>
          <p:nvPr/>
        </p:nvSpPr>
        <p:spPr>
          <a:xfrm>
            <a:off x="2232545" y="4817365"/>
            <a:ext cx="78665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In general, the bigger the difference, and the smaller the variation (increased accuracy), the more likely our hypothesis is correct </a:t>
            </a:r>
            <a:endParaRPr lang="en-GB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C7AD16-806D-45D9-82B1-D42BE0517160}"/>
              </a:ext>
            </a:extLst>
          </p:cNvPr>
          <p:cNvCxnSpPr>
            <a:cxnSpLocks/>
          </p:cNvCxnSpPr>
          <p:nvPr/>
        </p:nvCxnSpPr>
        <p:spPr>
          <a:xfrm>
            <a:off x="4997761" y="1666875"/>
            <a:ext cx="0" cy="2376881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14A6C5-9E03-41EE-B76B-BAA4911B444E}"/>
              </a:ext>
            </a:extLst>
          </p:cNvPr>
          <p:cNvCxnSpPr>
            <a:cxnSpLocks/>
          </p:cNvCxnSpPr>
          <p:nvPr/>
        </p:nvCxnSpPr>
        <p:spPr>
          <a:xfrm flipH="1">
            <a:off x="4997762" y="4020337"/>
            <a:ext cx="2608538" cy="1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DE37AE9-C9F0-46BD-B88D-3010E236F922}"/>
              </a:ext>
            </a:extLst>
          </p:cNvPr>
          <p:cNvSpPr txBox="1"/>
          <p:nvPr/>
        </p:nvSpPr>
        <p:spPr>
          <a:xfrm>
            <a:off x="6139166" y="406062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83A2F-9640-4DA1-A196-6600CF5295C3}"/>
              </a:ext>
            </a:extLst>
          </p:cNvPr>
          <p:cNvSpPr txBox="1"/>
          <p:nvPr/>
        </p:nvSpPr>
        <p:spPr>
          <a:xfrm>
            <a:off x="4570139" y="2428781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DEF843-5027-4B99-8A64-C1207217EB2A}"/>
              </a:ext>
            </a:extLst>
          </p:cNvPr>
          <p:cNvSpPr/>
          <p:nvPr/>
        </p:nvSpPr>
        <p:spPr>
          <a:xfrm>
            <a:off x="5301250" y="2301745"/>
            <a:ext cx="742948" cy="6688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--------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E0B253-CA08-4259-8C43-61D6576398E8}"/>
              </a:ext>
            </a:extLst>
          </p:cNvPr>
          <p:cNvSpPr/>
          <p:nvPr/>
        </p:nvSpPr>
        <p:spPr>
          <a:xfrm>
            <a:off x="6502994" y="2848186"/>
            <a:ext cx="742948" cy="6688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--------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D7D825-7E34-46E7-AE67-8EC38B6E6E6B}"/>
              </a:ext>
            </a:extLst>
          </p:cNvPr>
          <p:cNvCxnSpPr>
            <a:cxnSpLocks/>
          </p:cNvCxnSpPr>
          <p:nvPr/>
        </p:nvCxnSpPr>
        <p:spPr>
          <a:xfrm>
            <a:off x="5691486" y="1976373"/>
            <a:ext cx="0" cy="1304925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A3B2B5-39FD-493A-8981-7C4CC1CC907C}"/>
              </a:ext>
            </a:extLst>
          </p:cNvPr>
          <p:cNvCxnSpPr>
            <a:cxnSpLocks/>
          </p:cNvCxnSpPr>
          <p:nvPr/>
        </p:nvCxnSpPr>
        <p:spPr>
          <a:xfrm>
            <a:off x="6874468" y="2530154"/>
            <a:ext cx="0" cy="1304925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191ECB5-672F-4722-8442-727F62F9CD35}"/>
              </a:ext>
            </a:extLst>
          </p:cNvPr>
          <p:cNvCxnSpPr>
            <a:cxnSpLocks/>
          </p:cNvCxnSpPr>
          <p:nvPr/>
        </p:nvCxnSpPr>
        <p:spPr>
          <a:xfrm>
            <a:off x="7604480" y="2645664"/>
            <a:ext cx="0" cy="545095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2F1AE1F-A3D1-4A9A-BA94-DA24C85C42DB}"/>
              </a:ext>
            </a:extLst>
          </p:cNvPr>
          <p:cNvCxnSpPr>
            <a:cxnSpLocks/>
          </p:cNvCxnSpPr>
          <p:nvPr/>
        </p:nvCxnSpPr>
        <p:spPr>
          <a:xfrm flipH="1">
            <a:off x="6072564" y="2645664"/>
            <a:ext cx="1531916" cy="0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C0B4F6-212A-4B5D-9320-351BEC62FA36}"/>
              </a:ext>
            </a:extLst>
          </p:cNvPr>
          <p:cNvCxnSpPr>
            <a:cxnSpLocks/>
          </p:cNvCxnSpPr>
          <p:nvPr/>
        </p:nvCxnSpPr>
        <p:spPr>
          <a:xfrm flipH="1">
            <a:off x="7133268" y="3190759"/>
            <a:ext cx="471212" cy="0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A8075E1-9D25-4DE3-9A02-471A28F6D239}"/>
              </a:ext>
            </a:extLst>
          </p:cNvPr>
          <p:cNvSpPr txBox="1"/>
          <p:nvPr/>
        </p:nvSpPr>
        <p:spPr>
          <a:xfrm>
            <a:off x="7676373" y="2733545"/>
            <a:ext cx="113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difference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D17C3D2-7E14-4FF9-A011-D2A654489124}"/>
              </a:ext>
            </a:extLst>
          </p:cNvPr>
          <p:cNvCxnSpPr>
            <a:cxnSpLocks/>
          </p:cNvCxnSpPr>
          <p:nvPr/>
        </p:nvCxnSpPr>
        <p:spPr>
          <a:xfrm flipH="1">
            <a:off x="3657600" y="1983299"/>
            <a:ext cx="1969585" cy="854364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B30B02-4092-45D4-A049-4391E309D3B2}"/>
              </a:ext>
            </a:extLst>
          </p:cNvPr>
          <p:cNvCxnSpPr>
            <a:cxnSpLocks/>
          </p:cNvCxnSpPr>
          <p:nvPr/>
        </p:nvCxnSpPr>
        <p:spPr>
          <a:xfrm flipH="1" flipV="1">
            <a:off x="3739974" y="3022921"/>
            <a:ext cx="1887213" cy="256952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8BDC529-9C29-4428-976F-67B24128FBDA}"/>
              </a:ext>
            </a:extLst>
          </p:cNvPr>
          <p:cNvCxnSpPr>
            <a:cxnSpLocks/>
          </p:cNvCxnSpPr>
          <p:nvPr/>
        </p:nvCxnSpPr>
        <p:spPr>
          <a:xfrm flipH="1" flipV="1">
            <a:off x="3768340" y="3098558"/>
            <a:ext cx="3019694" cy="694644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432E1F7-4CF4-43FF-8269-68ECD1C12AD9}"/>
              </a:ext>
            </a:extLst>
          </p:cNvPr>
          <p:cNvCxnSpPr>
            <a:cxnSpLocks/>
          </p:cNvCxnSpPr>
          <p:nvPr/>
        </p:nvCxnSpPr>
        <p:spPr>
          <a:xfrm flipH="1">
            <a:off x="3768340" y="2556731"/>
            <a:ext cx="3070182" cy="413614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FE9FD0A-F8EA-4804-B506-DCCC328A799B}"/>
              </a:ext>
            </a:extLst>
          </p:cNvPr>
          <p:cNvSpPr txBox="1"/>
          <p:nvPr/>
        </p:nvSpPr>
        <p:spPr>
          <a:xfrm>
            <a:off x="2701859" y="2774828"/>
            <a:ext cx="101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39937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CC8DBD-1748-4E4E-80FA-6DE1E9FA9D81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Effect size thinking and power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C3CB96-3C78-42E6-B191-64CE20579BAA}"/>
              </a:ext>
            </a:extLst>
          </p:cNvPr>
          <p:cNvSpPr/>
          <p:nvPr/>
        </p:nvSpPr>
        <p:spPr>
          <a:xfrm>
            <a:off x="3566286" y="5312888"/>
            <a:ext cx="43410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- HOW BIG is the difference?</a:t>
            </a:r>
          </a:p>
          <a:p>
            <a:r>
              <a:rPr lang="en-GB" sz="2800" dirty="0">
                <a:solidFill>
                  <a:schemeClr val="bg1"/>
                </a:solidFill>
              </a:rPr>
              <a:t> </a:t>
            </a:r>
            <a:endParaRPr lang="en-GB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C7AD16-806D-45D9-82B1-D42BE0517160}"/>
              </a:ext>
            </a:extLst>
          </p:cNvPr>
          <p:cNvCxnSpPr>
            <a:cxnSpLocks/>
          </p:cNvCxnSpPr>
          <p:nvPr/>
        </p:nvCxnSpPr>
        <p:spPr>
          <a:xfrm>
            <a:off x="2382561" y="1913257"/>
            <a:ext cx="0" cy="2376881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14A6C5-9E03-41EE-B76B-BAA4911B444E}"/>
              </a:ext>
            </a:extLst>
          </p:cNvPr>
          <p:cNvCxnSpPr>
            <a:cxnSpLocks/>
          </p:cNvCxnSpPr>
          <p:nvPr/>
        </p:nvCxnSpPr>
        <p:spPr>
          <a:xfrm flipH="1">
            <a:off x="2382562" y="4266719"/>
            <a:ext cx="2608538" cy="1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DE37AE9-C9F0-46BD-B88D-3010E236F922}"/>
              </a:ext>
            </a:extLst>
          </p:cNvPr>
          <p:cNvSpPr txBox="1"/>
          <p:nvPr/>
        </p:nvSpPr>
        <p:spPr>
          <a:xfrm>
            <a:off x="3523966" y="430701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83A2F-9640-4DA1-A196-6600CF5295C3}"/>
              </a:ext>
            </a:extLst>
          </p:cNvPr>
          <p:cNvSpPr txBox="1"/>
          <p:nvPr/>
        </p:nvSpPr>
        <p:spPr>
          <a:xfrm>
            <a:off x="1954939" y="2675163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DEF843-5027-4B99-8A64-C1207217EB2A}"/>
              </a:ext>
            </a:extLst>
          </p:cNvPr>
          <p:cNvSpPr/>
          <p:nvPr/>
        </p:nvSpPr>
        <p:spPr>
          <a:xfrm>
            <a:off x="2686050" y="2700527"/>
            <a:ext cx="742948" cy="6688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--------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E0B253-CA08-4259-8C43-61D6576398E8}"/>
              </a:ext>
            </a:extLst>
          </p:cNvPr>
          <p:cNvSpPr/>
          <p:nvPr/>
        </p:nvSpPr>
        <p:spPr>
          <a:xfrm>
            <a:off x="3887794" y="2951693"/>
            <a:ext cx="742948" cy="6688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--------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D7D825-7E34-46E7-AE67-8EC38B6E6E6B}"/>
              </a:ext>
            </a:extLst>
          </p:cNvPr>
          <p:cNvCxnSpPr>
            <a:cxnSpLocks/>
          </p:cNvCxnSpPr>
          <p:nvPr/>
        </p:nvCxnSpPr>
        <p:spPr>
          <a:xfrm>
            <a:off x="3076286" y="2375155"/>
            <a:ext cx="0" cy="1304925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A3B2B5-39FD-493A-8981-7C4CC1CC907C}"/>
              </a:ext>
            </a:extLst>
          </p:cNvPr>
          <p:cNvCxnSpPr>
            <a:cxnSpLocks/>
          </p:cNvCxnSpPr>
          <p:nvPr/>
        </p:nvCxnSpPr>
        <p:spPr>
          <a:xfrm>
            <a:off x="4259268" y="2633661"/>
            <a:ext cx="0" cy="1304925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7CF3F9-B9B7-4A33-BCC4-C021CF8CCBD6}"/>
              </a:ext>
            </a:extLst>
          </p:cNvPr>
          <p:cNvCxnSpPr>
            <a:cxnSpLocks/>
          </p:cNvCxnSpPr>
          <p:nvPr/>
        </p:nvCxnSpPr>
        <p:spPr>
          <a:xfrm>
            <a:off x="6256990" y="1913256"/>
            <a:ext cx="0" cy="2376881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655A20-6396-413D-9631-303FDBA92052}"/>
              </a:ext>
            </a:extLst>
          </p:cNvPr>
          <p:cNvCxnSpPr>
            <a:cxnSpLocks/>
          </p:cNvCxnSpPr>
          <p:nvPr/>
        </p:nvCxnSpPr>
        <p:spPr>
          <a:xfrm flipH="1">
            <a:off x="6256991" y="4266718"/>
            <a:ext cx="2608538" cy="1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FE2F3E0-632C-4FDD-9F10-AEE8C9243B04}"/>
              </a:ext>
            </a:extLst>
          </p:cNvPr>
          <p:cNvSpPr txBox="1"/>
          <p:nvPr/>
        </p:nvSpPr>
        <p:spPr>
          <a:xfrm>
            <a:off x="7398395" y="4307009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B3B389-6291-4AF3-9B29-03B92F9F7D39}"/>
              </a:ext>
            </a:extLst>
          </p:cNvPr>
          <p:cNvSpPr txBox="1"/>
          <p:nvPr/>
        </p:nvSpPr>
        <p:spPr>
          <a:xfrm>
            <a:off x="5829368" y="2675162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8316ED-0DCE-409E-BD1A-107A9E8C81A1}"/>
              </a:ext>
            </a:extLst>
          </p:cNvPr>
          <p:cNvSpPr/>
          <p:nvPr/>
        </p:nvSpPr>
        <p:spPr>
          <a:xfrm>
            <a:off x="6560479" y="2290951"/>
            <a:ext cx="742948" cy="6688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--------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A41104-475A-4664-BBDD-4AEB9440D660}"/>
              </a:ext>
            </a:extLst>
          </p:cNvPr>
          <p:cNvSpPr/>
          <p:nvPr/>
        </p:nvSpPr>
        <p:spPr>
          <a:xfrm>
            <a:off x="7762223" y="3218392"/>
            <a:ext cx="742948" cy="6688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--------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DDDBC89-75F5-4ABA-93BE-ABA84F1A4C21}"/>
              </a:ext>
            </a:extLst>
          </p:cNvPr>
          <p:cNvCxnSpPr>
            <a:cxnSpLocks/>
          </p:cNvCxnSpPr>
          <p:nvPr/>
        </p:nvCxnSpPr>
        <p:spPr>
          <a:xfrm>
            <a:off x="6950715" y="1965579"/>
            <a:ext cx="0" cy="1304925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ED966D-63A0-451A-B8CF-0B84D66B971C}"/>
              </a:ext>
            </a:extLst>
          </p:cNvPr>
          <p:cNvCxnSpPr>
            <a:cxnSpLocks/>
          </p:cNvCxnSpPr>
          <p:nvPr/>
        </p:nvCxnSpPr>
        <p:spPr>
          <a:xfrm>
            <a:off x="8133697" y="2900360"/>
            <a:ext cx="0" cy="1304925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12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4005692-B27F-4E51-BD63-6F2C3916F4A1}"/>
              </a:ext>
            </a:extLst>
          </p:cNvPr>
          <p:cNvSpPr/>
          <p:nvPr/>
        </p:nvSpPr>
        <p:spPr>
          <a:xfrm>
            <a:off x="7310738" y="2753253"/>
            <a:ext cx="742948" cy="4404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--------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A56D4A-366E-474F-AF6B-0CB2AD4F3502}"/>
              </a:ext>
            </a:extLst>
          </p:cNvPr>
          <p:cNvSpPr/>
          <p:nvPr/>
        </p:nvSpPr>
        <p:spPr>
          <a:xfrm>
            <a:off x="8512482" y="3309219"/>
            <a:ext cx="742948" cy="4404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--------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CC8DBD-1748-4E4E-80FA-6DE1E9FA9D81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Effect size thinking and power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C3CB96-3C78-42E6-B191-64CE20579BAA}"/>
              </a:ext>
            </a:extLst>
          </p:cNvPr>
          <p:cNvSpPr/>
          <p:nvPr/>
        </p:nvSpPr>
        <p:spPr>
          <a:xfrm>
            <a:off x="2062918" y="5541077"/>
            <a:ext cx="7899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- HOW ACCURATELY can we estimate the difference? </a:t>
            </a:r>
            <a:endParaRPr lang="en-GB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C7AD16-806D-45D9-82B1-D42BE0517160}"/>
              </a:ext>
            </a:extLst>
          </p:cNvPr>
          <p:cNvCxnSpPr>
            <a:cxnSpLocks/>
          </p:cNvCxnSpPr>
          <p:nvPr/>
        </p:nvCxnSpPr>
        <p:spPr>
          <a:xfrm>
            <a:off x="2489948" y="2013800"/>
            <a:ext cx="0" cy="2376881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14A6C5-9E03-41EE-B76B-BAA4911B444E}"/>
              </a:ext>
            </a:extLst>
          </p:cNvPr>
          <p:cNvCxnSpPr>
            <a:cxnSpLocks/>
          </p:cNvCxnSpPr>
          <p:nvPr/>
        </p:nvCxnSpPr>
        <p:spPr>
          <a:xfrm flipH="1">
            <a:off x="2489949" y="4367262"/>
            <a:ext cx="2608538" cy="1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DE37AE9-C9F0-46BD-B88D-3010E236F922}"/>
              </a:ext>
            </a:extLst>
          </p:cNvPr>
          <p:cNvSpPr txBox="1"/>
          <p:nvPr/>
        </p:nvSpPr>
        <p:spPr>
          <a:xfrm>
            <a:off x="3631353" y="4407553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83A2F-9640-4DA1-A196-6600CF5295C3}"/>
              </a:ext>
            </a:extLst>
          </p:cNvPr>
          <p:cNvSpPr txBox="1"/>
          <p:nvPr/>
        </p:nvSpPr>
        <p:spPr>
          <a:xfrm>
            <a:off x="2062326" y="2775706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DEF843-5027-4B99-8A64-C1207217EB2A}"/>
              </a:ext>
            </a:extLst>
          </p:cNvPr>
          <p:cNvSpPr/>
          <p:nvPr/>
        </p:nvSpPr>
        <p:spPr>
          <a:xfrm>
            <a:off x="2793437" y="2753253"/>
            <a:ext cx="742948" cy="4404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--------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E0B253-CA08-4259-8C43-61D6576398E8}"/>
              </a:ext>
            </a:extLst>
          </p:cNvPr>
          <p:cNvSpPr/>
          <p:nvPr/>
        </p:nvSpPr>
        <p:spPr>
          <a:xfrm>
            <a:off x="3995181" y="3309219"/>
            <a:ext cx="742948" cy="4404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--------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D7D825-7E34-46E7-AE67-8EC38B6E6E6B}"/>
              </a:ext>
            </a:extLst>
          </p:cNvPr>
          <p:cNvCxnSpPr>
            <a:cxnSpLocks/>
          </p:cNvCxnSpPr>
          <p:nvPr/>
        </p:nvCxnSpPr>
        <p:spPr>
          <a:xfrm>
            <a:off x="3183673" y="2247900"/>
            <a:ext cx="0" cy="1437473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A3B2B5-39FD-493A-8981-7C4CC1CC907C}"/>
              </a:ext>
            </a:extLst>
          </p:cNvPr>
          <p:cNvCxnSpPr>
            <a:cxnSpLocks/>
          </p:cNvCxnSpPr>
          <p:nvPr/>
        </p:nvCxnSpPr>
        <p:spPr>
          <a:xfrm>
            <a:off x="4366655" y="2791353"/>
            <a:ext cx="0" cy="1428751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7CF3F9-B9B7-4A33-BCC4-C021CF8CCBD6}"/>
              </a:ext>
            </a:extLst>
          </p:cNvPr>
          <p:cNvCxnSpPr>
            <a:cxnSpLocks/>
          </p:cNvCxnSpPr>
          <p:nvPr/>
        </p:nvCxnSpPr>
        <p:spPr>
          <a:xfrm>
            <a:off x="7007250" y="2013799"/>
            <a:ext cx="0" cy="2376881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655A20-6396-413D-9631-303FDBA92052}"/>
              </a:ext>
            </a:extLst>
          </p:cNvPr>
          <p:cNvCxnSpPr>
            <a:cxnSpLocks/>
          </p:cNvCxnSpPr>
          <p:nvPr/>
        </p:nvCxnSpPr>
        <p:spPr>
          <a:xfrm flipH="1">
            <a:off x="7007251" y="4367261"/>
            <a:ext cx="2608538" cy="1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FE2F3E0-632C-4FDD-9F10-AEE8C9243B04}"/>
              </a:ext>
            </a:extLst>
          </p:cNvPr>
          <p:cNvSpPr txBox="1"/>
          <p:nvPr/>
        </p:nvSpPr>
        <p:spPr>
          <a:xfrm>
            <a:off x="8148655" y="4407552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B3B389-6291-4AF3-9B29-03B92F9F7D39}"/>
              </a:ext>
            </a:extLst>
          </p:cNvPr>
          <p:cNvSpPr txBox="1"/>
          <p:nvPr/>
        </p:nvSpPr>
        <p:spPr>
          <a:xfrm>
            <a:off x="6579628" y="2775705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DDDBC89-75F5-4ABA-93BE-ABA84F1A4C21}"/>
              </a:ext>
            </a:extLst>
          </p:cNvPr>
          <p:cNvCxnSpPr>
            <a:cxnSpLocks/>
          </p:cNvCxnSpPr>
          <p:nvPr/>
        </p:nvCxnSpPr>
        <p:spPr>
          <a:xfrm>
            <a:off x="7700976" y="2561422"/>
            <a:ext cx="4749" cy="781853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ED966D-63A0-451A-B8CF-0B84D66B971C}"/>
              </a:ext>
            </a:extLst>
          </p:cNvPr>
          <p:cNvCxnSpPr>
            <a:cxnSpLocks/>
          </p:cNvCxnSpPr>
          <p:nvPr/>
        </p:nvCxnSpPr>
        <p:spPr>
          <a:xfrm flipH="1">
            <a:off x="8883957" y="3124728"/>
            <a:ext cx="1" cy="742422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06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CC8DBD-1748-4E4E-80FA-6DE1E9FA9D81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Effect size thinking and power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C3CB96-3C78-42E6-B191-64CE20579BAA}"/>
              </a:ext>
            </a:extLst>
          </p:cNvPr>
          <p:cNvSpPr/>
          <p:nvPr/>
        </p:nvSpPr>
        <p:spPr>
          <a:xfrm>
            <a:off x="1735864" y="5218885"/>
            <a:ext cx="71689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- Is the expected difference meaningful </a:t>
            </a:r>
          </a:p>
          <a:p>
            <a:r>
              <a:rPr lang="en-GB" sz="2800" dirty="0">
                <a:solidFill>
                  <a:schemeClr val="bg1"/>
                </a:solidFill>
              </a:rPr>
              <a:t>(e.g. Biologically, medically, to consumers, etc.)?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C7AD16-806D-45D9-82B1-D42BE0517160}"/>
              </a:ext>
            </a:extLst>
          </p:cNvPr>
          <p:cNvCxnSpPr>
            <a:cxnSpLocks/>
          </p:cNvCxnSpPr>
          <p:nvPr/>
        </p:nvCxnSpPr>
        <p:spPr>
          <a:xfrm>
            <a:off x="2163486" y="2219325"/>
            <a:ext cx="0" cy="2376881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14A6C5-9E03-41EE-B76B-BAA4911B444E}"/>
              </a:ext>
            </a:extLst>
          </p:cNvPr>
          <p:cNvCxnSpPr>
            <a:cxnSpLocks/>
          </p:cNvCxnSpPr>
          <p:nvPr/>
        </p:nvCxnSpPr>
        <p:spPr>
          <a:xfrm flipH="1">
            <a:off x="2163487" y="4572787"/>
            <a:ext cx="2608538" cy="1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DE37AE9-C9F0-46BD-B88D-3010E236F922}"/>
              </a:ext>
            </a:extLst>
          </p:cNvPr>
          <p:cNvSpPr txBox="1"/>
          <p:nvPr/>
        </p:nvSpPr>
        <p:spPr>
          <a:xfrm>
            <a:off x="3304891" y="461307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83A2F-9640-4DA1-A196-6600CF5295C3}"/>
              </a:ext>
            </a:extLst>
          </p:cNvPr>
          <p:cNvSpPr txBox="1"/>
          <p:nvPr/>
        </p:nvSpPr>
        <p:spPr>
          <a:xfrm>
            <a:off x="1735864" y="2981231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E0B253-CA08-4259-8C43-61D6576398E8}"/>
              </a:ext>
            </a:extLst>
          </p:cNvPr>
          <p:cNvSpPr/>
          <p:nvPr/>
        </p:nvSpPr>
        <p:spPr>
          <a:xfrm>
            <a:off x="3668719" y="3833747"/>
            <a:ext cx="742948" cy="2357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--------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A3B2B5-39FD-493A-8981-7C4CC1CC907C}"/>
              </a:ext>
            </a:extLst>
          </p:cNvPr>
          <p:cNvCxnSpPr>
            <a:cxnSpLocks/>
          </p:cNvCxnSpPr>
          <p:nvPr/>
        </p:nvCxnSpPr>
        <p:spPr>
          <a:xfrm>
            <a:off x="4059243" y="3655095"/>
            <a:ext cx="0" cy="553782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7CF3F9-B9B7-4A33-BCC4-C021CF8CCBD6}"/>
              </a:ext>
            </a:extLst>
          </p:cNvPr>
          <p:cNvCxnSpPr>
            <a:cxnSpLocks/>
          </p:cNvCxnSpPr>
          <p:nvPr/>
        </p:nvCxnSpPr>
        <p:spPr>
          <a:xfrm>
            <a:off x="7564161" y="2219324"/>
            <a:ext cx="0" cy="2376881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655A20-6396-413D-9631-303FDBA92052}"/>
              </a:ext>
            </a:extLst>
          </p:cNvPr>
          <p:cNvCxnSpPr>
            <a:cxnSpLocks/>
          </p:cNvCxnSpPr>
          <p:nvPr/>
        </p:nvCxnSpPr>
        <p:spPr>
          <a:xfrm flipH="1">
            <a:off x="7564162" y="4572786"/>
            <a:ext cx="2608538" cy="1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FE2F3E0-632C-4FDD-9F10-AEE8C9243B04}"/>
              </a:ext>
            </a:extLst>
          </p:cNvPr>
          <p:cNvSpPr txBox="1"/>
          <p:nvPr/>
        </p:nvSpPr>
        <p:spPr>
          <a:xfrm>
            <a:off x="8705566" y="4613077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B3B389-6291-4AF3-9B29-03B92F9F7D39}"/>
              </a:ext>
            </a:extLst>
          </p:cNvPr>
          <p:cNvSpPr txBox="1"/>
          <p:nvPr/>
        </p:nvSpPr>
        <p:spPr>
          <a:xfrm>
            <a:off x="7136539" y="2981230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601E79-F571-43FC-A6E3-98144C3AA48A}"/>
              </a:ext>
            </a:extLst>
          </p:cNvPr>
          <p:cNvSpPr/>
          <p:nvPr/>
        </p:nvSpPr>
        <p:spPr>
          <a:xfrm>
            <a:off x="2536696" y="3042428"/>
            <a:ext cx="742948" cy="2357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--------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5942AED-4E4A-4BC9-B036-CF9721E5EE8E}"/>
              </a:ext>
            </a:extLst>
          </p:cNvPr>
          <p:cNvCxnSpPr>
            <a:cxnSpLocks/>
          </p:cNvCxnSpPr>
          <p:nvPr/>
        </p:nvCxnSpPr>
        <p:spPr>
          <a:xfrm>
            <a:off x="2927220" y="2863776"/>
            <a:ext cx="0" cy="553782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43CDD88-195D-40F9-B881-8944B7729984}"/>
              </a:ext>
            </a:extLst>
          </p:cNvPr>
          <p:cNvSpPr/>
          <p:nvPr/>
        </p:nvSpPr>
        <p:spPr>
          <a:xfrm>
            <a:off x="8004354" y="3284208"/>
            <a:ext cx="742948" cy="2357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--------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D708496-2993-4FCC-9706-31B8DB74B818}"/>
              </a:ext>
            </a:extLst>
          </p:cNvPr>
          <p:cNvCxnSpPr>
            <a:cxnSpLocks/>
          </p:cNvCxnSpPr>
          <p:nvPr/>
        </p:nvCxnSpPr>
        <p:spPr>
          <a:xfrm>
            <a:off x="8394878" y="3105556"/>
            <a:ext cx="0" cy="553782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F12F1F4-895F-4E7C-8760-297AF93E7766}"/>
              </a:ext>
            </a:extLst>
          </p:cNvPr>
          <p:cNvSpPr/>
          <p:nvPr/>
        </p:nvSpPr>
        <p:spPr>
          <a:xfrm>
            <a:off x="9088444" y="3463894"/>
            <a:ext cx="742948" cy="2357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--------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AC23E67-9BBC-46F8-8FBC-6094FDA690C0}"/>
              </a:ext>
            </a:extLst>
          </p:cNvPr>
          <p:cNvCxnSpPr>
            <a:cxnSpLocks/>
          </p:cNvCxnSpPr>
          <p:nvPr/>
        </p:nvCxnSpPr>
        <p:spPr>
          <a:xfrm>
            <a:off x="9478968" y="3285242"/>
            <a:ext cx="0" cy="553782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88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CC8DBD-1748-4E4E-80FA-6DE1E9FA9D81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Effect size thinking and power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599E19-0569-436D-9406-CE56F70CEF04}"/>
              </a:ext>
            </a:extLst>
          </p:cNvPr>
          <p:cNvCxnSpPr>
            <a:cxnSpLocks/>
          </p:cNvCxnSpPr>
          <p:nvPr/>
        </p:nvCxnSpPr>
        <p:spPr>
          <a:xfrm>
            <a:off x="8823288" y="1732282"/>
            <a:ext cx="0" cy="2376881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15D61D-04A5-40A4-A6EE-17BEFE05CD54}"/>
              </a:ext>
            </a:extLst>
          </p:cNvPr>
          <p:cNvCxnSpPr>
            <a:cxnSpLocks/>
          </p:cNvCxnSpPr>
          <p:nvPr/>
        </p:nvCxnSpPr>
        <p:spPr>
          <a:xfrm flipH="1">
            <a:off x="8823289" y="4085744"/>
            <a:ext cx="2608538" cy="1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F3AAEE7-2AC2-4C0E-98B0-3A038FF434AA}"/>
              </a:ext>
            </a:extLst>
          </p:cNvPr>
          <p:cNvSpPr txBox="1"/>
          <p:nvPr/>
        </p:nvSpPr>
        <p:spPr>
          <a:xfrm>
            <a:off x="9964693" y="4126035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8895CF-791F-459A-ABF0-4A3303FA7689}"/>
              </a:ext>
            </a:extLst>
          </p:cNvPr>
          <p:cNvSpPr txBox="1"/>
          <p:nvPr/>
        </p:nvSpPr>
        <p:spPr>
          <a:xfrm>
            <a:off x="8395666" y="2494188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CB826B-E9E0-4EE2-8F22-1FD00D70FD29}"/>
              </a:ext>
            </a:extLst>
          </p:cNvPr>
          <p:cNvSpPr/>
          <p:nvPr/>
        </p:nvSpPr>
        <p:spPr>
          <a:xfrm>
            <a:off x="9126777" y="2519552"/>
            <a:ext cx="742948" cy="6688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--------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487F58-5E44-4555-BF1D-8E42FA527DF2}"/>
              </a:ext>
            </a:extLst>
          </p:cNvPr>
          <p:cNvSpPr/>
          <p:nvPr/>
        </p:nvSpPr>
        <p:spPr>
          <a:xfrm>
            <a:off x="10328521" y="2770718"/>
            <a:ext cx="742948" cy="6688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--------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0EF39E-89DE-48F5-BFA5-5BFA57709122}"/>
              </a:ext>
            </a:extLst>
          </p:cNvPr>
          <p:cNvCxnSpPr>
            <a:cxnSpLocks/>
          </p:cNvCxnSpPr>
          <p:nvPr/>
        </p:nvCxnSpPr>
        <p:spPr>
          <a:xfrm>
            <a:off x="9517013" y="2194180"/>
            <a:ext cx="0" cy="1304925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38D0FB-898A-4B02-9F08-CE43E9DAD15D}"/>
              </a:ext>
            </a:extLst>
          </p:cNvPr>
          <p:cNvCxnSpPr>
            <a:cxnSpLocks/>
          </p:cNvCxnSpPr>
          <p:nvPr/>
        </p:nvCxnSpPr>
        <p:spPr>
          <a:xfrm>
            <a:off x="10699995" y="2452686"/>
            <a:ext cx="0" cy="1304925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71A35B-1C08-4F01-9998-57630B4585E1}"/>
                  </a:ext>
                </a:extLst>
              </p:cNvPr>
              <p:cNvSpPr/>
              <p:nvPr/>
            </p:nvSpPr>
            <p:spPr>
              <a:xfrm>
                <a:off x="622191" y="1816611"/>
                <a:ext cx="7578357" cy="3289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</a:rPr>
                  <a:t>The </a:t>
                </a:r>
                <a:r>
                  <a:rPr lang="en-GB" sz="2800" b="1" dirty="0">
                    <a:solidFill>
                      <a:schemeClr val="bg1"/>
                    </a:solidFill>
                  </a:rPr>
                  <a:t>technical definition of effect size </a:t>
                </a:r>
                <a:r>
                  <a:rPr lang="en-GB" sz="2800" dirty="0">
                    <a:solidFill>
                      <a:schemeClr val="bg1"/>
                    </a:solidFill>
                  </a:rPr>
                  <a:t>is specific to </a:t>
                </a:r>
              </a:p>
              <a:p>
                <a:r>
                  <a:rPr lang="en-GB" sz="2800" dirty="0">
                    <a:solidFill>
                      <a:schemeClr val="bg1"/>
                    </a:solidFill>
                  </a:rPr>
                  <a:t>The statistical test</a:t>
                </a:r>
              </a:p>
              <a:p>
                <a:endParaRPr lang="en-GB" sz="2800" dirty="0">
                  <a:solidFill>
                    <a:schemeClr val="bg1"/>
                  </a:solidFill>
                </a:endParaRPr>
              </a:p>
              <a:p>
                <a:r>
                  <a:rPr lang="en-GB" sz="2800" dirty="0">
                    <a:solidFill>
                      <a:schemeClr val="bg1"/>
                    </a:solidFill>
                  </a:rPr>
                  <a:t>For a t-test -&gt; Cohen’s </a:t>
                </a:r>
                <a:r>
                  <a:rPr lang="en-GB" sz="2800" i="1" dirty="0">
                    <a:solidFill>
                      <a:schemeClr val="bg1"/>
                    </a:solidFill>
                  </a:rPr>
                  <a:t>d</a:t>
                </a:r>
                <a:endParaRPr lang="en-GB" sz="2800" dirty="0">
                  <a:solidFill>
                    <a:schemeClr val="bg1"/>
                  </a:solidFill>
                </a:endParaRPr>
              </a:p>
              <a:p>
                <a:endParaRPr lang="en-GB" sz="2800" i="1" dirty="0">
                  <a:solidFill>
                    <a:schemeClr val="bg1"/>
                  </a:solidFill>
                </a:endParaRPr>
              </a:p>
              <a:p>
                <a:r>
                  <a:rPr lang="en-GB" sz="2800" dirty="0">
                    <a:solidFill>
                      <a:schemeClr val="bg1"/>
                    </a:solidFill>
                  </a:rPr>
                  <a:t>Cohen’s </a:t>
                </a:r>
                <a:r>
                  <a:rPr lang="en-GB" sz="2800" i="1" dirty="0">
                    <a:solidFill>
                      <a:schemeClr val="bg1"/>
                    </a:solidFill>
                  </a:rPr>
                  <a:t>d =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𝑚𝑒𝑎𝑛</m:t>
                        </m:r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1 − </m:t>
                        </m:r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𝑚𝑒𝑎𝑛</m:t>
                        </m:r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𝑃𝑜𝑜𝑙𝑒𝑑</m:t>
                        </m:r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𝑠𝑡𝑑</m:t>
                        </m:r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𝑑𝑒𝑣</m:t>
                        </m:r>
                      </m:den>
                    </m:f>
                  </m:oMath>
                </a14:m>
                <a:endParaRPr lang="en-GB" sz="2800" i="1" dirty="0">
                  <a:solidFill>
                    <a:schemeClr val="bg1"/>
                  </a:solidFill>
                </a:endParaRPr>
              </a:p>
              <a:p>
                <a:endParaRPr lang="en-GB" sz="2800" i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71A35B-1C08-4F01-9998-57630B458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91" y="1816611"/>
                <a:ext cx="7578357" cy="3289234"/>
              </a:xfrm>
              <a:prstGeom prst="rect">
                <a:avLst/>
              </a:prstGeom>
              <a:blipFill>
                <a:blip r:embed="rId2"/>
                <a:stretch>
                  <a:fillRect l="-1609" t="-1667" r="-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992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CC8DBD-1748-4E4E-80FA-6DE1E9FA9D81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Effect size thinking and power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14E96B-9F08-47CC-80EC-ADB0EC08046E}"/>
              </a:ext>
            </a:extLst>
          </p:cNvPr>
          <p:cNvSpPr/>
          <p:nvPr/>
        </p:nvSpPr>
        <p:spPr>
          <a:xfrm>
            <a:off x="1812816" y="2445261"/>
            <a:ext cx="82646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Best practice is to </a:t>
            </a:r>
            <a:r>
              <a:rPr lang="en-GB" sz="2800" b="1" dirty="0">
                <a:solidFill>
                  <a:schemeClr val="bg1"/>
                </a:solidFill>
              </a:rPr>
              <a:t>articulate your hypothesis</a:t>
            </a:r>
            <a:r>
              <a:rPr lang="en-GB" sz="2800" dirty="0">
                <a:solidFill>
                  <a:schemeClr val="bg1"/>
                </a:solidFill>
              </a:rPr>
              <a:t>,</a:t>
            </a:r>
          </a:p>
          <a:p>
            <a:endParaRPr lang="en-GB" sz="2800" i="1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But also to </a:t>
            </a:r>
            <a:r>
              <a:rPr lang="en-GB" sz="2800" b="1" dirty="0">
                <a:solidFill>
                  <a:schemeClr val="bg1"/>
                </a:solidFill>
              </a:rPr>
              <a:t>articulate your expected effect size</a:t>
            </a:r>
          </a:p>
          <a:p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Let’s discuss how to do this…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74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CC8DBD-1748-4E4E-80FA-6DE1E9FA9D81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Effect size thinking and power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849CCA-18C3-4029-A2B0-A967494277B2}"/>
              </a:ext>
            </a:extLst>
          </p:cNvPr>
          <p:cNvSpPr/>
          <p:nvPr/>
        </p:nvSpPr>
        <p:spPr>
          <a:xfrm>
            <a:off x="1606114" y="1958459"/>
            <a:ext cx="9397894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Pilot experiment (best)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existing comparable published evidence </a:t>
            </a:r>
          </a:p>
          <a:p>
            <a:r>
              <a:rPr lang="en-GB" sz="2800" dirty="0">
                <a:solidFill>
                  <a:schemeClr val="bg1"/>
                </a:solidFill>
              </a:rPr>
              <a:t>(value varies…, second best)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Educated guess using </a:t>
            </a:r>
            <a:r>
              <a:rPr lang="en-GB" sz="2800" b="1" dirty="0">
                <a:solidFill>
                  <a:schemeClr val="bg1"/>
                </a:solidFill>
              </a:rPr>
              <a:t>Cohen’s “rules of thumb” </a:t>
            </a:r>
            <a:r>
              <a:rPr lang="en-GB" sz="2800" dirty="0">
                <a:solidFill>
                  <a:schemeClr val="bg1"/>
                </a:solidFill>
              </a:rPr>
              <a:t>(not bad)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The important part is formally thinking about </a:t>
            </a:r>
            <a:r>
              <a:rPr lang="en-GB" sz="2800" b="1" dirty="0">
                <a:solidFill>
                  <a:schemeClr val="bg1"/>
                </a:solidFill>
              </a:rPr>
              <a:t>what you expect: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Make GRAPHS illustrating your hypothesis, 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>simulate expected data, etc.</a:t>
            </a:r>
          </a:p>
        </p:txBody>
      </p:sp>
    </p:spTree>
    <p:extLst>
      <p:ext uri="{BB962C8B-B14F-4D97-AF65-F5344CB8AC3E}">
        <p14:creationId xmlns:p14="http://schemas.microsoft.com/office/powerpoint/2010/main" val="2095873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CC8DBD-1748-4E4E-80FA-6DE1E9FA9D81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Effect size thinking and power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6AB25-88AC-47D0-964A-6FA064B76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42" y="2072136"/>
            <a:ext cx="8449071" cy="173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29147E-29AC-462D-9369-F6DD2F09A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895" y="3916314"/>
            <a:ext cx="7882630" cy="2706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1ECDE3-8C13-4C50-964C-9B7D478BBB4B}"/>
              </a:ext>
            </a:extLst>
          </p:cNvPr>
          <p:cNvSpPr txBox="1"/>
          <p:nvPr/>
        </p:nvSpPr>
        <p:spPr>
          <a:xfrm>
            <a:off x="1466454" y="1502205"/>
            <a:ext cx="7324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Statistical power: 2 pretty good papers as an introduction</a:t>
            </a:r>
          </a:p>
        </p:txBody>
      </p:sp>
    </p:spTree>
    <p:extLst>
      <p:ext uri="{BB962C8B-B14F-4D97-AF65-F5344CB8AC3E}">
        <p14:creationId xmlns:p14="http://schemas.microsoft.com/office/powerpoint/2010/main" val="1876919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12B3A39B-B454-411B-816C-7A08828CE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356" y="2062429"/>
            <a:ext cx="5815472" cy="189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67930" rIns="81646" bIns="4245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en-US" altLang="en-US" sz="2903" dirty="0">
                <a:solidFill>
                  <a:schemeClr val="bg1"/>
                </a:solidFill>
              </a:rPr>
              <a:t>How many subjects?</a:t>
            </a:r>
          </a:p>
          <a:p>
            <a:pPr algn="ctr" hangingPunct="1">
              <a:buClrTx/>
              <a:buFontTx/>
              <a:buNone/>
            </a:pPr>
            <a:endParaRPr lang="en-US" altLang="en-US" sz="2903" dirty="0">
              <a:solidFill>
                <a:schemeClr val="bg1"/>
              </a:solidFill>
            </a:endParaRPr>
          </a:p>
          <a:p>
            <a:pPr algn="ctr" hangingPunct="1">
              <a:buClrTx/>
              <a:buFontTx/>
              <a:buNone/>
            </a:pPr>
            <a:r>
              <a:rPr lang="en-US" altLang="en-US" sz="2903" dirty="0">
                <a:solidFill>
                  <a:schemeClr val="bg1"/>
                </a:solidFill>
              </a:rPr>
              <a:t>Power analysis is the </a:t>
            </a:r>
          </a:p>
          <a:p>
            <a:pPr algn="ctr" hangingPunct="1">
              <a:buClrTx/>
              <a:buFontTx/>
              <a:buNone/>
            </a:pPr>
            <a:r>
              <a:rPr lang="en-US" altLang="en-US" sz="2903" b="1" dirty="0">
                <a:solidFill>
                  <a:schemeClr val="bg1"/>
                </a:solidFill>
              </a:rPr>
              <a:t>justification of your sample size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1096C2E-4049-4825-B1F2-D5CE213C0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80" y="4367000"/>
            <a:ext cx="2518824" cy="176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2C6966-B10B-4EE9-A4EC-2466B2B6D679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Effect size thinking and power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E4D0E5-C869-4347-B415-535653E00C76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What do we want to accomplish today?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7674B5-6286-4EB7-B198-441C445047F4}"/>
              </a:ext>
            </a:extLst>
          </p:cNvPr>
          <p:cNvSpPr txBox="1"/>
          <p:nvPr/>
        </p:nvSpPr>
        <p:spPr>
          <a:xfrm>
            <a:off x="1308667" y="2524125"/>
            <a:ext cx="916020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www.operorgenetic.com/wp</a:t>
            </a:r>
            <a:endParaRPr lang="en-GB" sz="6000" dirty="0">
              <a:solidFill>
                <a:schemeClr val="bg1"/>
              </a:solidFill>
            </a:endParaRPr>
          </a:p>
          <a:p>
            <a:pPr algn="ctr"/>
            <a:endParaRPr lang="en-GB" sz="6000" dirty="0">
              <a:solidFill>
                <a:schemeClr val="bg1"/>
              </a:solidFill>
            </a:endParaRPr>
          </a:p>
          <a:p>
            <a:pPr algn="ctr"/>
            <a:r>
              <a:rPr lang="en-GB" sz="6000" dirty="0">
                <a:solidFill>
                  <a:schemeClr val="bg1"/>
                </a:solidFill>
              </a:rPr>
              <a:t>Click “</a:t>
            </a:r>
            <a:r>
              <a:rPr lang="en-GB" sz="6000" dirty="0" err="1">
                <a:solidFill>
                  <a:schemeClr val="bg1"/>
                </a:solidFill>
              </a:rPr>
              <a:t>HARUp</a:t>
            </a:r>
            <a:r>
              <a:rPr lang="en-GB" sz="6000" dirty="0">
                <a:solidFill>
                  <a:schemeClr val="bg1"/>
                </a:solidFill>
              </a:rPr>
              <a:t>!” tab</a:t>
            </a:r>
          </a:p>
        </p:txBody>
      </p:sp>
    </p:spTree>
    <p:extLst>
      <p:ext uri="{BB962C8B-B14F-4D97-AF65-F5344CB8AC3E}">
        <p14:creationId xmlns:p14="http://schemas.microsoft.com/office/powerpoint/2010/main" val="7217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D027C9E1-820F-4F60-B651-314028299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973" y="4421265"/>
            <a:ext cx="2590832" cy="2057977"/>
          </a:xfrm>
          <a:prstGeom prst="rect">
            <a:avLst/>
          </a:prstGeom>
          <a:solidFill>
            <a:srgbClr val="99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>
              <a:solidFill>
                <a:schemeClr val="bg1"/>
              </a:solidFill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82644739-B91C-451F-9297-41A2BF096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7141" y="2363290"/>
            <a:ext cx="2590832" cy="2057976"/>
          </a:xfrm>
          <a:prstGeom prst="rect">
            <a:avLst/>
          </a:prstGeom>
          <a:solidFill>
            <a:srgbClr val="99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>
              <a:solidFill>
                <a:schemeClr val="bg1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D14E8F7-D6D6-454F-92BD-80AB2843C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7141" y="2363290"/>
            <a:ext cx="5181664" cy="411451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>
              <a:solidFill>
                <a:schemeClr val="bg1"/>
              </a:solidFill>
            </a:endParaRPr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0F383A59-6F22-43C7-A8B7-C9DD2BBE9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7972" y="2363290"/>
            <a:ext cx="1441" cy="411451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33">
              <a:solidFill>
                <a:schemeClr val="bg1"/>
              </a:solidFill>
            </a:endParaRPr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2DDE783E-E92A-4DC4-AFD8-73B89304F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7141" y="4421265"/>
            <a:ext cx="5181664" cy="1441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633">
              <a:solidFill>
                <a:schemeClr val="bg1"/>
              </a:solidFill>
            </a:endParaRP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D5FD85CB-2B1F-4D13-ADB0-76863F72A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125" y="1754106"/>
            <a:ext cx="2209192" cy="47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8459" rIns="81646" bIns="4245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spcBef>
                <a:spcPts val="1021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Null true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FDBC959C-ACCE-4C6F-A35F-24E904534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0629" y="1830434"/>
            <a:ext cx="2209192" cy="47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8459" rIns="81646" bIns="4245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spcBef>
                <a:spcPts val="1021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Null false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D71E31C5-6AA8-4DEC-B375-0BC92AE9C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261" y="1221250"/>
            <a:ext cx="2210633" cy="47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8459" rIns="81646" bIns="4245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spcBef>
                <a:spcPts val="1021"/>
              </a:spcBef>
            </a:pPr>
            <a:r>
              <a:rPr lang="en-US" altLang="en-US" sz="2400">
                <a:solidFill>
                  <a:schemeClr val="bg1"/>
                </a:solidFill>
              </a:rPr>
              <a:t>Real World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683747E1-2E67-44C4-A166-678F5FF75F1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90135" y="3144901"/>
            <a:ext cx="1272882" cy="225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square" lIns="81646" tIns="58459" rIns="81646" bIns="4245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spcBef>
                <a:spcPts val="1021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Conclusion of significance test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11D99687-2A74-4CA0-9345-A96B5FC9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125" y="2973915"/>
            <a:ext cx="2134304" cy="84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8459" rIns="81646" bIns="4245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spcBef>
                <a:spcPts val="1021"/>
              </a:spcBef>
            </a:pPr>
            <a:r>
              <a:rPr lang="en-US" altLang="en-US" sz="2400">
                <a:solidFill>
                  <a:schemeClr val="bg1"/>
                </a:solidFill>
              </a:rPr>
              <a:t>Correct decision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93EF257E-0476-4335-8F56-51D9FAE39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0629" y="4954122"/>
            <a:ext cx="2134304" cy="84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8459" rIns="81646" bIns="4245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spcBef>
                <a:spcPts val="1021"/>
              </a:spcBef>
            </a:pPr>
            <a:r>
              <a:rPr lang="en-US" altLang="en-US" sz="2400">
                <a:solidFill>
                  <a:schemeClr val="bg1"/>
                </a:solidFill>
              </a:rPr>
              <a:t>Correct decision</a:t>
            </a:r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id="{5A5D12CE-D659-4B68-8CC0-B87B7F8E5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189" y="2844812"/>
            <a:ext cx="2343821" cy="9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58459" rIns="81646" bIns="4245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spcBef>
                <a:spcPts val="1021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Type II error</a:t>
            </a:r>
          </a:p>
          <a:p>
            <a:pPr algn="ctr">
              <a:spcBef>
                <a:spcPts val="1021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(false negative)</a:t>
            </a:r>
          </a:p>
        </p:txBody>
      </p:sp>
      <p:sp>
        <p:nvSpPr>
          <p:cNvPr id="7183" name="Text Box 15">
            <a:extLst>
              <a:ext uri="{FF2B5EF4-FFF2-40B4-BE49-F238E27FC236}">
                <a16:creationId xmlns:a16="http://schemas.microsoft.com/office/drawing/2014/main" id="{A3BDDA72-83CB-4761-A66A-38531C76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124" y="4965851"/>
            <a:ext cx="2132863" cy="9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8459" rIns="81646" bIns="4245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spcBef>
                <a:spcPts val="1021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Type I error</a:t>
            </a:r>
          </a:p>
          <a:p>
            <a:pPr algn="ctr">
              <a:spcBef>
                <a:spcPts val="1021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(false positive)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C772FD-B5F8-4CBA-B831-52226E2CF5F1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Effect size thinking and power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5347F018-EF14-4F32-899D-1A2754D85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800" y="2971996"/>
            <a:ext cx="1218109" cy="84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58459" rIns="81646" bIns="4245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spcBef>
                <a:spcPts val="1021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Null true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0A43BEB2-411B-41AB-AB62-B414020BF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799" y="5092074"/>
            <a:ext cx="1218109" cy="84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58459" rIns="81646" bIns="4245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spcBef>
                <a:spcPts val="1021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Null false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0C00D765-89F2-44F1-8A2B-95E6713F5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768" y="2142934"/>
            <a:ext cx="8230464" cy="452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85239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84000"/>
              </a:lnSpc>
              <a:spcBef>
                <a:spcPts val="544"/>
              </a:spcBef>
            </a:pPr>
            <a:r>
              <a:rPr lang="en-US" altLang="en-US" sz="2177" b="1" dirty="0">
                <a:solidFill>
                  <a:schemeClr val="bg1"/>
                </a:solidFill>
              </a:rPr>
              <a:t>Type I error rate </a:t>
            </a:r>
            <a:r>
              <a:rPr lang="en-US" altLang="en-US" sz="2177" dirty="0">
                <a:solidFill>
                  <a:schemeClr val="bg1"/>
                </a:solidFill>
              </a:rPr>
              <a:t>is controlled by the researcher.</a:t>
            </a:r>
          </a:p>
          <a:p>
            <a:pPr>
              <a:lnSpc>
                <a:spcPct val="84000"/>
              </a:lnSpc>
              <a:spcBef>
                <a:spcPts val="544"/>
              </a:spcBef>
            </a:pPr>
            <a:endParaRPr lang="en-US" altLang="en-US" sz="2177" dirty="0">
              <a:solidFill>
                <a:schemeClr val="bg1"/>
              </a:solidFill>
            </a:endParaRPr>
          </a:p>
          <a:p>
            <a:pPr>
              <a:lnSpc>
                <a:spcPct val="84000"/>
              </a:lnSpc>
              <a:spcBef>
                <a:spcPts val="544"/>
              </a:spcBef>
            </a:pPr>
            <a:r>
              <a:rPr lang="en-US" altLang="en-US" sz="2177" dirty="0">
                <a:solidFill>
                  <a:schemeClr val="bg1"/>
                </a:solidFill>
              </a:rPr>
              <a:t>It is called the </a:t>
            </a:r>
            <a:r>
              <a:rPr lang="en-US" altLang="en-US" sz="2177" b="1" dirty="0">
                <a:solidFill>
                  <a:schemeClr val="bg1"/>
                </a:solidFill>
              </a:rPr>
              <a:t>alpha rate and</a:t>
            </a:r>
            <a:r>
              <a:rPr lang="en-US" altLang="en-US" sz="2177" dirty="0">
                <a:solidFill>
                  <a:schemeClr val="bg1"/>
                </a:solidFill>
              </a:rPr>
              <a:t> corresponds to the probability cut-off in a significance test (i.e., 0.05).</a:t>
            </a:r>
          </a:p>
          <a:p>
            <a:pPr>
              <a:lnSpc>
                <a:spcPct val="84000"/>
              </a:lnSpc>
              <a:spcBef>
                <a:spcPts val="544"/>
              </a:spcBef>
            </a:pPr>
            <a:endParaRPr lang="en-US" altLang="en-US" sz="2177" dirty="0">
              <a:solidFill>
                <a:schemeClr val="bg1"/>
              </a:solidFill>
            </a:endParaRPr>
          </a:p>
          <a:p>
            <a:pPr>
              <a:lnSpc>
                <a:spcPct val="84000"/>
              </a:lnSpc>
              <a:spcBef>
                <a:spcPts val="544"/>
              </a:spcBef>
            </a:pPr>
            <a:r>
              <a:rPr lang="en-US" altLang="en-US" sz="2177" dirty="0">
                <a:solidFill>
                  <a:schemeClr val="bg1"/>
                </a:solidFill>
              </a:rPr>
              <a:t>By convention, researchers use an alpha rate of .05; they will reject the null hypothesis </a:t>
            </a:r>
            <a:r>
              <a:rPr lang="en-US" altLang="en-US" sz="2177" b="1" dirty="0">
                <a:solidFill>
                  <a:schemeClr val="bg1"/>
                </a:solidFill>
              </a:rPr>
              <a:t>when the observed difference is likely to occur 5% of the time or less by chance </a:t>
            </a:r>
            <a:r>
              <a:rPr lang="en-US" altLang="en-US" sz="2177" dirty="0">
                <a:solidFill>
                  <a:schemeClr val="bg1"/>
                </a:solidFill>
              </a:rPr>
              <a:t>(when the null hypothesis is true).</a:t>
            </a:r>
          </a:p>
          <a:p>
            <a:pPr>
              <a:lnSpc>
                <a:spcPct val="84000"/>
              </a:lnSpc>
              <a:spcBef>
                <a:spcPts val="544"/>
              </a:spcBef>
            </a:pPr>
            <a:endParaRPr lang="en-US" altLang="en-US" sz="2177" dirty="0">
              <a:solidFill>
                <a:schemeClr val="bg1"/>
              </a:solidFill>
            </a:endParaRPr>
          </a:p>
          <a:p>
            <a:pPr>
              <a:lnSpc>
                <a:spcPct val="84000"/>
              </a:lnSpc>
              <a:spcBef>
                <a:spcPts val="544"/>
              </a:spcBef>
            </a:pPr>
            <a:r>
              <a:rPr lang="en-US" altLang="en-US" sz="2177" dirty="0">
                <a:solidFill>
                  <a:schemeClr val="bg1"/>
                </a:solidFill>
              </a:rPr>
              <a:t>In principle, any probability value could be chosen for making the accept/reject decision.  5% is used by convention.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BC240-7A88-4A0F-8DD9-B63E22F938E5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Effect size thinking and power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BDCC6E0C-EC80-45BE-848F-F1837B143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1600009"/>
            <a:ext cx="8230464" cy="452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0745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544"/>
              </a:spcBef>
            </a:pPr>
            <a:r>
              <a:rPr lang="en-US" altLang="en-US" sz="2177" dirty="0">
                <a:solidFill>
                  <a:schemeClr val="bg1"/>
                </a:solidFill>
              </a:rPr>
              <a:t>Type II error is also controlled by the researcher. </a:t>
            </a:r>
          </a:p>
          <a:p>
            <a:pPr>
              <a:spcBef>
                <a:spcPts val="544"/>
              </a:spcBef>
            </a:pPr>
            <a:endParaRPr lang="en-US" altLang="en-US" sz="2177" dirty="0">
              <a:solidFill>
                <a:schemeClr val="bg1"/>
              </a:solidFill>
            </a:endParaRPr>
          </a:p>
          <a:p>
            <a:pPr>
              <a:spcBef>
                <a:spcPts val="544"/>
              </a:spcBef>
            </a:pPr>
            <a:r>
              <a:rPr lang="en-US" altLang="en-US" sz="2177" dirty="0">
                <a:solidFill>
                  <a:schemeClr val="bg1"/>
                </a:solidFill>
              </a:rPr>
              <a:t>The Type II error rate is sometimes called </a:t>
            </a:r>
            <a:r>
              <a:rPr lang="en-US" altLang="en-US" sz="2177" b="1" dirty="0">
                <a:solidFill>
                  <a:schemeClr val="bg1"/>
                </a:solidFill>
              </a:rPr>
              <a:t>beta: </a:t>
            </a:r>
            <a:r>
              <a:rPr lang="en-US" altLang="en-US" sz="2177" dirty="0">
                <a:solidFill>
                  <a:schemeClr val="bg1"/>
                </a:solidFill>
              </a:rPr>
              <a:t>the probability of </a:t>
            </a:r>
            <a:r>
              <a:rPr lang="en-US" altLang="en-US" sz="2177" b="1" dirty="0">
                <a:solidFill>
                  <a:schemeClr val="bg1"/>
                </a:solidFill>
              </a:rPr>
              <a:t>failing to detect a real difference</a:t>
            </a:r>
            <a:r>
              <a:rPr lang="en-US" altLang="en-US" sz="2177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544"/>
              </a:spcBef>
            </a:pPr>
            <a:endParaRPr lang="en-US" altLang="en-US" sz="2177" dirty="0">
              <a:solidFill>
                <a:schemeClr val="bg1"/>
              </a:solidFill>
            </a:endParaRPr>
          </a:p>
          <a:p>
            <a:pPr>
              <a:spcBef>
                <a:spcPts val="544"/>
              </a:spcBef>
            </a:pPr>
            <a:r>
              <a:rPr lang="en-US" altLang="en-US" sz="2177" dirty="0">
                <a:solidFill>
                  <a:schemeClr val="bg1"/>
                </a:solidFill>
              </a:rPr>
              <a:t>How can the beta rate be controlled?  </a:t>
            </a:r>
            <a:r>
              <a:rPr lang="en-US" altLang="en-US" sz="2177" b="1" dirty="0">
                <a:solidFill>
                  <a:schemeClr val="bg1"/>
                </a:solidFill>
              </a:rPr>
              <a:t>The only way to control Type II error is to design your experiment to have good statistical power </a:t>
            </a:r>
            <a:r>
              <a:rPr lang="en-US" altLang="en-US" sz="2177" dirty="0">
                <a:solidFill>
                  <a:schemeClr val="bg1"/>
                </a:solidFill>
              </a:rPr>
              <a:t>(the good news is that this is easy)</a:t>
            </a:r>
            <a:endParaRPr lang="en-US" altLang="en-US" sz="2177" b="1" dirty="0">
              <a:solidFill>
                <a:schemeClr val="bg1"/>
              </a:solidFill>
            </a:endParaRPr>
          </a:p>
          <a:p>
            <a:pPr>
              <a:spcBef>
                <a:spcPts val="544"/>
              </a:spcBef>
            </a:pPr>
            <a:endParaRPr lang="en-US" altLang="en-US" sz="2177" dirty="0">
              <a:solidFill>
                <a:schemeClr val="bg1"/>
              </a:solidFill>
            </a:endParaRPr>
          </a:p>
          <a:p>
            <a:pPr>
              <a:spcBef>
                <a:spcPts val="544"/>
              </a:spcBef>
            </a:pPr>
            <a:r>
              <a:rPr lang="en-US" altLang="en-US" sz="2177" b="1" dirty="0">
                <a:solidFill>
                  <a:schemeClr val="bg1"/>
                </a:solidFill>
              </a:rPr>
              <a:t>Power is 1 - beta</a:t>
            </a:r>
            <a:r>
              <a:rPr lang="en-US" altLang="en-US" sz="2177" dirty="0">
                <a:solidFill>
                  <a:schemeClr val="bg1"/>
                </a:solidFill>
              </a:rPr>
              <a:t>, in other words </a:t>
            </a:r>
            <a:r>
              <a:rPr lang="en-US" altLang="en-US" sz="2177" b="1" dirty="0">
                <a:solidFill>
                  <a:schemeClr val="bg1"/>
                </a:solidFill>
              </a:rPr>
              <a:t>the probability you will correctly reject the null hypothesis when the null is false</a:t>
            </a:r>
          </a:p>
          <a:p>
            <a:pPr>
              <a:spcBef>
                <a:spcPts val="544"/>
              </a:spcBef>
            </a:pPr>
            <a:endParaRPr lang="en-US" altLang="en-US" sz="2177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C1DF56-6822-4EC0-B87E-8D501CF7ED1D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Effect size thinking and power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6E3F79D8-28C8-4D27-8F82-FC3D11504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261" y="1"/>
            <a:ext cx="8015882" cy="125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1849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447" dirty="0">
                <a:solidFill>
                  <a:schemeClr val="bg1"/>
                </a:solidFill>
              </a:rPr>
              <a:t>Why is Ed obsessed with POWER?</a:t>
            </a: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9B6DF083-3653-4538-A17D-08311D750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261" y="1571206"/>
            <a:ext cx="7925152" cy="456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110059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75000"/>
              </a:lnSpc>
              <a:buClrTx/>
              <a:buFontTx/>
              <a:buNone/>
            </a:pPr>
            <a:r>
              <a:rPr lang="en-US" altLang="en-US" sz="2177" b="1" dirty="0">
                <a:solidFill>
                  <a:schemeClr val="bg1"/>
                </a:solidFill>
              </a:rPr>
              <a:t>Efficiency</a:t>
            </a:r>
            <a:r>
              <a:rPr lang="en-US" altLang="en-US" sz="2177" dirty="0">
                <a:solidFill>
                  <a:schemeClr val="bg1"/>
                </a:solidFill>
              </a:rPr>
              <a:t>: Research is expensive and time consuming</a:t>
            </a:r>
          </a:p>
          <a:p>
            <a:pPr>
              <a:lnSpc>
                <a:spcPct val="75000"/>
              </a:lnSpc>
              <a:buClrTx/>
              <a:buFontTx/>
              <a:buNone/>
            </a:pPr>
            <a:endParaRPr lang="en-US" altLang="en-US" sz="2177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ClrTx/>
              <a:buFontTx/>
              <a:buNone/>
            </a:pPr>
            <a:endParaRPr lang="en-US" altLang="en-US" sz="2177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ClrTx/>
              <a:buFontTx/>
              <a:buNone/>
            </a:pPr>
            <a:r>
              <a:rPr lang="en-US" altLang="en-US" sz="2177" b="1" dirty="0">
                <a:solidFill>
                  <a:schemeClr val="bg1"/>
                </a:solidFill>
              </a:rPr>
              <a:t>Ethics</a:t>
            </a:r>
            <a:r>
              <a:rPr lang="en-US" altLang="en-US" sz="2177" dirty="0">
                <a:solidFill>
                  <a:schemeClr val="bg1"/>
                </a:solidFill>
              </a:rPr>
              <a:t>: Minimize required sample subjects and maximize their sacrifice</a:t>
            </a:r>
          </a:p>
          <a:p>
            <a:pPr>
              <a:lnSpc>
                <a:spcPct val="75000"/>
              </a:lnSpc>
              <a:buClrTx/>
              <a:buFontTx/>
              <a:buNone/>
            </a:pPr>
            <a:endParaRPr lang="en-US" altLang="en-US" sz="2177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ClrTx/>
              <a:buFontTx/>
              <a:buNone/>
            </a:pPr>
            <a:endParaRPr lang="en-US" altLang="en-US" sz="2177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ClrTx/>
              <a:buFontTx/>
              <a:buNone/>
            </a:pPr>
            <a:r>
              <a:rPr lang="en-US" altLang="en-US" sz="2177" b="1" dirty="0">
                <a:solidFill>
                  <a:schemeClr val="bg1"/>
                </a:solidFill>
              </a:rPr>
              <a:t>Practicality</a:t>
            </a:r>
            <a:r>
              <a:rPr lang="en-US" altLang="en-US" sz="2177" dirty="0">
                <a:solidFill>
                  <a:schemeClr val="bg1"/>
                </a:solidFill>
              </a:rPr>
              <a:t>: With good reason many grant funding agencies now either require or prefer a formal power analysis</a:t>
            </a:r>
          </a:p>
          <a:p>
            <a:pPr>
              <a:lnSpc>
                <a:spcPct val="75000"/>
              </a:lnSpc>
              <a:buClrTx/>
              <a:buFontTx/>
              <a:buNone/>
            </a:pPr>
            <a:endParaRPr lang="en-US" altLang="en-US" sz="2177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ClrTx/>
              <a:buFontTx/>
              <a:buNone/>
            </a:pPr>
            <a:endParaRPr lang="en-US" altLang="en-US" sz="2177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ClrTx/>
              <a:buFontTx/>
              <a:buNone/>
            </a:pPr>
            <a:r>
              <a:rPr lang="en-US" altLang="en-US" sz="2177" dirty="0">
                <a:solidFill>
                  <a:schemeClr val="bg1"/>
                </a:solidFill>
              </a:rPr>
              <a:t>To be blunt, you should probably </a:t>
            </a:r>
            <a:r>
              <a:rPr lang="en-US" altLang="en-US" sz="2177" b="1" dirty="0">
                <a:solidFill>
                  <a:schemeClr val="bg1"/>
                </a:solidFill>
              </a:rPr>
              <a:t>just go home if you engage in data collection without conducting a power analysis </a:t>
            </a:r>
            <a:r>
              <a:rPr lang="en-US" altLang="en-US" sz="2177" dirty="0">
                <a:solidFill>
                  <a:schemeClr val="bg1"/>
                </a:solidFill>
              </a:rPr>
              <a:t>in some form </a:t>
            </a:r>
          </a:p>
          <a:p>
            <a:pPr>
              <a:lnSpc>
                <a:spcPct val="75000"/>
              </a:lnSpc>
              <a:buClrTx/>
              <a:buFontTx/>
              <a:buNone/>
            </a:pPr>
            <a:endParaRPr lang="en-US" altLang="en-US" sz="2177" dirty="0">
              <a:solidFill>
                <a:schemeClr val="bg1"/>
              </a:solidFill>
            </a:endParaRPr>
          </a:p>
          <a:p>
            <a:pPr algn="ctr">
              <a:lnSpc>
                <a:spcPct val="75000"/>
              </a:lnSpc>
              <a:buClrTx/>
              <a:buFontTx/>
              <a:buNone/>
            </a:pPr>
            <a:r>
              <a:rPr lang="en-US" altLang="en-US" sz="2177" dirty="0">
                <a:solidFill>
                  <a:schemeClr val="bg1"/>
                </a:solidFill>
              </a:rPr>
              <a:t>(20 years ago, you could get away with being ignorant about statistical power, but not today)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3C02CCB5-FCE5-4631-85B1-484E377D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30"/>
            <a:ext cx="8230464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6950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903">
                <a:solidFill>
                  <a:schemeClr val="bg1"/>
                </a:solidFill>
              </a:rPr>
              <a:t>Statistical Power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5DB408BC-885E-4DDF-87F3-D35E27F23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774" y="3009710"/>
            <a:ext cx="8230464" cy="343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0745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544"/>
              </a:spcBef>
            </a:pPr>
            <a:endParaRPr lang="en-US" altLang="en-US" sz="2177" b="1" dirty="0">
              <a:solidFill>
                <a:schemeClr val="bg1"/>
              </a:solidFill>
            </a:endParaRPr>
          </a:p>
          <a:p>
            <a:pPr algn="ctr">
              <a:spcBef>
                <a:spcPts val="544"/>
              </a:spcBef>
            </a:pPr>
            <a:r>
              <a:rPr lang="en-US" altLang="en-US" sz="2177" b="1" dirty="0">
                <a:solidFill>
                  <a:schemeClr val="bg1"/>
                </a:solidFill>
              </a:rPr>
              <a:t>Statistical power and the correlation</a:t>
            </a:r>
          </a:p>
          <a:p>
            <a:pPr>
              <a:spcBef>
                <a:spcPts val="544"/>
              </a:spcBef>
            </a:pPr>
            <a:endParaRPr lang="en-US" altLang="en-US" sz="2177" b="1" dirty="0">
              <a:solidFill>
                <a:schemeClr val="bg1"/>
              </a:solidFill>
            </a:endParaRPr>
          </a:p>
          <a:p>
            <a:pPr algn="ctr">
              <a:spcBef>
                <a:spcPts val="544"/>
              </a:spcBef>
            </a:pPr>
            <a:endParaRPr lang="en-US" altLang="en-US" sz="2177" b="1" dirty="0">
              <a:solidFill>
                <a:schemeClr val="bg1"/>
              </a:solidFill>
            </a:endParaRPr>
          </a:p>
          <a:p>
            <a:pPr algn="ctr">
              <a:spcBef>
                <a:spcPts val="544"/>
              </a:spcBef>
            </a:pPr>
            <a:r>
              <a:rPr lang="en-US" altLang="en-US" sz="2177" b="1" dirty="0">
                <a:solidFill>
                  <a:schemeClr val="bg1"/>
                </a:solidFill>
              </a:rPr>
              <a:t>for a correlation test </a:t>
            </a:r>
          </a:p>
          <a:p>
            <a:pPr algn="ctr">
              <a:spcBef>
                <a:spcPts val="544"/>
              </a:spcBef>
            </a:pPr>
            <a:r>
              <a:rPr lang="en-US" altLang="en-US" sz="2177" b="1" dirty="0">
                <a:solidFill>
                  <a:schemeClr val="bg1"/>
                </a:solidFill>
              </a:rPr>
              <a:t>the effect size == the correlation coefficient, r</a:t>
            </a:r>
          </a:p>
          <a:p>
            <a:pPr>
              <a:spcBef>
                <a:spcPts val="544"/>
              </a:spcBef>
            </a:pPr>
            <a:endParaRPr lang="en-US" altLang="en-US" sz="2177" dirty="0">
              <a:solidFill>
                <a:schemeClr val="bg1"/>
              </a:solidFill>
            </a:endParaRPr>
          </a:p>
          <a:p>
            <a:pPr>
              <a:spcBef>
                <a:spcPts val="544"/>
              </a:spcBef>
            </a:pPr>
            <a:endParaRPr lang="en-US" altLang="en-US" sz="2177" dirty="0">
              <a:solidFill>
                <a:schemeClr val="bg1"/>
              </a:solidFill>
            </a:endParaRPr>
          </a:p>
        </p:txBody>
      </p:sp>
      <p:pic>
        <p:nvPicPr>
          <p:cNvPr id="18434" name="Picture 2" descr="Image result for correlation cartoon">
            <a:extLst>
              <a:ext uri="{FF2B5EF4-FFF2-40B4-BE49-F238E27FC236}">
                <a16:creationId xmlns:a16="http://schemas.microsoft.com/office/drawing/2014/main" id="{9257FCA7-F82A-4997-B600-650F8DC65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1332348"/>
            <a:ext cx="43719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A96DE4-3F08-4BCE-9B69-3E2F83929F52}"/>
              </a:ext>
            </a:extLst>
          </p:cNvPr>
          <p:cNvSpPr/>
          <p:nvPr/>
        </p:nvSpPr>
        <p:spPr>
          <a:xfrm>
            <a:off x="5391150" y="1193887"/>
            <a:ext cx="5419989" cy="552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289" name="Text Box 1">
            <a:extLst>
              <a:ext uri="{FF2B5EF4-FFF2-40B4-BE49-F238E27FC236}">
                <a16:creationId xmlns:a16="http://schemas.microsoft.com/office/drawing/2014/main" id="{EC284286-B1FE-42A6-8D73-3709F5D0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30"/>
            <a:ext cx="8230464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6950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903" dirty="0">
                <a:solidFill>
                  <a:schemeClr val="bg1"/>
                </a:solidFill>
              </a:rPr>
              <a:t>Power and correlation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253BA688-9963-43AE-A4A7-8D30A6FAE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506" y="1897910"/>
            <a:ext cx="3886969" cy="41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7479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454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This graph shows how the power of the significance test for a correlation varies as a function of sample size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30A900C6-617C-4577-8CE0-603E163B4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66" y="1193887"/>
            <a:ext cx="5086614" cy="566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2850E9-126A-470B-BCC0-1990B165126B}"/>
              </a:ext>
            </a:extLst>
          </p:cNvPr>
          <p:cNvSpPr/>
          <p:nvPr/>
        </p:nvSpPr>
        <p:spPr>
          <a:xfrm>
            <a:off x="5864887" y="1142038"/>
            <a:ext cx="5419989" cy="552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3AF6D559-4C59-435F-B1BB-2CF627B49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30"/>
            <a:ext cx="8230464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6950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903" dirty="0">
                <a:solidFill>
                  <a:schemeClr val="bg1"/>
                </a:solidFill>
              </a:rPr>
              <a:t>Power and correlation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194814DA-F88C-4928-B617-3AB42DD28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1417110"/>
            <a:ext cx="4896951" cy="347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7479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454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Notice that when N = 80, there is about an 80% chance of correctly rejecting the null hypothesis (beta = .20).</a:t>
            </a:r>
          </a:p>
          <a:p>
            <a:pPr>
              <a:spcBef>
                <a:spcPts val="454"/>
              </a:spcBef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spcBef>
                <a:spcPts val="454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When N = 45, we only have a ~50% chance of making the correct decision—</a:t>
            </a:r>
            <a:r>
              <a:rPr lang="en-US" altLang="en-US" sz="2800" b="1" dirty="0">
                <a:solidFill>
                  <a:schemeClr val="bg1"/>
                </a:solidFill>
              </a:rPr>
              <a:t>a coin toss (beta = .50)</a:t>
            </a:r>
            <a:r>
              <a:rPr lang="en-US" altLang="en-US" sz="2800" dirty="0">
                <a:solidFill>
                  <a:schemeClr val="bg1"/>
                </a:solidFill>
              </a:rPr>
              <a:t>!!!</a:t>
            </a:r>
          </a:p>
          <a:p>
            <a:pPr>
              <a:spcBef>
                <a:spcPts val="454"/>
              </a:spcBef>
            </a:pPr>
            <a:endParaRPr lang="en-US" altLang="en-US" sz="1814" dirty="0">
              <a:solidFill>
                <a:schemeClr val="bg1"/>
              </a:solidFill>
            </a:endParaRP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7F09EE50-E823-400C-9B90-68EFA6188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47" y="1193885"/>
            <a:ext cx="5086614" cy="566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5B670A-ACA6-46CF-AFDD-EBB7ABE3B18E}"/>
              </a:ext>
            </a:extLst>
          </p:cNvPr>
          <p:cNvSpPr/>
          <p:nvPr/>
        </p:nvSpPr>
        <p:spPr>
          <a:xfrm>
            <a:off x="5924550" y="1193887"/>
            <a:ext cx="5419989" cy="552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CA830E0D-56E4-4AED-BA05-61B67909B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380" y="52567"/>
            <a:ext cx="8230464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6950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903" dirty="0">
                <a:solidFill>
                  <a:schemeClr val="bg1"/>
                </a:solidFill>
              </a:rPr>
              <a:t>Power and correlation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04ED5724-1685-4D8A-ABDD-F329A0F44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443" y="1972288"/>
            <a:ext cx="3886968" cy="266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7479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454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Take-home message:</a:t>
            </a:r>
          </a:p>
          <a:p>
            <a:pPr>
              <a:spcBef>
                <a:spcPts val="454"/>
              </a:spcBef>
            </a:pPr>
            <a:endParaRPr lang="en-US" altLang="en-US" sz="2800" b="1" dirty="0">
              <a:solidFill>
                <a:schemeClr val="bg1"/>
              </a:solidFill>
            </a:endParaRPr>
          </a:p>
          <a:p>
            <a:pPr algn="ctr">
              <a:spcBef>
                <a:spcPts val="454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If power &lt;= 0.5 you are wasting your time!</a:t>
            </a:r>
          </a:p>
          <a:p>
            <a:pPr>
              <a:spcBef>
                <a:spcPts val="454"/>
              </a:spcBef>
            </a:pPr>
            <a:endParaRPr lang="en-US" altLang="en-US" sz="1814" b="1" dirty="0">
              <a:solidFill>
                <a:schemeClr val="bg1"/>
              </a:solidFill>
            </a:endParaRP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13CC1F92-8489-48C7-9430-495737B7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12" y="1198206"/>
            <a:ext cx="5086614" cy="566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6149AE-7AAC-4ED5-8874-3D0C3F7295FC}"/>
              </a:ext>
            </a:extLst>
          </p:cNvPr>
          <p:cNvSpPr/>
          <p:nvPr/>
        </p:nvSpPr>
        <p:spPr>
          <a:xfrm>
            <a:off x="5391150" y="1193887"/>
            <a:ext cx="5419989" cy="552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F3BC8CB5-899E-4C71-B5CF-587F11DC9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073" y="41189"/>
            <a:ext cx="8230464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6950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903" dirty="0">
                <a:solidFill>
                  <a:schemeClr val="bg1"/>
                </a:solidFill>
              </a:rPr>
              <a:t>Power and correlation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ACF06AE3-32F2-48D5-A48A-D7F5C7E8E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43" y="1886399"/>
            <a:ext cx="4267168" cy="41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4461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84000"/>
              </a:lnSpc>
              <a:spcBef>
                <a:spcPts val="408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Power also varies as a function of the size of the correlation.</a:t>
            </a:r>
          </a:p>
          <a:p>
            <a:pPr>
              <a:lnSpc>
                <a:spcPct val="84000"/>
              </a:lnSpc>
              <a:spcBef>
                <a:spcPts val="408"/>
              </a:spcBef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DFB50CF1-0F04-4F88-A2C0-1ABFA48B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50" y="1306219"/>
            <a:ext cx="4739537" cy="544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A29C89-B5F8-4934-8405-52DCE0C2A778}"/>
              </a:ext>
            </a:extLst>
          </p:cNvPr>
          <p:cNvSpPr/>
          <p:nvPr/>
        </p:nvSpPr>
        <p:spPr>
          <a:xfrm>
            <a:off x="5391150" y="1193887"/>
            <a:ext cx="5419989" cy="552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05562DD2-C31A-4287-A3BA-4E2C9DBD5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774" y="129194"/>
            <a:ext cx="8230464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6950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903" dirty="0">
                <a:solidFill>
                  <a:schemeClr val="bg1"/>
                </a:solidFill>
              </a:rPr>
              <a:t>Power and correlation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3E151E12-0F3D-4FAA-931A-09EF78FB6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56" y="1371024"/>
            <a:ext cx="4267168" cy="41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4461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84000"/>
              </a:lnSpc>
              <a:spcBef>
                <a:spcPts val="408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When the population correlation is large (e.g., .80), it requires fewer subjects to correctly reject the null hypothesis</a:t>
            </a:r>
          </a:p>
          <a:p>
            <a:pPr>
              <a:lnSpc>
                <a:spcPct val="84000"/>
              </a:lnSpc>
              <a:spcBef>
                <a:spcPts val="408"/>
              </a:spcBef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lnSpc>
                <a:spcPct val="84000"/>
              </a:lnSpc>
              <a:spcBef>
                <a:spcPts val="408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When the population correlation is smaller (e.g., .20), it requires a large number of subjects to correctly reject the null hypothesis</a:t>
            </a:r>
          </a:p>
          <a:p>
            <a:pPr>
              <a:lnSpc>
                <a:spcPct val="84000"/>
              </a:lnSpc>
              <a:spcBef>
                <a:spcPts val="408"/>
              </a:spcBef>
            </a:pPr>
            <a:endParaRPr lang="en-US" altLang="en-US" sz="1633" dirty="0">
              <a:solidFill>
                <a:schemeClr val="bg1"/>
              </a:solidFill>
            </a:endParaRP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9E351A43-89D3-4C0F-AF5A-45799CA87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87" y="1412790"/>
            <a:ext cx="4739538" cy="544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2E4D0E5-C869-4347-B415-535653E00C76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What do we want to accomplish today?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7674B5-6286-4EB7-B198-441C445047F4}"/>
              </a:ext>
            </a:extLst>
          </p:cNvPr>
          <p:cNvSpPr txBox="1"/>
          <p:nvPr/>
        </p:nvSpPr>
        <p:spPr>
          <a:xfrm>
            <a:off x="2676525" y="2028825"/>
            <a:ext cx="736272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- Effect size thinking and power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- Power calculation in R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- Resources and readings; other tools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- Future of </a:t>
            </a:r>
            <a:r>
              <a:rPr lang="en-GB" sz="3200" dirty="0" err="1">
                <a:solidFill>
                  <a:schemeClr val="bg1"/>
                </a:solidFill>
              </a:rPr>
              <a:t>HARUp</a:t>
            </a:r>
            <a:r>
              <a:rPr lang="en-GB" sz="3200" dirty="0">
                <a:solidFill>
                  <a:schemeClr val="bg1"/>
                </a:solidFill>
              </a:rPr>
              <a:t>! (topics, attendees, etc.)</a:t>
            </a:r>
          </a:p>
        </p:txBody>
      </p:sp>
    </p:spTree>
    <p:extLst>
      <p:ext uri="{BB962C8B-B14F-4D97-AF65-F5344CB8AC3E}">
        <p14:creationId xmlns:p14="http://schemas.microsoft.com/office/powerpoint/2010/main" val="1906878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8C1CE34-EFBF-41F0-B9E3-684147273F8F}"/>
              </a:ext>
            </a:extLst>
          </p:cNvPr>
          <p:cNvSpPr/>
          <p:nvPr/>
        </p:nvSpPr>
        <p:spPr>
          <a:xfrm>
            <a:off x="5391150" y="1193887"/>
            <a:ext cx="5419989" cy="552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433" name="Text Box 1">
            <a:extLst>
              <a:ext uri="{FF2B5EF4-FFF2-40B4-BE49-F238E27FC236}">
                <a16:creationId xmlns:a16="http://schemas.microsoft.com/office/drawing/2014/main" id="{E6DD9A1B-AD7B-4F33-B148-B96EBF8DC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49" y="273630"/>
            <a:ext cx="8230464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6950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903" dirty="0">
                <a:solidFill>
                  <a:schemeClr val="bg1"/>
                </a:solidFill>
              </a:rPr>
              <a:t>Low Power Studies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4093FF8F-4ED6-4BC0-B2EA-943B3B72C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24" y="1781624"/>
            <a:ext cx="4267168" cy="374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8054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84000"/>
              </a:lnSpc>
              <a:spcBef>
                <a:spcPts val="454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Because correlations in the .2 to .4 range are typically observed in non-experimental research, </a:t>
            </a:r>
          </a:p>
          <a:p>
            <a:pPr>
              <a:lnSpc>
                <a:spcPct val="84000"/>
              </a:lnSpc>
              <a:spcBef>
                <a:spcPts val="454"/>
              </a:spcBef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lnSpc>
                <a:spcPct val="84000"/>
              </a:lnSpc>
              <a:spcBef>
                <a:spcPts val="454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one </a:t>
            </a:r>
            <a:r>
              <a:rPr lang="en-US" altLang="en-US" sz="2800" b="1" dirty="0">
                <a:solidFill>
                  <a:schemeClr val="bg1"/>
                </a:solidFill>
              </a:rPr>
              <a:t>might be wise </a:t>
            </a:r>
            <a:r>
              <a:rPr lang="en-US" altLang="en-US" sz="2800" b="1" i="1" dirty="0">
                <a:solidFill>
                  <a:schemeClr val="bg1"/>
                </a:solidFill>
              </a:rPr>
              <a:t>not trust</a:t>
            </a:r>
            <a:r>
              <a:rPr lang="en-US" altLang="en-US" sz="2800" b="1" dirty="0">
                <a:solidFill>
                  <a:schemeClr val="bg1"/>
                </a:solidFill>
              </a:rPr>
              <a:t> research based on sample sizes around 50ish</a:t>
            </a:r>
            <a:r>
              <a:rPr lang="en-US" altLang="en-US" sz="2800" dirty="0">
                <a:solidFill>
                  <a:schemeClr val="bg1"/>
                </a:solidFill>
              </a:rPr>
              <a:t>...</a:t>
            </a:r>
          </a:p>
          <a:p>
            <a:pPr>
              <a:lnSpc>
                <a:spcPct val="84000"/>
              </a:lnSpc>
              <a:spcBef>
                <a:spcPts val="454"/>
              </a:spcBef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lnSpc>
                <a:spcPct val="84000"/>
              </a:lnSpc>
              <a:spcBef>
                <a:spcPts val="454"/>
              </a:spcBef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lnSpc>
                <a:spcPct val="84000"/>
              </a:lnSpc>
              <a:spcBef>
                <a:spcPts val="454"/>
              </a:spcBef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lnSpc>
                <a:spcPct val="84000"/>
              </a:lnSpc>
              <a:spcBef>
                <a:spcPts val="454"/>
              </a:spcBef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lnSpc>
                <a:spcPct val="84000"/>
              </a:lnSpc>
              <a:spcBef>
                <a:spcPts val="454"/>
              </a:spcBef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325029A9-C995-4BAA-8C0F-FC5760420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87" y="1412790"/>
            <a:ext cx="4739538" cy="544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val 1">
            <a:extLst>
              <a:ext uri="{FF2B5EF4-FFF2-40B4-BE49-F238E27FC236}">
                <a16:creationId xmlns:a16="http://schemas.microsoft.com/office/drawing/2014/main" id="{AAF913D3-4EC5-44BD-8785-E8A852181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135" y="1366448"/>
            <a:ext cx="7501748" cy="1428630"/>
          </a:xfrm>
          <a:prstGeom prst="ellipse">
            <a:avLst/>
          </a:prstGeom>
          <a:solidFill>
            <a:srgbClr val="BBE0E3"/>
          </a:solidFill>
          <a:ln w="399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7079EAD4-ABDA-4626-AB3C-904E08500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967" y="224408"/>
            <a:ext cx="8015882" cy="91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748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992" dirty="0">
                <a:solidFill>
                  <a:schemeClr val="bg1"/>
                </a:solidFill>
              </a:rPr>
              <a:t>Essential Ingredients for power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3C1E2AAA-DB9A-4218-A423-F3BD0EF26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718" y="1795614"/>
            <a:ext cx="7587532" cy="104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4011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544"/>
              </a:spcBef>
            </a:pPr>
            <a:r>
              <a:rPr lang="en-US" altLang="en-US" sz="2540" dirty="0">
                <a:solidFill>
                  <a:srgbClr val="000000"/>
                </a:solidFill>
              </a:rPr>
              <a:t>To calculate power, you need 3/4 of the following: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228198BA-F17D-42EE-B867-91E496196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14" y="3294811"/>
            <a:ext cx="1821792" cy="276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Oval 5">
            <a:extLst>
              <a:ext uri="{FF2B5EF4-FFF2-40B4-BE49-F238E27FC236}">
                <a16:creationId xmlns:a16="http://schemas.microsoft.com/office/drawing/2014/main" id="{98635CD9-7D0B-49A4-8694-BDA737D41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876" y="3510834"/>
            <a:ext cx="142575" cy="142575"/>
          </a:xfrm>
          <a:prstGeom prst="ellipse">
            <a:avLst/>
          </a:prstGeom>
          <a:solidFill>
            <a:srgbClr val="BBE0E3"/>
          </a:solidFill>
          <a:ln w="399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23558" name="Oval 6">
            <a:extLst>
              <a:ext uri="{FF2B5EF4-FFF2-40B4-BE49-F238E27FC236}">
                <a16:creationId xmlns:a16="http://schemas.microsoft.com/office/drawing/2014/main" id="{0727FB6D-AB74-4AB8-A2CF-D406928FD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294" y="3152237"/>
            <a:ext cx="204501" cy="204501"/>
          </a:xfrm>
          <a:prstGeom prst="ellipse">
            <a:avLst/>
          </a:prstGeom>
          <a:solidFill>
            <a:srgbClr val="BBE0E3"/>
          </a:solidFill>
          <a:ln w="399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23559" name="Oval 7">
            <a:extLst>
              <a:ext uri="{FF2B5EF4-FFF2-40B4-BE49-F238E27FC236}">
                <a16:creationId xmlns:a16="http://schemas.microsoft.com/office/drawing/2014/main" id="{0538E2BF-66AC-455B-A008-DCCEAF8CD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08" y="2652503"/>
            <a:ext cx="338436" cy="338436"/>
          </a:xfrm>
          <a:prstGeom prst="ellipse">
            <a:avLst/>
          </a:prstGeom>
          <a:solidFill>
            <a:srgbClr val="BBE0E3"/>
          </a:solidFill>
          <a:ln w="399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0FED98EF-BB22-4411-8CCE-7AE292DE5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310" y="3018045"/>
            <a:ext cx="8840095" cy="334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584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408"/>
              </a:spcBef>
            </a:pPr>
            <a:r>
              <a:rPr lang="en-US" altLang="en-US" sz="1996" dirty="0">
                <a:solidFill>
                  <a:schemeClr val="bg1"/>
                </a:solidFill>
              </a:rPr>
              <a:t>1) Your significance level: </a:t>
            </a:r>
            <a:r>
              <a:rPr lang="en-US" altLang="en-US" sz="1996" b="1" dirty="0">
                <a:solidFill>
                  <a:schemeClr val="bg1"/>
                </a:solidFill>
                <a:latin typeface="Symbol" panose="05050102010706020507" pitchFamily="18" charset="2"/>
              </a:rPr>
              <a:t></a:t>
            </a:r>
            <a:r>
              <a:rPr lang="en-US" altLang="en-US" sz="1996" dirty="0">
                <a:solidFill>
                  <a:schemeClr val="bg1"/>
                </a:solidFill>
                <a:latin typeface="Symbol" panose="05050102010706020507" pitchFamily="18" charset="2"/>
              </a:rPr>
              <a:t></a:t>
            </a:r>
            <a:r>
              <a:rPr lang="en-US" altLang="en-US" sz="1996" b="1" dirty="0">
                <a:solidFill>
                  <a:schemeClr val="bg1"/>
                </a:solidFill>
              </a:rPr>
              <a:t>0.05</a:t>
            </a:r>
            <a:r>
              <a:rPr lang="en-US" altLang="en-US" sz="1996" b="1" dirty="0">
                <a:solidFill>
                  <a:schemeClr val="bg1"/>
                </a:solidFill>
                <a:latin typeface="Symbol" panose="05050102010706020507" pitchFamily="18" charset="2"/>
              </a:rPr>
              <a:t></a:t>
            </a:r>
            <a:r>
              <a:rPr lang="en-US" altLang="en-US" sz="1996" dirty="0">
                <a:solidFill>
                  <a:schemeClr val="bg1"/>
                </a:solidFill>
              </a:rPr>
              <a:t>by convention)</a:t>
            </a:r>
          </a:p>
          <a:p>
            <a:pPr>
              <a:spcBef>
                <a:spcPts val="408"/>
              </a:spcBef>
            </a:pPr>
            <a:endParaRPr lang="en-US" altLang="en-US" sz="1996" dirty="0">
              <a:solidFill>
                <a:schemeClr val="bg1"/>
              </a:solidFill>
            </a:endParaRPr>
          </a:p>
          <a:p>
            <a:pPr>
              <a:spcBef>
                <a:spcPts val="408"/>
              </a:spcBef>
            </a:pPr>
            <a:r>
              <a:rPr lang="en-US" altLang="en-US" sz="1996" dirty="0">
                <a:solidFill>
                  <a:schemeClr val="bg1"/>
                </a:solidFill>
              </a:rPr>
              <a:t>2) Power to detect an effect: 1 – </a:t>
            </a:r>
            <a:r>
              <a:rPr lang="en-US" altLang="en-US" sz="1996" b="1" dirty="0">
                <a:solidFill>
                  <a:schemeClr val="bg1"/>
                </a:solidFill>
                <a:latin typeface="Symbol" panose="05050102010706020507" pitchFamily="18" charset="2"/>
              </a:rPr>
              <a:t></a:t>
            </a:r>
            <a:r>
              <a:rPr lang="en-US" altLang="en-US" sz="1996" dirty="0">
                <a:solidFill>
                  <a:schemeClr val="bg1"/>
                </a:solidFill>
              </a:rPr>
              <a:t>(the recommended albeit “arbitrary” number is Power = </a:t>
            </a:r>
            <a:r>
              <a:rPr lang="en-US" altLang="en-US" sz="1996" b="1" dirty="0">
                <a:solidFill>
                  <a:schemeClr val="bg1"/>
                </a:solidFill>
              </a:rPr>
              <a:t>0.80</a:t>
            </a:r>
            <a:r>
              <a:rPr lang="en-US" altLang="en-US" sz="1996" dirty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ts val="408"/>
              </a:spcBef>
            </a:pPr>
            <a:endParaRPr lang="en-US" altLang="en-US" sz="1996" dirty="0">
              <a:solidFill>
                <a:schemeClr val="bg1"/>
              </a:solidFill>
            </a:endParaRPr>
          </a:p>
          <a:p>
            <a:pPr>
              <a:spcBef>
                <a:spcPts val="408"/>
              </a:spcBef>
            </a:pPr>
            <a:r>
              <a:rPr lang="en-US" altLang="en-US" sz="1996" dirty="0">
                <a:solidFill>
                  <a:schemeClr val="bg1"/>
                </a:solidFill>
              </a:rPr>
              <a:t>3) Effect size – how big is the change of interest? (from past research, pilot data, rule of thumb, guess)</a:t>
            </a:r>
          </a:p>
          <a:p>
            <a:pPr>
              <a:spcBef>
                <a:spcPts val="408"/>
              </a:spcBef>
            </a:pPr>
            <a:endParaRPr lang="en-US" altLang="en-US" sz="1996" dirty="0">
              <a:solidFill>
                <a:schemeClr val="bg1"/>
              </a:solidFill>
            </a:endParaRPr>
          </a:p>
          <a:p>
            <a:pPr>
              <a:spcBef>
                <a:spcPts val="408"/>
              </a:spcBef>
            </a:pPr>
            <a:r>
              <a:rPr lang="en-US" altLang="en-US" sz="1996" dirty="0">
                <a:solidFill>
                  <a:schemeClr val="bg1"/>
                </a:solidFill>
              </a:rPr>
              <a:t>4) Sample size – a given effect is easier to detect with a larger sample size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8B940B34-2D4A-4D84-9029-26B11F06E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0" y="3014754"/>
            <a:ext cx="8429625" cy="337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0745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635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PS:  You also need to know the </a:t>
            </a:r>
            <a:r>
              <a:rPr lang="en-US" altLang="en-US" sz="2800" b="1" dirty="0">
                <a:solidFill>
                  <a:schemeClr val="bg1"/>
                </a:solidFill>
              </a:rPr>
              <a:t>research design</a:t>
            </a:r>
          </a:p>
          <a:p>
            <a:pPr>
              <a:spcBef>
                <a:spcPts val="635"/>
              </a:spcBef>
            </a:pPr>
            <a:endParaRPr lang="en-US" altLang="en-US" sz="2800" b="1" dirty="0">
              <a:solidFill>
                <a:schemeClr val="bg1"/>
              </a:solidFill>
            </a:endParaRPr>
          </a:p>
          <a:p>
            <a:pPr>
              <a:spcBef>
                <a:spcPts val="635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PPS:  That means you need to know what </a:t>
            </a:r>
            <a:r>
              <a:rPr lang="en-US" altLang="en-US" sz="2800" b="1" dirty="0">
                <a:solidFill>
                  <a:schemeClr val="bg1"/>
                </a:solidFill>
              </a:rPr>
              <a:t>statistical test</a:t>
            </a:r>
            <a:r>
              <a:rPr lang="en-US" altLang="en-US" sz="2800" dirty="0">
                <a:solidFill>
                  <a:schemeClr val="bg1"/>
                </a:solidFill>
              </a:rPr>
              <a:t> you plan to use</a:t>
            </a:r>
          </a:p>
          <a:p>
            <a:pPr>
              <a:spcBef>
                <a:spcPts val="635"/>
              </a:spcBef>
            </a:pPr>
            <a:endParaRPr lang="en-US" altLang="en-US" sz="2800" b="1" dirty="0">
              <a:solidFill>
                <a:schemeClr val="bg1"/>
              </a:solidFill>
            </a:endParaRPr>
          </a:p>
          <a:p>
            <a:pPr>
              <a:spcBef>
                <a:spcPts val="635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PPPS:  Make sure the statistic can resolve your hypothesis!</a:t>
            </a:r>
          </a:p>
          <a:p>
            <a:pPr>
              <a:spcBef>
                <a:spcPts val="635"/>
              </a:spcBef>
            </a:pPr>
            <a:endParaRPr lang="en-US" altLang="en-US" sz="2800" b="1" dirty="0">
              <a:solidFill>
                <a:schemeClr val="bg1"/>
              </a:solidFill>
            </a:endParaRPr>
          </a:p>
          <a:p>
            <a:pPr>
              <a:spcBef>
                <a:spcPts val="635"/>
              </a:spcBef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spcBef>
                <a:spcPts val="635"/>
              </a:spcBef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0A3BB41-9879-4598-A0A9-5F46C1CD1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967" y="224408"/>
            <a:ext cx="8015882" cy="91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748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992" dirty="0">
                <a:solidFill>
                  <a:schemeClr val="bg1"/>
                </a:solidFill>
              </a:rPr>
              <a:t>Essential Ingredients for power</a:t>
            </a: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EFFB18B5-ABA0-4AF3-AB7A-8B137D31E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484" y="1514475"/>
            <a:ext cx="2231007" cy="985063"/>
          </a:xfrm>
          <a:prstGeom prst="ellipse">
            <a:avLst/>
          </a:prstGeom>
          <a:solidFill>
            <a:srgbClr val="FFFFFF"/>
          </a:solidFill>
          <a:ln w="399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4C32E40-5047-4534-87D8-F0EAB7303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069" y="1808266"/>
            <a:ext cx="1773806" cy="57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8459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spcBef>
                <a:spcPts val="544"/>
              </a:spcBef>
            </a:pPr>
            <a:r>
              <a:rPr lang="en-US" altLang="en-US" sz="1996" dirty="0">
                <a:solidFill>
                  <a:srgbClr val="000000"/>
                </a:solidFill>
              </a:rPr>
              <a:t>(Let’s go!)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FAC8598-86EE-44C2-8F72-80550D27B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36" y="2585948"/>
            <a:ext cx="1257252" cy="190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Oval 6">
            <a:extLst>
              <a:ext uri="{FF2B5EF4-FFF2-40B4-BE49-F238E27FC236}">
                <a16:creationId xmlns:a16="http://schemas.microsoft.com/office/drawing/2014/main" id="{4D22B7F0-F2B1-4B96-8C9A-90BFFA803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1" y="2657955"/>
            <a:ext cx="95050" cy="97930"/>
          </a:xfrm>
          <a:prstGeom prst="ellipse">
            <a:avLst/>
          </a:prstGeom>
          <a:solidFill>
            <a:srgbClr val="BBE0E3"/>
          </a:solidFill>
          <a:ln w="399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BE76BD15-3FB4-45A9-94B3-1D9C38DE0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318" y="2371365"/>
            <a:ext cx="136814" cy="141135"/>
          </a:xfrm>
          <a:prstGeom prst="ellipse">
            <a:avLst/>
          </a:prstGeom>
          <a:solidFill>
            <a:srgbClr val="BBE0E3"/>
          </a:solidFill>
          <a:ln w="399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5AA8B060-1E50-4CCB-9D3E-38B2BF670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900" y="2158223"/>
            <a:ext cx="224664" cy="233304"/>
          </a:xfrm>
          <a:prstGeom prst="ellipse">
            <a:avLst/>
          </a:prstGeom>
          <a:solidFill>
            <a:srgbClr val="BBE0E3"/>
          </a:solidFill>
          <a:ln w="39960" cap="sq">
            <a:solidFill>
              <a:srgbClr val="89A4A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633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9B640C5D-6347-4990-9CB1-C126F2891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62" y="2209800"/>
            <a:ext cx="10780213" cy="2072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9960" cap="sq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5EE945F8-6815-4DE1-B5AC-46F5F6041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31" y="2412021"/>
            <a:ext cx="10370637" cy="335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682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408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1) Significance level: </a:t>
            </a:r>
            <a:r>
              <a:rPr lang="en-US" altLang="en-US" sz="2400" b="1" dirty="0">
                <a:solidFill>
                  <a:schemeClr val="bg1"/>
                </a:solidFill>
                <a:latin typeface="Symbol" panose="05050102010706020507" pitchFamily="18" charset="2"/>
              </a:rPr>
              <a:t></a:t>
            </a:r>
            <a:r>
              <a:rPr lang="en-US" altLang="en-US" sz="2400" dirty="0">
                <a:solidFill>
                  <a:schemeClr val="bg1"/>
                </a:solidFill>
                <a:latin typeface="Symbol" panose="05050102010706020507" pitchFamily="18" charset="2"/>
              </a:rPr>
              <a:t></a:t>
            </a:r>
            <a:r>
              <a:rPr lang="en-US" altLang="en-US" sz="2400" b="1" dirty="0">
                <a:solidFill>
                  <a:schemeClr val="bg1"/>
                </a:solidFill>
              </a:rPr>
              <a:t>0.05</a:t>
            </a:r>
            <a:r>
              <a:rPr lang="en-US" altLang="en-US" sz="2400" b="1" dirty="0">
                <a:solidFill>
                  <a:schemeClr val="bg1"/>
                </a:solidFill>
                <a:latin typeface="Symbol" panose="05050102010706020507" pitchFamily="18" charset="2"/>
              </a:rPr>
              <a:t></a:t>
            </a:r>
            <a:r>
              <a:rPr lang="en-US" altLang="en-US" sz="2400" dirty="0">
                <a:solidFill>
                  <a:schemeClr val="bg1"/>
                </a:solidFill>
              </a:rPr>
              <a:t>by convention)</a:t>
            </a:r>
          </a:p>
          <a:p>
            <a:pPr>
              <a:spcBef>
                <a:spcPts val="408"/>
              </a:spcBef>
            </a:pPr>
            <a:endParaRPr lang="en-US" altLang="en-US" sz="2400" dirty="0">
              <a:solidFill>
                <a:schemeClr val="bg1"/>
              </a:solidFill>
            </a:endParaRPr>
          </a:p>
          <a:p>
            <a:pPr>
              <a:spcBef>
                <a:spcPts val="408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2) Power to detect an effect: 1 – </a:t>
            </a:r>
            <a:r>
              <a:rPr lang="en-US" altLang="en-US" sz="2400" b="1" dirty="0">
                <a:solidFill>
                  <a:schemeClr val="bg1"/>
                </a:solidFill>
                <a:latin typeface="Symbol" panose="05050102010706020507" pitchFamily="18" charset="2"/>
              </a:rPr>
              <a:t></a:t>
            </a:r>
            <a:r>
              <a:rPr lang="en-US" altLang="en-US" sz="2400" dirty="0">
                <a:solidFill>
                  <a:schemeClr val="bg1"/>
                </a:solidFill>
              </a:rPr>
              <a:t>(the recommended, albeit “arbitrary”, value is Power = </a:t>
            </a:r>
            <a:r>
              <a:rPr lang="en-US" altLang="en-US" sz="2400" b="1" dirty="0">
                <a:solidFill>
                  <a:schemeClr val="bg1"/>
                </a:solidFill>
              </a:rPr>
              <a:t>0.80</a:t>
            </a:r>
            <a:r>
              <a:rPr lang="en-US" altLang="en-US" sz="2400" dirty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ts val="408"/>
              </a:spcBef>
            </a:pPr>
            <a:endParaRPr lang="en-US" altLang="en-US" sz="2400" dirty="0">
              <a:solidFill>
                <a:schemeClr val="bg1"/>
              </a:solidFill>
            </a:endParaRPr>
          </a:p>
          <a:p>
            <a:pPr>
              <a:spcBef>
                <a:spcPts val="408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3) Effect size – how big is the change of interest? (from past research, pilot data, or guess)</a:t>
            </a:r>
          </a:p>
          <a:p>
            <a:pPr>
              <a:spcBef>
                <a:spcPts val="408"/>
              </a:spcBef>
            </a:pPr>
            <a:endParaRPr lang="en-US" altLang="en-US" sz="2400" dirty="0">
              <a:solidFill>
                <a:schemeClr val="bg1"/>
              </a:solidFill>
            </a:endParaRPr>
          </a:p>
          <a:p>
            <a:pPr>
              <a:spcBef>
                <a:spcPts val="408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4) Sample size – a given effect is easier to detect with a larger sample size</a:t>
            </a:r>
          </a:p>
        </p:txBody>
      </p:sp>
      <p:cxnSp>
        <p:nvCxnSpPr>
          <p:cNvPr id="29700" name="AutoShape 4">
            <a:extLst>
              <a:ext uri="{FF2B5EF4-FFF2-40B4-BE49-F238E27FC236}">
                <a16:creationId xmlns:a16="http://schemas.microsoft.com/office/drawing/2014/main" id="{8598587F-2DC8-4FB9-BE46-AB8DD778806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24800" y="1738843"/>
            <a:ext cx="1343026" cy="1137707"/>
          </a:xfrm>
          <a:prstGeom prst="straightConnector1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701" name="Text Box 5">
            <a:extLst>
              <a:ext uri="{FF2B5EF4-FFF2-40B4-BE49-F238E27FC236}">
                <a16:creationId xmlns:a16="http://schemas.microsoft.com/office/drawing/2014/main" id="{1526231B-E347-4013-95E8-65BC23D07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1105" y="1267611"/>
            <a:ext cx="2407488" cy="47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58459" rIns="81646" bIns="4245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hangingPunct="1">
              <a:buClr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These you know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8CFE9E2C-26D5-4EF2-AE34-86F6C2921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967" y="224408"/>
            <a:ext cx="8015882" cy="91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748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992" dirty="0">
                <a:solidFill>
                  <a:schemeClr val="bg1"/>
                </a:solidFill>
              </a:rPr>
              <a:t>Essential Ingredients for power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9B640C5D-6347-4990-9CB1-C126F2891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80" y="3466283"/>
            <a:ext cx="10780213" cy="2072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9960" cap="sq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633"/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5EE945F8-6815-4DE1-B5AC-46F5F6041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69" y="1577618"/>
            <a:ext cx="10370637" cy="335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6826" rIns="81646" bIns="4245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spcBef>
                <a:spcPts val="408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1) Significance level: </a:t>
            </a:r>
            <a:r>
              <a:rPr lang="en-US" altLang="en-US" sz="2400" b="1" dirty="0">
                <a:solidFill>
                  <a:schemeClr val="bg1"/>
                </a:solidFill>
                <a:latin typeface="Symbol" panose="05050102010706020507" pitchFamily="18" charset="2"/>
              </a:rPr>
              <a:t></a:t>
            </a:r>
            <a:r>
              <a:rPr lang="en-US" altLang="en-US" sz="2400" dirty="0">
                <a:solidFill>
                  <a:schemeClr val="bg1"/>
                </a:solidFill>
                <a:latin typeface="Symbol" panose="05050102010706020507" pitchFamily="18" charset="2"/>
              </a:rPr>
              <a:t></a:t>
            </a:r>
            <a:r>
              <a:rPr lang="en-US" altLang="en-US" sz="2400" b="1" dirty="0">
                <a:solidFill>
                  <a:schemeClr val="bg1"/>
                </a:solidFill>
              </a:rPr>
              <a:t>0.05</a:t>
            </a:r>
            <a:r>
              <a:rPr lang="en-US" altLang="en-US" sz="2400" b="1" dirty="0">
                <a:solidFill>
                  <a:schemeClr val="bg1"/>
                </a:solidFill>
                <a:latin typeface="Symbol" panose="05050102010706020507" pitchFamily="18" charset="2"/>
              </a:rPr>
              <a:t></a:t>
            </a:r>
            <a:r>
              <a:rPr lang="en-US" altLang="en-US" sz="2400" dirty="0">
                <a:solidFill>
                  <a:schemeClr val="bg1"/>
                </a:solidFill>
              </a:rPr>
              <a:t>by convention)</a:t>
            </a:r>
          </a:p>
          <a:p>
            <a:pPr>
              <a:spcBef>
                <a:spcPts val="408"/>
              </a:spcBef>
            </a:pPr>
            <a:endParaRPr lang="en-US" altLang="en-US" sz="2400" dirty="0">
              <a:solidFill>
                <a:schemeClr val="bg1"/>
              </a:solidFill>
            </a:endParaRPr>
          </a:p>
          <a:p>
            <a:pPr>
              <a:spcBef>
                <a:spcPts val="408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2) Power to detect an effect: 1 – </a:t>
            </a:r>
            <a:r>
              <a:rPr lang="en-US" altLang="en-US" sz="2400" b="1" dirty="0">
                <a:solidFill>
                  <a:schemeClr val="bg1"/>
                </a:solidFill>
                <a:latin typeface="Symbol" panose="05050102010706020507" pitchFamily="18" charset="2"/>
              </a:rPr>
              <a:t></a:t>
            </a:r>
            <a:r>
              <a:rPr lang="en-US" altLang="en-US" sz="2400" dirty="0">
                <a:solidFill>
                  <a:schemeClr val="bg1"/>
                </a:solidFill>
              </a:rPr>
              <a:t>(the recommended, albeit “arbitrary”, value is Power = </a:t>
            </a:r>
            <a:r>
              <a:rPr lang="en-US" altLang="en-US" sz="2400" b="1" dirty="0">
                <a:solidFill>
                  <a:schemeClr val="bg1"/>
                </a:solidFill>
              </a:rPr>
              <a:t>0.80</a:t>
            </a:r>
            <a:r>
              <a:rPr lang="en-US" altLang="en-US" sz="2400" dirty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ts val="408"/>
              </a:spcBef>
            </a:pPr>
            <a:endParaRPr lang="en-US" altLang="en-US" sz="2400" dirty="0">
              <a:solidFill>
                <a:schemeClr val="bg1"/>
              </a:solidFill>
            </a:endParaRPr>
          </a:p>
          <a:p>
            <a:pPr>
              <a:spcBef>
                <a:spcPts val="408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3) Effect size – how big is the change of interest? (from past research, pilot data, or guess)</a:t>
            </a:r>
          </a:p>
          <a:p>
            <a:pPr>
              <a:spcBef>
                <a:spcPts val="408"/>
              </a:spcBef>
            </a:pPr>
            <a:endParaRPr lang="en-US" altLang="en-US" sz="2400" dirty="0">
              <a:solidFill>
                <a:schemeClr val="bg1"/>
              </a:solidFill>
            </a:endParaRPr>
          </a:p>
          <a:p>
            <a:pPr>
              <a:spcBef>
                <a:spcPts val="408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4) Sample size – a given effect is easier to detect with a larger sample size</a:t>
            </a:r>
          </a:p>
        </p:txBody>
      </p:sp>
      <p:cxnSp>
        <p:nvCxnSpPr>
          <p:cNvPr id="29700" name="AutoShape 4">
            <a:extLst>
              <a:ext uri="{FF2B5EF4-FFF2-40B4-BE49-F238E27FC236}">
                <a16:creationId xmlns:a16="http://schemas.microsoft.com/office/drawing/2014/main" id="{8598587F-2DC8-4FB9-BE46-AB8DD778806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229101" y="5368411"/>
            <a:ext cx="1400174" cy="622814"/>
          </a:xfrm>
          <a:prstGeom prst="straightConnector1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701" name="Text Box 5">
            <a:extLst>
              <a:ext uri="{FF2B5EF4-FFF2-40B4-BE49-F238E27FC236}">
                <a16:creationId xmlns:a16="http://schemas.microsoft.com/office/drawing/2014/main" id="{1526231B-E347-4013-95E8-65BC23D07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155" y="5793028"/>
            <a:ext cx="6030147" cy="84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58459" rIns="81646" bIns="4245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hangingPunct="1">
              <a:buClr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Typically you calculate your own effect size</a:t>
            </a:r>
          </a:p>
          <a:p>
            <a:pPr algn="ctr" hangingPunct="1">
              <a:buClr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and solve for the required sample size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8CFE9E2C-26D5-4EF2-AE34-86F6C2921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967" y="224408"/>
            <a:ext cx="8015882" cy="91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748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992" dirty="0">
                <a:solidFill>
                  <a:schemeClr val="bg1"/>
                </a:solidFill>
              </a:rPr>
              <a:t>Essential Ingredients for power</a:t>
            </a:r>
          </a:p>
        </p:txBody>
      </p:sp>
    </p:spTree>
    <p:extLst>
      <p:ext uri="{BB962C8B-B14F-4D97-AF65-F5344CB8AC3E}">
        <p14:creationId xmlns:p14="http://schemas.microsoft.com/office/powerpoint/2010/main" val="409277841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312A84B9-3FE7-41D3-91DA-870AFBFA8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828" y="1428630"/>
            <a:ext cx="8501213" cy="398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61725" rIns="81646" bIns="4245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hangingPunct="1">
              <a:buClr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Effect size for a t-test is Cohen's </a:t>
            </a:r>
            <a:r>
              <a:rPr lang="en-US" altLang="en-US" sz="2800" b="1" i="1" dirty="0">
                <a:solidFill>
                  <a:schemeClr val="bg1"/>
                </a:solidFill>
              </a:rPr>
              <a:t>d</a:t>
            </a:r>
          </a:p>
          <a:p>
            <a:pPr hangingPunct="1">
              <a:buClrTx/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hangingPunct="1">
              <a:buClrTx/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hangingPunct="1">
              <a:buClrTx/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hangingPunct="1">
              <a:buClrTx/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hangingPunct="1">
              <a:buClrTx/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hangingPunct="1">
              <a:buClrTx/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hangingPunct="1">
              <a:buClrTx/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  <a:p>
            <a:pPr hangingPunct="1">
              <a:buClrTx/>
              <a:buFontTx/>
              <a:buNone/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40DD57ED-84F3-4109-8F7B-AAF08D391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72" y="2064806"/>
            <a:ext cx="6967327" cy="177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3BD2989B-CBFC-479C-A91C-75B40549D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24" y="4999394"/>
            <a:ext cx="4366318" cy="111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Text Box 5">
            <a:extLst>
              <a:ext uri="{FF2B5EF4-FFF2-40B4-BE49-F238E27FC236}">
                <a16:creationId xmlns:a16="http://schemas.microsoft.com/office/drawing/2014/main" id="{536F7238-44CD-4EC9-8329-D12FACA38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148" y="4371591"/>
            <a:ext cx="5754156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altLang="en-US" sz="2800" dirty="0">
                <a:solidFill>
                  <a:schemeClr val="bg1"/>
                </a:solidFill>
              </a:rPr>
              <a:t>Where sigma (the denominator) is: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BC50F36F-673F-4AD0-B223-6DA267CB6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967" y="224408"/>
            <a:ext cx="8015882" cy="91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748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992" dirty="0">
                <a:solidFill>
                  <a:schemeClr val="bg1"/>
                </a:solidFill>
              </a:rPr>
              <a:t>Essential Ingredients for power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A2074C8F-7E40-4A26-BF42-F9DB7584C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853" y="1138904"/>
            <a:ext cx="9035572" cy="50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61725" rIns="81646" bIns="4245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hangingPunct="1">
              <a:buClrTx/>
              <a:buFontTx/>
              <a:buNone/>
            </a:pPr>
            <a:endParaRPr lang="en-US" altLang="en-US" sz="2177" dirty="0">
              <a:solidFill>
                <a:srgbClr val="000000"/>
              </a:solidFill>
            </a:endParaRPr>
          </a:p>
          <a:p>
            <a:pPr hangingPunct="1">
              <a:buClrTx/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hangingPunct="1">
              <a:buClr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E.g., Cohen suggests “rules of thumb”:</a:t>
            </a:r>
          </a:p>
          <a:p>
            <a:pPr hangingPunct="1">
              <a:buClrTx/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hangingPunct="1">
              <a:buClr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ourier 10 Pitch" pitchFamily="1" charset="0"/>
              </a:rPr>
              <a:t>                            small   medium   large</a:t>
            </a:r>
          </a:p>
          <a:p>
            <a:pPr hangingPunct="1">
              <a:buClr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ourier 10 Pitch" pitchFamily="1" charset="0"/>
              </a:rPr>
              <a:t>t-test for 	means     	d     .20     .50     .80</a:t>
            </a:r>
          </a:p>
          <a:p>
            <a:pPr hangingPunct="1">
              <a:buClr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ourier 10 Pitch" pitchFamily="1" charset="0"/>
              </a:rPr>
              <a:t>				    </a:t>
            </a:r>
            <a:r>
              <a:rPr lang="en-US" altLang="en-US" sz="2000" b="1" dirty="0" err="1">
                <a:solidFill>
                  <a:schemeClr val="bg1"/>
                </a:solidFill>
                <a:latin typeface="Courier 10 Pitch" pitchFamily="1" charset="0"/>
              </a:rPr>
              <a:t>Corr</a:t>
            </a:r>
            <a:r>
              <a:rPr lang="en-US" altLang="en-US" sz="2000" b="1" dirty="0">
                <a:solidFill>
                  <a:schemeClr val="bg1"/>
                </a:solidFill>
                <a:latin typeface="Courier 10 Pitch" pitchFamily="1" charset="0"/>
              </a:rPr>
              <a:t>	   	r     .10     .30     .50</a:t>
            </a:r>
          </a:p>
          <a:p>
            <a:pPr hangingPunct="1">
              <a:buClr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ourier 10 Pitch" pitchFamily="1" charset="0"/>
              </a:rPr>
              <a:t>F-test for 	</a:t>
            </a:r>
            <a:r>
              <a:rPr lang="en-US" altLang="en-US" sz="2000" b="1" dirty="0" err="1">
                <a:solidFill>
                  <a:schemeClr val="bg1"/>
                </a:solidFill>
                <a:latin typeface="Courier 10 Pitch" pitchFamily="1" charset="0"/>
              </a:rPr>
              <a:t>anova</a:t>
            </a:r>
            <a:r>
              <a:rPr lang="en-US" altLang="en-US" sz="2000" b="1" dirty="0">
                <a:solidFill>
                  <a:schemeClr val="bg1"/>
                </a:solidFill>
                <a:latin typeface="Courier 10 Pitch" pitchFamily="1" charset="0"/>
              </a:rPr>
              <a:t>	   	f     .10     .25     .40</a:t>
            </a:r>
          </a:p>
          <a:p>
            <a:pPr hangingPunct="1">
              <a:buClr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ourier 10 Pitch" pitchFamily="1" charset="0"/>
              </a:rPr>
              <a:t>		    chi-square     	w     .10     .30     .50</a:t>
            </a:r>
          </a:p>
          <a:p>
            <a:pPr hangingPunct="1">
              <a:buClrTx/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hangingPunct="1">
              <a:buClrTx/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hangingPunct="1">
              <a:buClrTx/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hangingPunct="1">
              <a:buClrTx/>
              <a:buFontTx/>
              <a:buNone/>
            </a:pPr>
            <a:endParaRPr lang="en-US" altLang="en-US" sz="2000" dirty="0">
              <a:solidFill>
                <a:schemeClr val="bg1"/>
              </a:solidFill>
            </a:endParaRPr>
          </a:p>
          <a:p>
            <a:pPr hangingPunct="1">
              <a:buClrTx/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We'll explore this more in R</a:t>
            </a:r>
          </a:p>
          <a:p>
            <a:pPr hangingPunct="1">
              <a:buClrTx/>
              <a:buFontTx/>
              <a:buNone/>
            </a:pPr>
            <a:endParaRPr lang="en-US" altLang="en-US" sz="2177" dirty="0">
              <a:solidFill>
                <a:srgbClr val="000000"/>
              </a:solidFill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3AC264E-C9C5-495F-AB70-E4D7AC2BC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967" y="224408"/>
            <a:ext cx="8015882" cy="91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76748" rIns="81646" bIns="42456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992" dirty="0">
                <a:solidFill>
                  <a:schemeClr val="bg1"/>
                </a:solidFill>
              </a:rPr>
              <a:t>Essential Ingredients for power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499A19BF-7916-4E97-AA55-2612D7D58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227" y="2047271"/>
            <a:ext cx="9188183" cy="312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61725" rIns="81646" bIns="42456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hangingPunct="1">
              <a:buClrTx/>
              <a:buFontTx/>
              <a:buNone/>
            </a:pPr>
            <a:endParaRPr lang="en-US" altLang="en-US" sz="2177" dirty="0">
              <a:solidFill>
                <a:schemeClr val="bg1"/>
              </a:solidFill>
            </a:endParaRPr>
          </a:p>
          <a:p>
            <a:pPr hangingPunct="1">
              <a:buClrTx/>
              <a:buFontTx/>
              <a:buNone/>
            </a:pPr>
            <a:r>
              <a:rPr lang="en-US" altLang="en-US" sz="2177" dirty="0">
                <a:solidFill>
                  <a:schemeClr val="bg1"/>
                </a:solidFill>
              </a:rPr>
              <a:t>Cohen 1988 Statistical power analysis for the </a:t>
            </a:r>
            <a:r>
              <a:rPr lang="en-US" altLang="en-US" sz="2177" dirty="0" err="1">
                <a:solidFill>
                  <a:schemeClr val="bg1"/>
                </a:solidFill>
              </a:rPr>
              <a:t>behavioural</a:t>
            </a:r>
            <a:r>
              <a:rPr lang="en-US" altLang="en-US" sz="2177" dirty="0">
                <a:solidFill>
                  <a:schemeClr val="bg1"/>
                </a:solidFill>
              </a:rPr>
              <a:t> sciences</a:t>
            </a:r>
          </a:p>
          <a:p>
            <a:pPr hangingPunct="1">
              <a:buClrTx/>
              <a:buFontTx/>
              <a:buNone/>
            </a:pPr>
            <a:endParaRPr lang="en-US" altLang="en-US" sz="2177" dirty="0">
              <a:solidFill>
                <a:schemeClr val="bg1"/>
              </a:solidFill>
            </a:endParaRPr>
          </a:p>
          <a:p>
            <a:pPr hangingPunct="1">
              <a:buClrTx/>
              <a:buFontTx/>
              <a:buNone/>
            </a:pPr>
            <a:endParaRPr lang="en-US" altLang="en-US" sz="2177" dirty="0">
              <a:solidFill>
                <a:schemeClr val="bg1"/>
              </a:solidFill>
            </a:endParaRPr>
          </a:p>
          <a:p>
            <a:pPr hangingPunct="1">
              <a:buClrTx/>
              <a:buFontTx/>
              <a:buNone/>
            </a:pPr>
            <a:r>
              <a:rPr lang="en-US" altLang="en-US" sz="2177" dirty="0">
                <a:solidFill>
                  <a:schemeClr val="bg1"/>
                </a:solidFill>
              </a:rPr>
              <a:t>R package {</a:t>
            </a:r>
            <a:r>
              <a:rPr lang="en-US" altLang="en-US" sz="2177" dirty="0" err="1">
                <a:solidFill>
                  <a:schemeClr val="bg1"/>
                </a:solidFill>
              </a:rPr>
              <a:t>pwr</a:t>
            </a:r>
            <a:r>
              <a:rPr lang="en-US" altLang="en-US" sz="2177" dirty="0">
                <a:solidFill>
                  <a:schemeClr val="bg1"/>
                </a:solidFill>
              </a:rPr>
              <a:t>}, Q*Power</a:t>
            </a:r>
          </a:p>
          <a:p>
            <a:pPr hangingPunct="1">
              <a:buClrTx/>
              <a:buFontTx/>
              <a:buNone/>
            </a:pPr>
            <a:endParaRPr lang="en-US" altLang="en-US" sz="2177" dirty="0">
              <a:solidFill>
                <a:schemeClr val="bg1"/>
              </a:solidFill>
            </a:endParaRPr>
          </a:p>
          <a:p>
            <a:pPr hangingPunct="1">
              <a:buClrTx/>
              <a:buFontTx/>
              <a:buNone/>
            </a:pPr>
            <a:endParaRPr lang="en-US" altLang="en-US" sz="2177" dirty="0">
              <a:solidFill>
                <a:schemeClr val="bg1"/>
              </a:solidFill>
            </a:endParaRPr>
          </a:p>
          <a:p>
            <a:pPr hangingPunct="1">
              <a:buClrTx/>
              <a:buFontTx/>
              <a:buNone/>
            </a:pPr>
            <a:r>
              <a:rPr lang="en-US" altLang="en-US" sz="2177" dirty="0">
                <a:solidFill>
                  <a:schemeClr val="bg1"/>
                </a:solidFill>
              </a:rPr>
              <a:t>(SPSS &amp; </a:t>
            </a:r>
            <a:r>
              <a:rPr lang="en-US" altLang="en-US" sz="2177" dirty="0" err="1">
                <a:solidFill>
                  <a:schemeClr val="bg1"/>
                </a:solidFill>
              </a:rPr>
              <a:t>Genstat</a:t>
            </a:r>
            <a:r>
              <a:rPr lang="en-US" altLang="en-US" sz="2177" dirty="0">
                <a:solidFill>
                  <a:schemeClr val="bg1"/>
                </a:solidFill>
              </a:rPr>
              <a:t> &amp; Minitab have some functionality too, but are not open and transparent)</a:t>
            </a:r>
          </a:p>
        </p:txBody>
      </p:sp>
      <p:pic>
        <p:nvPicPr>
          <p:cNvPr id="43012" name="Picture 4" descr="Image result for cohen power">
            <a:extLst>
              <a:ext uri="{FF2B5EF4-FFF2-40B4-BE49-F238E27FC236}">
                <a16:creationId xmlns:a16="http://schemas.microsoft.com/office/drawing/2014/main" id="{90D5AD1E-E472-4359-8559-B2B4CD1BC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0" y="1891429"/>
            <a:ext cx="1624180" cy="248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0AD952-7161-4E0C-951F-43DC57B8C128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Resources and readings; other tools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87E19B90-0694-4C3A-A347-70AA9E6E8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47" y="910748"/>
            <a:ext cx="9248775" cy="482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58459" rIns="81646" bIns="42456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endParaRPr lang="en-US" altLang="en-US" sz="2359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en-US" altLang="en-US" sz="2359" dirty="0">
              <a:solidFill>
                <a:schemeClr val="bg1"/>
              </a:solidFill>
            </a:endParaRPr>
          </a:p>
          <a:p>
            <a:pPr>
              <a:buClrTx/>
              <a:buFontTx/>
              <a:buNone/>
            </a:pPr>
            <a:r>
              <a:rPr lang="en-US" altLang="en-US" sz="2359" dirty="0" err="1">
                <a:solidFill>
                  <a:schemeClr val="bg1"/>
                </a:solidFill>
              </a:rPr>
              <a:t>Jennions</a:t>
            </a:r>
            <a:r>
              <a:rPr lang="en-US" altLang="en-US" sz="2359" dirty="0">
                <a:solidFill>
                  <a:schemeClr val="bg1"/>
                </a:solidFill>
              </a:rPr>
              <a:t>, M. D. and A. P. Moller. 2003. A survey of the statistical power of research in </a:t>
            </a:r>
            <a:r>
              <a:rPr lang="en-US" altLang="en-US" sz="2359" dirty="0" err="1">
                <a:solidFill>
                  <a:schemeClr val="bg1"/>
                </a:solidFill>
              </a:rPr>
              <a:t>behavioural</a:t>
            </a:r>
            <a:r>
              <a:rPr lang="en-US" altLang="en-US" sz="2359" dirty="0">
                <a:solidFill>
                  <a:schemeClr val="bg1"/>
                </a:solidFill>
              </a:rPr>
              <a:t> ecology and animal </a:t>
            </a:r>
            <a:r>
              <a:rPr lang="en-US" altLang="en-US" sz="2359" dirty="0" err="1">
                <a:solidFill>
                  <a:schemeClr val="bg1"/>
                </a:solidFill>
              </a:rPr>
              <a:t>behaviour</a:t>
            </a:r>
            <a:r>
              <a:rPr lang="en-US" altLang="en-US" sz="2359" dirty="0">
                <a:solidFill>
                  <a:schemeClr val="bg1"/>
                </a:solidFill>
              </a:rPr>
              <a:t>.  Behavioral Ecology 14:438-445.</a:t>
            </a:r>
          </a:p>
          <a:p>
            <a:pPr>
              <a:buClrTx/>
              <a:buFontTx/>
              <a:buNone/>
            </a:pPr>
            <a:endParaRPr lang="en-US" altLang="en-US" sz="2359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en-US" altLang="en-US" sz="2359" dirty="0">
              <a:solidFill>
                <a:schemeClr val="bg1"/>
              </a:solidFill>
            </a:endParaRPr>
          </a:p>
          <a:p>
            <a:pPr>
              <a:buClrTx/>
              <a:buFontTx/>
              <a:buNone/>
            </a:pPr>
            <a:r>
              <a:rPr lang="en-US" altLang="en-US" sz="2359" dirty="0">
                <a:solidFill>
                  <a:schemeClr val="bg1"/>
                </a:solidFill>
              </a:rPr>
              <a:t>Thomas, L. And F. </a:t>
            </a:r>
            <a:r>
              <a:rPr lang="en-US" altLang="en-US" sz="2359" dirty="0" err="1">
                <a:solidFill>
                  <a:schemeClr val="bg1"/>
                </a:solidFill>
              </a:rPr>
              <a:t>Juanes</a:t>
            </a:r>
            <a:r>
              <a:rPr lang="en-US" altLang="en-US" sz="2359" dirty="0">
                <a:solidFill>
                  <a:schemeClr val="bg1"/>
                </a:solidFill>
              </a:rPr>
              <a:t>.  1996. The importance of statistical power analysis: an example from Animal </a:t>
            </a:r>
            <a:r>
              <a:rPr lang="en-US" altLang="en-US" sz="2359" dirty="0" err="1">
                <a:solidFill>
                  <a:schemeClr val="bg1"/>
                </a:solidFill>
              </a:rPr>
              <a:t>Behaviour</a:t>
            </a:r>
            <a:r>
              <a:rPr lang="en-US" altLang="en-US" sz="2359" dirty="0">
                <a:solidFill>
                  <a:schemeClr val="bg1"/>
                </a:solidFill>
              </a:rPr>
              <a:t>.  Animal </a:t>
            </a:r>
            <a:r>
              <a:rPr lang="en-US" altLang="en-US" sz="2359" dirty="0" err="1">
                <a:solidFill>
                  <a:schemeClr val="bg1"/>
                </a:solidFill>
              </a:rPr>
              <a:t>Behaviour</a:t>
            </a:r>
            <a:r>
              <a:rPr lang="en-US" altLang="en-US" sz="2359" dirty="0">
                <a:solidFill>
                  <a:schemeClr val="bg1"/>
                </a:solidFill>
              </a:rPr>
              <a:t> 52: 856-859.</a:t>
            </a:r>
          </a:p>
          <a:p>
            <a:pPr>
              <a:buClrTx/>
              <a:buFontTx/>
              <a:buNone/>
            </a:pPr>
            <a:endParaRPr lang="en-US" altLang="en-US" sz="2359" dirty="0">
              <a:solidFill>
                <a:schemeClr val="bg1"/>
              </a:solidFill>
            </a:endParaRPr>
          </a:p>
          <a:p>
            <a:pPr>
              <a:buClrTx/>
              <a:buFontTx/>
              <a:buNone/>
            </a:pPr>
            <a:r>
              <a:rPr lang="en-US" altLang="en-US" sz="2359" dirty="0">
                <a:solidFill>
                  <a:schemeClr val="bg1"/>
                </a:solidFill>
              </a:rPr>
              <a:t>I wonder if this has been done (or should be done) in agricultural sciences…?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2C404-5833-41DE-9D03-572C3AC931F3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Resources and readings; other tools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AA38C0C5-5DB9-4256-92FE-8A79D407A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3068" y="1845605"/>
            <a:ext cx="7644323" cy="429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58459" rIns="81646" bIns="42456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359" dirty="0">
                <a:solidFill>
                  <a:schemeClr val="bg1"/>
                </a:solidFill>
              </a:rPr>
              <a:t>A particularly good introduction to statistical power can be found in Chapter 7:</a:t>
            </a:r>
          </a:p>
          <a:p>
            <a:pPr>
              <a:buClrTx/>
              <a:buFontTx/>
              <a:buNone/>
            </a:pPr>
            <a:endParaRPr lang="en-US" altLang="en-US" sz="2359" dirty="0">
              <a:solidFill>
                <a:schemeClr val="bg1"/>
              </a:solidFill>
            </a:endParaRPr>
          </a:p>
          <a:p>
            <a:pPr>
              <a:buClrTx/>
              <a:buFontTx/>
              <a:buNone/>
            </a:pPr>
            <a:r>
              <a:rPr lang="en-US" altLang="en-US" sz="2359" dirty="0">
                <a:solidFill>
                  <a:schemeClr val="bg1"/>
                </a:solidFill>
              </a:rPr>
              <a:t>Quinn, G. and M. Keough.  2002.  Experimental design and data analysis for biologists.  Cambridge University Press, Cambridge.  </a:t>
            </a:r>
          </a:p>
          <a:p>
            <a:pPr>
              <a:buClrTx/>
              <a:buFontTx/>
              <a:buNone/>
            </a:pPr>
            <a:endParaRPr lang="en-US" altLang="en-US" sz="2359" dirty="0">
              <a:solidFill>
                <a:schemeClr val="bg1"/>
              </a:solidFill>
            </a:endParaRPr>
          </a:p>
          <a:p>
            <a:pPr>
              <a:buClrTx/>
              <a:buFontTx/>
              <a:buNone/>
            </a:pPr>
            <a:r>
              <a:rPr lang="en-US" altLang="en-US" sz="2359" dirty="0">
                <a:solidFill>
                  <a:schemeClr val="bg1"/>
                </a:solidFill>
              </a:rPr>
              <a:t>This is probably the best textbook I know of for a general yet comprehensive introduction to “modern” statistical tools for biologists.</a:t>
            </a:r>
          </a:p>
          <a:p>
            <a:pPr>
              <a:buClrTx/>
              <a:buFontTx/>
              <a:buNone/>
            </a:pPr>
            <a:endParaRPr lang="en-US" altLang="en-US" sz="1814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en-US" altLang="en-US" sz="1814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 descr="Image result for quinn and keough">
            <a:extLst>
              <a:ext uri="{FF2B5EF4-FFF2-40B4-BE49-F238E27FC236}">
                <a16:creationId xmlns:a16="http://schemas.microsoft.com/office/drawing/2014/main" id="{1E229AF4-AF4C-4802-B0A1-7246FF295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0" y="2103878"/>
            <a:ext cx="2418436" cy="311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C04F0A-AAB9-46A3-A090-54CC1002EAB0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Resources and readings; other tools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CC8DBD-1748-4E4E-80FA-6DE1E9FA9D81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Effect size thinking and power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6047E7-CF95-4A98-BAAC-B8442131CCAE}"/>
              </a:ext>
            </a:extLst>
          </p:cNvPr>
          <p:cNvSpPr/>
          <p:nvPr/>
        </p:nvSpPr>
        <p:spPr>
          <a:xfrm>
            <a:off x="1404620" y="2458720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Ask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2976D8-5A76-4088-B06B-ABCC468EB88A}"/>
              </a:ext>
            </a:extLst>
          </p:cNvPr>
          <p:cNvSpPr/>
          <p:nvPr/>
        </p:nvSpPr>
        <p:spPr>
          <a:xfrm>
            <a:off x="4795520" y="2458720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Background research,</a:t>
            </a:r>
          </a:p>
          <a:p>
            <a:pPr algn="ctr"/>
            <a:r>
              <a:rPr lang="en-GB" sz="2800" dirty="0"/>
              <a:t>existing evidence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36CC4C-A4FE-4767-9209-4B8A8E5B870C}"/>
              </a:ext>
            </a:extLst>
          </p:cNvPr>
          <p:cNvSpPr/>
          <p:nvPr/>
        </p:nvSpPr>
        <p:spPr>
          <a:xfrm>
            <a:off x="8186420" y="2458720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Hypothesis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0ABC1-104E-4192-8B27-C8A3C5A2E83B}"/>
              </a:ext>
            </a:extLst>
          </p:cNvPr>
          <p:cNvSpPr/>
          <p:nvPr/>
        </p:nvSpPr>
        <p:spPr>
          <a:xfrm>
            <a:off x="8186420" y="4476714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Experiment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1F8CB4-2F6F-42CE-8296-53CECA6E5838}"/>
              </a:ext>
            </a:extLst>
          </p:cNvPr>
          <p:cNvSpPr/>
          <p:nvPr/>
        </p:nvSpPr>
        <p:spPr>
          <a:xfrm>
            <a:off x="4795520" y="4476714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Analysis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D2D46B-95E2-4F5F-89B8-C190CF30E3C8}"/>
              </a:ext>
            </a:extLst>
          </p:cNvPr>
          <p:cNvSpPr/>
          <p:nvPr/>
        </p:nvSpPr>
        <p:spPr>
          <a:xfrm>
            <a:off x="1404620" y="4476714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Conclusions, </a:t>
            </a:r>
          </a:p>
          <a:p>
            <a:pPr algn="ctr"/>
            <a:r>
              <a:rPr lang="en-GB" sz="2800" dirty="0"/>
              <a:t>communicate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70BBF-F6AE-4E33-A775-CE3D3E314E1A}"/>
              </a:ext>
            </a:extLst>
          </p:cNvPr>
          <p:cNvSpPr txBox="1"/>
          <p:nvPr/>
        </p:nvSpPr>
        <p:spPr>
          <a:xfrm>
            <a:off x="2987753" y="1702804"/>
            <a:ext cx="6596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Scientific method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A78110-9FFD-4E8E-B511-8252E939E4E3}"/>
              </a:ext>
            </a:extLst>
          </p:cNvPr>
          <p:cNvCxnSpPr/>
          <p:nvPr/>
        </p:nvCxnSpPr>
        <p:spPr>
          <a:xfrm>
            <a:off x="4262120" y="3190240"/>
            <a:ext cx="426720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C99281-772F-4EF3-B136-ABACE6707B20}"/>
              </a:ext>
            </a:extLst>
          </p:cNvPr>
          <p:cNvCxnSpPr>
            <a:cxnSpLocks/>
          </p:cNvCxnSpPr>
          <p:nvPr/>
        </p:nvCxnSpPr>
        <p:spPr>
          <a:xfrm flipV="1">
            <a:off x="2802890" y="3980363"/>
            <a:ext cx="0" cy="436697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00EEE-E716-48A0-822E-D9EEF820556D}"/>
              </a:ext>
            </a:extLst>
          </p:cNvPr>
          <p:cNvCxnSpPr>
            <a:cxnSpLocks/>
          </p:cNvCxnSpPr>
          <p:nvPr/>
        </p:nvCxnSpPr>
        <p:spPr>
          <a:xfrm flipH="1">
            <a:off x="7706360" y="5200614"/>
            <a:ext cx="426720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CBF60E-27EC-42BF-8952-733DFFC1FBF0}"/>
              </a:ext>
            </a:extLst>
          </p:cNvPr>
          <p:cNvCxnSpPr>
            <a:cxnSpLocks/>
          </p:cNvCxnSpPr>
          <p:nvPr/>
        </p:nvCxnSpPr>
        <p:spPr>
          <a:xfrm flipH="1">
            <a:off x="4330700" y="5200614"/>
            <a:ext cx="426720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839164-F1ED-4342-BA5B-0B680C7F0A9F}"/>
              </a:ext>
            </a:extLst>
          </p:cNvPr>
          <p:cNvCxnSpPr>
            <a:cxnSpLocks/>
          </p:cNvCxnSpPr>
          <p:nvPr/>
        </p:nvCxnSpPr>
        <p:spPr>
          <a:xfrm rot="5400000">
            <a:off x="9474200" y="4203700"/>
            <a:ext cx="426720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B2B7DB-5F52-4020-88C5-AD203FBCADCC}"/>
              </a:ext>
            </a:extLst>
          </p:cNvPr>
          <p:cNvCxnSpPr/>
          <p:nvPr/>
        </p:nvCxnSpPr>
        <p:spPr>
          <a:xfrm>
            <a:off x="7706360" y="3274060"/>
            <a:ext cx="426720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608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3573A6-D0FA-402B-9484-C5FEE73B9FD8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Resources and readings; other tools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EC880-7FF2-4536-8D3C-7226B3F19836}"/>
              </a:ext>
            </a:extLst>
          </p:cNvPr>
          <p:cNvSpPr txBox="1"/>
          <p:nvPr/>
        </p:nvSpPr>
        <p:spPr>
          <a:xfrm>
            <a:off x="512524" y="1619705"/>
            <a:ext cx="97953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Pwr</a:t>
            </a:r>
            <a:r>
              <a:rPr lang="en-GB" sz="3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package in R</a:t>
            </a:r>
            <a:endParaRPr lang="en-GB" sz="3600" dirty="0">
              <a:solidFill>
                <a:schemeClr val="bg1"/>
              </a:solidFill>
            </a:endParaRP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Quick-R power page</a:t>
            </a:r>
            <a:endParaRPr lang="en-GB" sz="3600" dirty="0">
              <a:solidFill>
                <a:schemeClr val="bg1"/>
              </a:solidFill>
            </a:endParaRP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Blomberg 2014 Power analysis using R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Psychstat</a:t>
            </a:r>
            <a:r>
              <a:rPr lang="en-GB" sz="3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power page</a:t>
            </a:r>
            <a:endParaRPr lang="en-GB" sz="3600" dirty="0">
              <a:solidFill>
                <a:schemeClr val="bg1"/>
              </a:solidFill>
            </a:endParaRPr>
          </a:p>
          <a:p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56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14D5C7-6446-472A-9576-4FA5A50A8662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Power calculation in R</a:t>
            </a:r>
          </a:p>
        </p:txBody>
      </p:sp>
    </p:spTree>
    <p:extLst>
      <p:ext uri="{BB962C8B-B14F-4D97-AF65-F5344CB8AC3E}">
        <p14:creationId xmlns:p14="http://schemas.microsoft.com/office/powerpoint/2010/main" val="15307981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5057D9-4197-4C59-82C8-A1DD1C3C2469}"/>
              </a:ext>
            </a:extLst>
          </p:cNvPr>
          <p:cNvSpPr txBox="1"/>
          <p:nvPr/>
        </p:nvSpPr>
        <p:spPr>
          <a:xfrm>
            <a:off x="512524" y="591005"/>
            <a:ext cx="97953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Future of </a:t>
            </a:r>
            <a:r>
              <a:rPr lang="en-GB" sz="3600" dirty="0" err="1">
                <a:solidFill>
                  <a:schemeClr val="bg1"/>
                </a:solidFill>
              </a:rPr>
              <a:t>HARUp</a:t>
            </a:r>
            <a:r>
              <a:rPr lang="en-GB" sz="3600" dirty="0">
                <a:solidFill>
                  <a:schemeClr val="bg1"/>
                </a:solidFill>
              </a:rPr>
              <a:t>! (topics, attendees, etc.)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-intro to R programming, basic stats class, adv vs basic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-Reproducible data and research methods, </a:t>
            </a:r>
            <a:r>
              <a:rPr lang="en-GB" sz="3600" dirty="0" err="1">
                <a:solidFill>
                  <a:schemeClr val="bg1"/>
                </a:solidFill>
              </a:rPr>
              <a:t>Github</a:t>
            </a:r>
            <a:endParaRPr lang="en-GB" sz="3600" dirty="0">
              <a:solidFill>
                <a:schemeClr val="bg1"/>
              </a:solidFill>
            </a:endParaRP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-Graph making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-Generalized linear model, mixed models, etc.</a:t>
            </a:r>
          </a:p>
        </p:txBody>
      </p:sp>
    </p:spTree>
    <p:extLst>
      <p:ext uri="{BB962C8B-B14F-4D97-AF65-F5344CB8AC3E}">
        <p14:creationId xmlns:p14="http://schemas.microsoft.com/office/powerpoint/2010/main" val="847776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5057D9-4197-4C59-82C8-A1DD1C3C2469}"/>
              </a:ext>
            </a:extLst>
          </p:cNvPr>
          <p:cNvSpPr txBox="1"/>
          <p:nvPr/>
        </p:nvSpPr>
        <p:spPr>
          <a:xfrm>
            <a:off x="693499" y="410030"/>
            <a:ext cx="110889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Future of </a:t>
            </a:r>
            <a:r>
              <a:rPr lang="en-GB" sz="3600" dirty="0" err="1">
                <a:solidFill>
                  <a:schemeClr val="bg1"/>
                </a:solidFill>
              </a:rPr>
              <a:t>HARUp</a:t>
            </a:r>
            <a:r>
              <a:rPr lang="en-GB" sz="3600" dirty="0">
                <a:solidFill>
                  <a:schemeClr val="bg1"/>
                </a:solidFill>
              </a:rPr>
              <a:t>! (topics, attendees, etc.)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Format of meetings: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-Ed + student presenter?  Use Slack?  Who can attend?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-Focus on R tools or more general stats stuff?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-Read important papers / books?  Focus on activities?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-Your thoughts?</a:t>
            </a:r>
          </a:p>
        </p:txBody>
      </p:sp>
    </p:spTree>
    <p:extLst>
      <p:ext uri="{BB962C8B-B14F-4D97-AF65-F5344CB8AC3E}">
        <p14:creationId xmlns:p14="http://schemas.microsoft.com/office/powerpoint/2010/main" val="6268358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A2A0B1C-BF76-41DD-8661-BD5E0AD192A6}"/>
              </a:ext>
            </a:extLst>
          </p:cNvPr>
          <p:cNvSpPr/>
          <p:nvPr/>
        </p:nvSpPr>
        <p:spPr>
          <a:xfrm>
            <a:off x="3294215" y="2699135"/>
            <a:ext cx="5098093" cy="159177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5057D9-4197-4C59-82C8-A1DD1C3C2469}"/>
              </a:ext>
            </a:extLst>
          </p:cNvPr>
          <p:cNvSpPr txBox="1"/>
          <p:nvPr/>
        </p:nvSpPr>
        <p:spPr>
          <a:xfrm>
            <a:off x="512524" y="591005"/>
            <a:ext cx="9795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Future of </a:t>
            </a:r>
            <a:r>
              <a:rPr lang="en-GB" sz="3600" dirty="0" err="1">
                <a:solidFill>
                  <a:schemeClr val="bg1"/>
                </a:solidFill>
              </a:rPr>
              <a:t>HARUp</a:t>
            </a:r>
            <a:r>
              <a:rPr lang="en-GB" sz="3600" dirty="0">
                <a:solidFill>
                  <a:schemeClr val="bg1"/>
                </a:solidFill>
              </a:rPr>
              <a:t>! (topics, attendees, etc.)</a:t>
            </a:r>
          </a:p>
          <a:p>
            <a:endParaRPr lang="en-GB" sz="3600" dirty="0">
              <a:solidFill>
                <a:schemeClr val="bg1"/>
              </a:solidFill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Logo?</a:t>
            </a:r>
          </a:p>
          <a:p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5298" name="Picture 2" descr="Image result for r logo">
            <a:extLst>
              <a:ext uri="{FF2B5EF4-FFF2-40B4-BE49-F238E27FC236}">
                <a16:creationId xmlns:a16="http://schemas.microsoft.com/office/drawing/2014/main" id="{4C05C505-923E-43CB-A492-11CD1542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92" y="2946454"/>
            <a:ext cx="1245502" cy="96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C5DD60-6118-4E2A-8F56-58EE2B913DC0}"/>
              </a:ext>
            </a:extLst>
          </p:cNvPr>
          <p:cNvSpPr/>
          <p:nvPr/>
        </p:nvSpPr>
        <p:spPr>
          <a:xfrm>
            <a:off x="3685478" y="2767280"/>
            <a:ext cx="14542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</a:rPr>
              <a:t>HA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2810F-E92A-47AD-8044-D7F51B91DD94}"/>
              </a:ext>
            </a:extLst>
          </p:cNvPr>
          <p:cNvSpPr/>
          <p:nvPr/>
        </p:nvSpPr>
        <p:spPr>
          <a:xfrm>
            <a:off x="6146104" y="2767280"/>
            <a:ext cx="17379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</a:rPr>
              <a:t>Up!</a:t>
            </a:r>
          </a:p>
        </p:txBody>
      </p:sp>
    </p:spTree>
    <p:extLst>
      <p:ext uri="{BB962C8B-B14F-4D97-AF65-F5344CB8AC3E}">
        <p14:creationId xmlns:p14="http://schemas.microsoft.com/office/powerpoint/2010/main" val="335904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CC8DBD-1748-4E4E-80FA-6DE1E9FA9D81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Effect size thinking and power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CBF3B-51DA-42EC-B0E6-A1BDA29478DD}"/>
              </a:ext>
            </a:extLst>
          </p:cNvPr>
          <p:cNvSpPr txBox="1"/>
          <p:nvPr/>
        </p:nvSpPr>
        <p:spPr>
          <a:xfrm>
            <a:off x="1721485" y="2059305"/>
            <a:ext cx="79813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- Sometimes the scientific method does not proceed as planned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- Creativity have a role?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- </a:t>
            </a:r>
            <a:r>
              <a:rPr lang="en-GB" sz="3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Wired article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CC8DBD-1748-4E4E-80FA-6DE1E9FA9D81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Effect size thinking and power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6047E7-CF95-4A98-BAAC-B8442131CCAE}"/>
              </a:ext>
            </a:extLst>
          </p:cNvPr>
          <p:cNvSpPr/>
          <p:nvPr/>
        </p:nvSpPr>
        <p:spPr>
          <a:xfrm>
            <a:off x="1404620" y="2458720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Ask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2976D8-5A76-4088-B06B-ABCC468EB88A}"/>
              </a:ext>
            </a:extLst>
          </p:cNvPr>
          <p:cNvSpPr/>
          <p:nvPr/>
        </p:nvSpPr>
        <p:spPr>
          <a:xfrm>
            <a:off x="4795520" y="2458720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Background research,</a:t>
            </a:r>
          </a:p>
          <a:p>
            <a:pPr algn="ctr"/>
            <a:r>
              <a:rPr lang="en-GB" sz="2800" dirty="0"/>
              <a:t>existing evidence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36CC4C-A4FE-4767-9209-4B8A8E5B870C}"/>
              </a:ext>
            </a:extLst>
          </p:cNvPr>
          <p:cNvSpPr/>
          <p:nvPr/>
        </p:nvSpPr>
        <p:spPr>
          <a:xfrm>
            <a:off x="8186420" y="2458720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Hypothesis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0ABC1-104E-4192-8B27-C8A3C5A2E83B}"/>
              </a:ext>
            </a:extLst>
          </p:cNvPr>
          <p:cNvSpPr/>
          <p:nvPr/>
        </p:nvSpPr>
        <p:spPr>
          <a:xfrm>
            <a:off x="8186420" y="4476714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Experiment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1F8CB4-2F6F-42CE-8296-53CECA6E5838}"/>
              </a:ext>
            </a:extLst>
          </p:cNvPr>
          <p:cNvSpPr/>
          <p:nvPr/>
        </p:nvSpPr>
        <p:spPr>
          <a:xfrm>
            <a:off x="4795520" y="4476714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Analysis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D2D46B-95E2-4F5F-89B8-C190CF30E3C8}"/>
              </a:ext>
            </a:extLst>
          </p:cNvPr>
          <p:cNvSpPr/>
          <p:nvPr/>
        </p:nvSpPr>
        <p:spPr>
          <a:xfrm>
            <a:off x="1404620" y="4476714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Conclusions, </a:t>
            </a:r>
          </a:p>
          <a:p>
            <a:pPr algn="ctr"/>
            <a:r>
              <a:rPr lang="en-GB" sz="2800" dirty="0"/>
              <a:t>communicate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70BBF-F6AE-4E33-A775-CE3D3E314E1A}"/>
              </a:ext>
            </a:extLst>
          </p:cNvPr>
          <p:cNvSpPr txBox="1"/>
          <p:nvPr/>
        </p:nvSpPr>
        <p:spPr>
          <a:xfrm>
            <a:off x="314960" y="1387550"/>
            <a:ext cx="1187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Does this suggest we only think about analysis AFTER data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A78110-9FFD-4E8E-B511-8252E939E4E3}"/>
              </a:ext>
            </a:extLst>
          </p:cNvPr>
          <p:cNvCxnSpPr/>
          <p:nvPr/>
        </p:nvCxnSpPr>
        <p:spPr>
          <a:xfrm>
            <a:off x="4262120" y="3190240"/>
            <a:ext cx="426720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C99281-772F-4EF3-B136-ABACE6707B20}"/>
              </a:ext>
            </a:extLst>
          </p:cNvPr>
          <p:cNvCxnSpPr>
            <a:cxnSpLocks/>
          </p:cNvCxnSpPr>
          <p:nvPr/>
        </p:nvCxnSpPr>
        <p:spPr>
          <a:xfrm rot="16200000">
            <a:off x="6308090" y="4203700"/>
            <a:ext cx="426720" cy="0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00EEE-E716-48A0-822E-D9EEF820556D}"/>
              </a:ext>
            </a:extLst>
          </p:cNvPr>
          <p:cNvCxnSpPr>
            <a:cxnSpLocks/>
          </p:cNvCxnSpPr>
          <p:nvPr/>
        </p:nvCxnSpPr>
        <p:spPr>
          <a:xfrm flipH="1">
            <a:off x="7706360" y="5200614"/>
            <a:ext cx="426720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CBF60E-27EC-42BF-8952-733DFFC1FBF0}"/>
              </a:ext>
            </a:extLst>
          </p:cNvPr>
          <p:cNvCxnSpPr>
            <a:cxnSpLocks/>
          </p:cNvCxnSpPr>
          <p:nvPr/>
        </p:nvCxnSpPr>
        <p:spPr>
          <a:xfrm flipH="1">
            <a:off x="4330700" y="5200614"/>
            <a:ext cx="426720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839164-F1ED-4342-BA5B-0B680C7F0A9F}"/>
              </a:ext>
            </a:extLst>
          </p:cNvPr>
          <p:cNvCxnSpPr>
            <a:cxnSpLocks/>
          </p:cNvCxnSpPr>
          <p:nvPr/>
        </p:nvCxnSpPr>
        <p:spPr>
          <a:xfrm rot="5400000">
            <a:off x="9474200" y="4203700"/>
            <a:ext cx="426720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B2B7DB-5F52-4020-88C5-AD203FBCADCC}"/>
              </a:ext>
            </a:extLst>
          </p:cNvPr>
          <p:cNvCxnSpPr/>
          <p:nvPr/>
        </p:nvCxnSpPr>
        <p:spPr>
          <a:xfrm>
            <a:off x="7706360" y="3274060"/>
            <a:ext cx="426720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8964ED-F2DD-4C28-8E2E-6A1C2C3A1AA7}"/>
              </a:ext>
            </a:extLst>
          </p:cNvPr>
          <p:cNvCxnSpPr>
            <a:cxnSpLocks/>
          </p:cNvCxnSpPr>
          <p:nvPr/>
        </p:nvCxnSpPr>
        <p:spPr>
          <a:xfrm flipV="1">
            <a:off x="7706360" y="3997959"/>
            <a:ext cx="346710" cy="350520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D755515-0885-4644-AD26-D60086BD2F7E}"/>
              </a:ext>
            </a:extLst>
          </p:cNvPr>
          <p:cNvSpPr/>
          <p:nvPr/>
        </p:nvSpPr>
        <p:spPr>
          <a:xfrm>
            <a:off x="4451357" y="3895409"/>
            <a:ext cx="3201663" cy="257649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4C1FEB2-78AF-4B2B-82F1-A94163E7A543}"/>
              </a:ext>
            </a:extLst>
          </p:cNvPr>
          <p:cNvSpPr/>
          <p:nvPr/>
        </p:nvSpPr>
        <p:spPr>
          <a:xfrm>
            <a:off x="8024178" y="3921760"/>
            <a:ext cx="3326764" cy="255015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CC483636-9E4D-4354-B98F-FCCBA971F814}"/>
              </a:ext>
            </a:extLst>
          </p:cNvPr>
          <p:cNvCxnSpPr>
            <a:cxnSpLocks/>
          </p:cNvCxnSpPr>
          <p:nvPr/>
        </p:nvCxnSpPr>
        <p:spPr>
          <a:xfrm>
            <a:off x="7301546" y="5452364"/>
            <a:ext cx="1179724" cy="331457"/>
          </a:xfrm>
          <a:prstGeom prst="curvedConnector3">
            <a:avLst>
              <a:gd name="adj1" fmla="val 50000"/>
            </a:avLst>
          </a:prstGeom>
          <a:ln w="730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6273550-DF94-4A0E-AD46-8AD25F237810}"/>
              </a:ext>
            </a:extLst>
          </p:cNvPr>
          <p:cNvSpPr/>
          <p:nvPr/>
        </p:nvSpPr>
        <p:spPr>
          <a:xfrm>
            <a:off x="7936223" y="2067249"/>
            <a:ext cx="3326764" cy="255015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BC6A9404-49D5-44FD-B61E-2A77C24E3AAD}"/>
              </a:ext>
            </a:extLst>
          </p:cNvPr>
          <p:cNvCxnSpPr>
            <a:cxnSpLocks/>
          </p:cNvCxnSpPr>
          <p:nvPr/>
        </p:nvCxnSpPr>
        <p:spPr>
          <a:xfrm flipV="1">
            <a:off x="7017651" y="3771546"/>
            <a:ext cx="1285616" cy="594296"/>
          </a:xfrm>
          <a:prstGeom prst="curvedConnector3">
            <a:avLst>
              <a:gd name="adj1" fmla="val 50000"/>
            </a:avLst>
          </a:prstGeom>
          <a:ln w="730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29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CC8DBD-1748-4E4E-80FA-6DE1E9FA9D81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Effect size thinking and power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6047E7-CF95-4A98-BAAC-B8442131CCAE}"/>
              </a:ext>
            </a:extLst>
          </p:cNvPr>
          <p:cNvSpPr/>
          <p:nvPr/>
        </p:nvSpPr>
        <p:spPr>
          <a:xfrm>
            <a:off x="1410750" y="2421832"/>
            <a:ext cx="2202646" cy="57809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Ask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2976D8-5A76-4088-B06B-ABCC468EB88A}"/>
              </a:ext>
            </a:extLst>
          </p:cNvPr>
          <p:cNvSpPr/>
          <p:nvPr/>
        </p:nvSpPr>
        <p:spPr>
          <a:xfrm>
            <a:off x="1070435" y="3216519"/>
            <a:ext cx="2585570" cy="77530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Background research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36CC4C-A4FE-4767-9209-4B8A8E5B870C}"/>
              </a:ext>
            </a:extLst>
          </p:cNvPr>
          <p:cNvSpPr/>
          <p:nvPr/>
        </p:nvSpPr>
        <p:spPr>
          <a:xfrm>
            <a:off x="3936614" y="2721331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Hypothesis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0ABC1-104E-4192-8B27-C8A3C5A2E83B}"/>
              </a:ext>
            </a:extLst>
          </p:cNvPr>
          <p:cNvSpPr/>
          <p:nvPr/>
        </p:nvSpPr>
        <p:spPr>
          <a:xfrm>
            <a:off x="7604435" y="2726965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Experiment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1F8CB4-2F6F-42CE-8296-53CECA6E5838}"/>
              </a:ext>
            </a:extLst>
          </p:cNvPr>
          <p:cNvSpPr/>
          <p:nvPr/>
        </p:nvSpPr>
        <p:spPr>
          <a:xfrm>
            <a:off x="7784942" y="4763423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Statistical analysis plan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D2D46B-95E2-4F5F-89B8-C190CF30E3C8}"/>
              </a:ext>
            </a:extLst>
          </p:cNvPr>
          <p:cNvSpPr/>
          <p:nvPr/>
        </p:nvSpPr>
        <p:spPr>
          <a:xfrm>
            <a:off x="512524" y="4763017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Results, conclusions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70BBF-F6AE-4E33-A775-CE3D3E314E1A}"/>
              </a:ext>
            </a:extLst>
          </p:cNvPr>
          <p:cNvSpPr txBox="1"/>
          <p:nvPr/>
        </p:nvSpPr>
        <p:spPr>
          <a:xfrm>
            <a:off x="-57072" y="1359378"/>
            <a:ext cx="835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Best practice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C99281-772F-4EF3-B136-ABACE6707B20}"/>
              </a:ext>
            </a:extLst>
          </p:cNvPr>
          <p:cNvCxnSpPr>
            <a:cxnSpLocks/>
          </p:cNvCxnSpPr>
          <p:nvPr/>
        </p:nvCxnSpPr>
        <p:spPr>
          <a:xfrm flipV="1">
            <a:off x="3551098" y="3635591"/>
            <a:ext cx="483087" cy="39068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00EEE-E716-48A0-822E-D9EEF820556D}"/>
              </a:ext>
            </a:extLst>
          </p:cNvPr>
          <p:cNvCxnSpPr>
            <a:cxnSpLocks/>
          </p:cNvCxnSpPr>
          <p:nvPr/>
        </p:nvCxnSpPr>
        <p:spPr>
          <a:xfrm flipH="1">
            <a:off x="7010298" y="5494537"/>
            <a:ext cx="708685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839164-F1ED-4342-BA5B-0B680C7F0A9F}"/>
              </a:ext>
            </a:extLst>
          </p:cNvPr>
          <p:cNvCxnSpPr>
            <a:cxnSpLocks/>
          </p:cNvCxnSpPr>
          <p:nvPr/>
        </p:nvCxnSpPr>
        <p:spPr>
          <a:xfrm rot="5400000">
            <a:off x="8920527" y="4476714"/>
            <a:ext cx="426720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B2B7DB-5F52-4020-88C5-AD203FBCADCC}"/>
              </a:ext>
            </a:extLst>
          </p:cNvPr>
          <p:cNvCxnSpPr>
            <a:cxnSpLocks/>
          </p:cNvCxnSpPr>
          <p:nvPr/>
        </p:nvCxnSpPr>
        <p:spPr>
          <a:xfrm>
            <a:off x="6789838" y="3486042"/>
            <a:ext cx="745145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C04A4D2-D258-4CC6-B4F4-EA175E087F2B}"/>
              </a:ext>
            </a:extLst>
          </p:cNvPr>
          <p:cNvSpPr/>
          <p:nvPr/>
        </p:nvSpPr>
        <p:spPr>
          <a:xfrm>
            <a:off x="6968310" y="1630393"/>
            <a:ext cx="1414634" cy="8228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existing evidence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666D32-EC77-4F2D-83F4-51C4A40EEEC9}"/>
              </a:ext>
            </a:extLst>
          </p:cNvPr>
          <p:cNvCxnSpPr>
            <a:cxnSpLocks/>
          </p:cNvCxnSpPr>
          <p:nvPr/>
        </p:nvCxnSpPr>
        <p:spPr>
          <a:xfrm flipV="1">
            <a:off x="2709644" y="4124569"/>
            <a:ext cx="1119778" cy="608721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9BCC4AB-567B-4D12-B907-A8FD5EFE93B0}"/>
              </a:ext>
            </a:extLst>
          </p:cNvPr>
          <p:cNvCxnSpPr>
            <a:cxnSpLocks/>
          </p:cNvCxnSpPr>
          <p:nvPr/>
        </p:nvCxnSpPr>
        <p:spPr>
          <a:xfrm>
            <a:off x="7965000" y="2435286"/>
            <a:ext cx="336160" cy="486374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710173-F470-48A5-99BA-47AE06EC36B6}"/>
              </a:ext>
            </a:extLst>
          </p:cNvPr>
          <p:cNvCxnSpPr>
            <a:cxnSpLocks/>
          </p:cNvCxnSpPr>
          <p:nvPr/>
        </p:nvCxnSpPr>
        <p:spPr>
          <a:xfrm>
            <a:off x="3569365" y="2713137"/>
            <a:ext cx="464820" cy="138955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1DF13D5-36BE-49BA-9894-B960C2083B08}"/>
              </a:ext>
            </a:extLst>
          </p:cNvPr>
          <p:cNvSpPr/>
          <p:nvPr/>
        </p:nvSpPr>
        <p:spPr>
          <a:xfrm>
            <a:off x="10621141" y="1598936"/>
            <a:ext cx="1414634" cy="8228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Power analysis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955702F-F9C8-488C-B495-1C32EFC05699}"/>
              </a:ext>
            </a:extLst>
          </p:cNvPr>
          <p:cNvSpPr/>
          <p:nvPr/>
        </p:nvSpPr>
        <p:spPr>
          <a:xfrm>
            <a:off x="8870396" y="1598936"/>
            <a:ext cx="1414634" cy="8228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Effect size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6BF05EA-1BE0-4919-BD4D-C9CA620600C8}"/>
              </a:ext>
            </a:extLst>
          </p:cNvPr>
          <p:cNvCxnSpPr>
            <a:cxnSpLocks/>
          </p:cNvCxnSpPr>
          <p:nvPr/>
        </p:nvCxnSpPr>
        <p:spPr>
          <a:xfrm>
            <a:off x="8382944" y="2039521"/>
            <a:ext cx="524343" cy="0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1B1D1DF-A2FB-4047-AAD4-DE6DB7BF7474}"/>
              </a:ext>
            </a:extLst>
          </p:cNvPr>
          <p:cNvCxnSpPr>
            <a:cxnSpLocks/>
          </p:cNvCxnSpPr>
          <p:nvPr/>
        </p:nvCxnSpPr>
        <p:spPr>
          <a:xfrm flipH="1">
            <a:off x="10058400" y="2438356"/>
            <a:ext cx="967213" cy="561571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34E3B85-1692-4B85-80D0-5B9342EE619C}"/>
              </a:ext>
            </a:extLst>
          </p:cNvPr>
          <p:cNvCxnSpPr>
            <a:cxnSpLocks/>
          </p:cNvCxnSpPr>
          <p:nvPr/>
        </p:nvCxnSpPr>
        <p:spPr>
          <a:xfrm flipH="1">
            <a:off x="5813385" y="2075601"/>
            <a:ext cx="1236645" cy="719370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0B701CA-A7E2-4DF7-82A2-CA09339C3080}"/>
              </a:ext>
            </a:extLst>
          </p:cNvPr>
          <p:cNvCxnSpPr>
            <a:cxnSpLocks/>
          </p:cNvCxnSpPr>
          <p:nvPr/>
        </p:nvCxnSpPr>
        <p:spPr>
          <a:xfrm>
            <a:off x="10242124" y="2041915"/>
            <a:ext cx="524343" cy="0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4CA4EECF-DC8D-41F3-B659-9B7944DAAA21}"/>
              </a:ext>
            </a:extLst>
          </p:cNvPr>
          <p:cNvSpPr/>
          <p:nvPr/>
        </p:nvSpPr>
        <p:spPr>
          <a:xfrm>
            <a:off x="4148733" y="4733290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Collect data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D9DE22F-AAEA-4D04-BE5E-DCCE27B2E037}"/>
              </a:ext>
            </a:extLst>
          </p:cNvPr>
          <p:cNvCxnSpPr>
            <a:cxnSpLocks/>
          </p:cNvCxnSpPr>
          <p:nvPr/>
        </p:nvCxnSpPr>
        <p:spPr>
          <a:xfrm flipH="1">
            <a:off x="3359398" y="5464810"/>
            <a:ext cx="708685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67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CC8DBD-1748-4E4E-80FA-6DE1E9FA9D81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Effect size thinking and power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6047E7-CF95-4A98-BAAC-B8442131CCAE}"/>
              </a:ext>
            </a:extLst>
          </p:cNvPr>
          <p:cNvSpPr/>
          <p:nvPr/>
        </p:nvSpPr>
        <p:spPr>
          <a:xfrm>
            <a:off x="1410750" y="2421832"/>
            <a:ext cx="2202646" cy="57809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Ask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2976D8-5A76-4088-B06B-ABCC468EB88A}"/>
              </a:ext>
            </a:extLst>
          </p:cNvPr>
          <p:cNvSpPr/>
          <p:nvPr/>
        </p:nvSpPr>
        <p:spPr>
          <a:xfrm>
            <a:off x="1070435" y="3216519"/>
            <a:ext cx="2585570" cy="77530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Background research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36CC4C-A4FE-4767-9209-4B8A8E5B870C}"/>
              </a:ext>
            </a:extLst>
          </p:cNvPr>
          <p:cNvSpPr/>
          <p:nvPr/>
        </p:nvSpPr>
        <p:spPr>
          <a:xfrm>
            <a:off x="3936614" y="2721331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Hypothesis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0ABC1-104E-4192-8B27-C8A3C5A2E83B}"/>
              </a:ext>
            </a:extLst>
          </p:cNvPr>
          <p:cNvSpPr/>
          <p:nvPr/>
        </p:nvSpPr>
        <p:spPr>
          <a:xfrm>
            <a:off x="7604435" y="2726965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Experiment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1F8CB4-2F6F-42CE-8296-53CECA6E5838}"/>
              </a:ext>
            </a:extLst>
          </p:cNvPr>
          <p:cNvSpPr/>
          <p:nvPr/>
        </p:nvSpPr>
        <p:spPr>
          <a:xfrm>
            <a:off x="7784942" y="4763423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Statistical analysis plan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D2D46B-95E2-4F5F-89B8-C190CF30E3C8}"/>
              </a:ext>
            </a:extLst>
          </p:cNvPr>
          <p:cNvSpPr/>
          <p:nvPr/>
        </p:nvSpPr>
        <p:spPr>
          <a:xfrm>
            <a:off x="512524" y="4763017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Results, conclusions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70BBF-F6AE-4E33-A775-CE3D3E314E1A}"/>
              </a:ext>
            </a:extLst>
          </p:cNvPr>
          <p:cNvSpPr txBox="1"/>
          <p:nvPr/>
        </p:nvSpPr>
        <p:spPr>
          <a:xfrm>
            <a:off x="-57072" y="1359378"/>
            <a:ext cx="835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Best practice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C99281-772F-4EF3-B136-ABACE6707B20}"/>
              </a:ext>
            </a:extLst>
          </p:cNvPr>
          <p:cNvCxnSpPr>
            <a:cxnSpLocks/>
          </p:cNvCxnSpPr>
          <p:nvPr/>
        </p:nvCxnSpPr>
        <p:spPr>
          <a:xfrm flipV="1">
            <a:off x="3551098" y="3635591"/>
            <a:ext cx="483087" cy="39068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800EEE-E716-48A0-822E-D9EEF820556D}"/>
              </a:ext>
            </a:extLst>
          </p:cNvPr>
          <p:cNvCxnSpPr>
            <a:cxnSpLocks/>
          </p:cNvCxnSpPr>
          <p:nvPr/>
        </p:nvCxnSpPr>
        <p:spPr>
          <a:xfrm flipH="1">
            <a:off x="7010298" y="5494537"/>
            <a:ext cx="708685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839164-F1ED-4342-BA5B-0B680C7F0A9F}"/>
              </a:ext>
            </a:extLst>
          </p:cNvPr>
          <p:cNvCxnSpPr>
            <a:cxnSpLocks/>
          </p:cNvCxnSpPr>
          <p:nvPr/>
        </p:nvCxnSpPr>
        <p:spPr>
          <a:xfrm rot="5400000">
            <a:off x="8920527" y="4476714"/>
            <a:ext cx="426720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B2B7DB-5F52-4020-88C5-AD203FBCADCC}"/>
              </a:ext>
            </a:extLst>
          </p:cNvPr>
          <p:cNvCxnSpPr>
            <a:cxnSpLocks/>
          </p:cNvCxnSpPr>
          <p:nvPr/>
        </p:nvCxnSpPr>
        <p:spPr>
          <a:xfrm>
            <a:off x="6789838" y="3486042"/>
            <a:ext cx="745145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C04A4D2-D258-4CC6-B4F4-EA175E087F2B}"/>
              </a:ext>
            </a:extLst>
          </p:cNvPr>
          <p:cNvSpPr/>
          <p:nvPr/>
        </p:nvSpPr>
        <p:spPr>
          <a:xfrm>
            <a:off x="6968310" y="1630393"/>
            <a:ext cx="1414634" cy="8228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existing evidence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666D32-EC77-4F2D-83F4-51C4A40EEEC9}"/>
              </a:ext>
            </a:extLst>
          </p:cNvPr>
          <p:cNvCxnSpPr>
            <a:cxnSpLocks/>
          </p:cNvCxnSpPr>
          <p:nvPr/>
        </p:nvCxnSpPr>
        <p:spPr>
          <a:xfrm flipV="1">
            <a:off x="2709644" y="4124569"/>
            <a:ext cx="1119778" cy="608721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9BCC4AB-567B-4D12-B907-A8FD5EFE93B0}"/>
              </a:ext>
            </a:extLst>
          </p:cNvPr>
          <p:cNvCxnSpPr>
            <a:cxnSpLocks/>
          </p:cNvCxnSpPr>
          <p:nvPr/>
        </p:nvCxnSpPr>
        <p:spPr>
          <a:xfrm>
            <a:off x="7965000" y="2435286"/>
            <a:ext cx="336160" cy="486374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710173-F470-48A5-99BA-47AE06EC36B6}"/>
              </a:ext>
            </a:extLst>
          </p:cNvPr>
          <p:cNvCxnSpPr>
            <a:cxnSpLocks/>
          </p:cNvCxnSpPr>
          <p:nvPr/>
        </p:nvCxnSpPr>
        <p:spPr>
          <a:xfrm>
            <a:off x="3569365" y="2713137"/>
            <a:ext cx="464820" cy="138955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1DF13D5-36BE-49BA-9894-B960C2083B08}"/>
              </a:ext>
            </a:extLst>
          </p:cNvPr>
          <p:cNvSpPr/>
          <p:nvPr/>
        </p:nvSpPr>
        <p:spPr>
          <a:xfrm>
            <a:off x="10621141" y="1598936"/>
            <a:ext cx="1414634" cy="8228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Power analysis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955702F-F9C8-488C-B495-1C32EFC05699}"/>
              </a:ext>
            </a:extLst>
          </p:cNvPr>
          <p:cNvSpPr/>
          <p:nvPr/>
        </p:nvSpPr>
        <p:spPr>
          <a:xfrm>
            <a:off x="8870396" y="1598936"/>
            <a:ext cx="1414634" cy="8228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Effect size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6BF05EA-1BE0-4919-BD4D-C9CA620600C8}"/>
              </a:ext>
            </a:extLst>
          </p:cNvPr>
          <p:cNvCxnSpPr>
            <a:cxnSpLocks/>
          </p:cNvCxnSpPr>
          <p:nvPr/>
        </p:nvCxnSpPr>
        <p:spPr>
          <a:xfrm>
            <a:off x="8382944" y="2039521"/>
            <a:ext cx="524343" cy="0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1B1D1DF-A2FB-4047-AAD4-DE6DB7BF7474}"/>
              </a:ext>
            </a:extLst>
          </p:cNvPr>
          <p:cNvCxnSpPr>
            <a:cxnSpLocks/>
          </p:cNvCxnSpPr>
          <p:nvPr/>
        </p:nvCxnSpPr>
        <p:spPr>
          <a:xfrm flipH="1">
            <a:off x="10058400" y="2438356"/>
            <a:ext cx="967213" cy="561571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34E3B85-1692-4B85-80D0-5B9342EE619C}"/>
              </a:ext>
            </a:extLst>
          </p:cNvPr>
          <p:cNvCxnSpPr>
            <a:cxnSpLocks/>
          </p:cNvCxnSpPr>
          <p:nvPr/>
        </p:nvCxnSpPr>
        <p:spPr>
          <a:xfrm flipH="1">
            <a:off x="5813385" y="2075601"/>
            <a:ext cx="1236645" cy="719370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0B701CA-A7E2-4DF7-82A2-CA09339C3080}"/>
              </a:ext>
            </a:extLst>
          </p:cNvPr>
          <p:cNvCxnSpPr>
            <a:cxnSpLocks/>
          </p:cNvCxnSpPr>
          <p:nvPr/>
        </p:nvCxnSpPr>
        <p:spPr>
          <a:xfrm>
            <a:off x="10242124" y="2041915"/>
            <a:ext cx="524343" cy="0"/>
          </a:xfrm>
          <a:prstGeom prst="straightConnector1">
            <a:avLst/>
          </a:prstGeom>
          <a:ln w="635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4CA4EECF-DC8D-41F3-B659-9B7944DAAA21}"/>
              </a:ext>
            </a:extLst>
          </p:cNvPr>
          <p:cNvSpPr/>
          <p:nvPr/>
        </p:nvSpPr>
        <p:spPr>
          <a:xfrm>
            <a:off x="4148733" y="4733290"/>
            <a:ext cx="27965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Collect data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D9DE22F-AAEA-4D04-BE5E-DCCE27B2E037}"/>
              </a:ext>
            </a:extLst>
          </p:cNvPr>
          <p:cNvCxnSpPr>
            <a:cxnSpLocks/>
          </p:cNvCxnSpPr>
          <p:nvPr/>
        </p:nvCxnSpPr>
        <p:spPr>
          <a:xfrm flipH="1">
            <a:off x="3359398" y="5464810"/>
            <a:ext cx="708685" cy="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4DBC6CBE-7CCE-48EA-8694-669F92D7D009}"/>
              </a:ext>
            </a:extLst>
          </p:cNvPr>
          <p:cNvSpPr/>
          <p:nvPr/>
        </p:nvSpPr>
        <p:spPr>
          <a:xfrm>
            <a:off x="8765360" y="1325957"/>
            <a:ext cx="1635615" cy="136193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171FB66-0761-4FB9-97CF-9F346571EED3}"/>
              </a:ext>
            </a:extLst>
          </p:cNvPr>
          <p:cNvSpPr/>
          <p:nvPr/>
        </p:nvSpPr>
        <p:spPr>
          <a:xfrm>
            <a:off x="10510650" y="1325957"/>
            <a:ext cx="1635615" cy="136193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84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CC8DBD-1748-4E4E-80FA-6DE1E9FA9D81}"/>
              </a:ext>
            </a:extLst>
          </p:cNvPr>
          <p:cNvSpPr txBox="1"/>
          <p:nvPr/>
        </p:nvSpPr>
        <p:spPr>
          <a:xfrm>
            <a:off x="512524" y="591005"/>
            <a:ext cx="979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Effect size thinking and power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E314FF-7846-4C8C-B6C4-5C94EAD46D09}"/>
              </a:ext>
            </a:extLst>
          </p:cNvPr>
          <p:cNvSpPr/>
          <p:nvPr/>
        </p:nvSpPr>
        <p:spPr>
          <a:xfrm>
            <a:off x="774779" y="4460738"/>
            <a:ext cx="896700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Null hypothesis testing:</a:t>
            </a:r>
          </a:p>
          <a:p>
            <a:r>
              <a:rPr lang="en-GB" sz="2800" dirty="0">
                <a:solidFill>
                  <a:schemeClr val="bg1"/>
                </a:solidFill>
              </a:rPr>
              <a:t>- No prediction for HOW BIG our predicted difference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- No prediction for HOW ACCURATE our predicted difference</a:t>
            </a:r>
          </a:p>
          <a:p>
            <a:r>
              <a:rPr lang="en-GB" sz="2800" dirty="0">
                <a:solidFill>
                  <a:schemeClr val="bg1"/>
                </a:solidFill>
              </a:rPr>
              <a:t> 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BD8B7-1C38-468E-93B3-F35EB95C1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56" y="1481420"/>
            <a:ext cx="9121930" cy="25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57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1834</Words>
  <Application>Microsoft Office PowerPoint</Application>
  <PresentationFormat>Widescreen</PresentationFormat>
  <Paragraphs>396</Paragraphs>
  <Slides>44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Courier 10 Pitch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Harris</dc:creator>
  <cp:lastModifiedBy>Ed Harris</cp:lastModifiedBy>
  <cp:revision>29</cp:revision>
  <dcterms:created xsi:type="dcterms:W3CDTF">2019-10-15T15:15:53Z</dcterms:created>
  <dcterms:modified xsi:type="dcterms:W3CDTF">2019-10-16T11:49:46Z</dcterms:modified>
</cp:coreProperties>
</file>