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307" r:id="rId4"/>
    <p:sldId id="308" r:id="rId5"/>
    <p:sldId id="309" r:id="rId6"/>
    <p:sldId id="310" r:id="rId7"/>
    <p:sldId id="311" r:id="rId8"/>
    <p:sldId id="306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37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396648-64C6-44E7-992A-33A5D6C0A328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552E47-0E89-4FE0-BE37-3478388577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93349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F56F01-B733-426A-ADFE-470B1350F3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41D21D-D416-48EB-AC03-4F8C9DD5CE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169928-7EFA-4183-BDEC-7EC435E37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0E8DC-1BAF-419A-8C72-C4CD234FC5D9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D1EBC4-ACB8-4608-8A66-663E980B9E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B2AD9B-6923-42E3-B751-00CAA8DF5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6D788-7CF1-4A17-9E1C-A3602E9233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1689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01DC8-7FB2-4095-BF61-8EB1F76D3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3ED239-41F8-4F7D-8DE8-1E1C370103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904981-CAE6-4F90-A833-77C89138A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0E8DC-1BAF-419A-8C72-C4CD234FC5D9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000C5D-0B0E-4D84-9C6C-737FE985A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A479C8-7453-4285-98CC-285F22321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6D788-7CF1-4A17-9E1C-A3602E9233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7083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B9C04D-3CED-4CFC-A2F2-7296FD893F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4DC1A2-7FFC-4BFB-BA88-D354EB52B1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821B23-53EE-4150-887E-CBF58B9B9D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0E8DC-1BAF-419A-8C72-C4CD234FC5D9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459743-98B5-47A8-A1F7-B0A82BD56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E16575-3911-46D1-9792-65074ACD0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6D788-7CF1-4A17-9E1C-A3602E9233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928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6E576-A46D-4259-A1A4-024E419C8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A39E55-2058-4B5B-8B2B-43C04190D9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34E455-C6C9-451B-8DFE-726092B66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0E8DC-1BAF-419A-8C72-C4CD234FC5D9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FB774E-E290-4067-BF43-9FE298D597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E16A84-7307-4A0F-91BF-A2B23169B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6D788-7CF1-4A17-9E1C-A3602E9233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1665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BD8006-590E-476E-B302-86BEC2C46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78F562-71F7-455C-A1DE-EC52CE5137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E4031-6E01-41D9-923C-77AD4979E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0E8DC-1BAF-419A-8C72-C4CD234FC5D9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AA322D-A262-48BD-8DFB-124570969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01880-C366-4612-B128-F63685BE4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6D788-7CF1-4A17-9E1C-A3602E9233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7980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0AC38-1BE9-4DC1-AEEF-BFF056A1D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7C9256-41DA-49B5-847D-F052A9E430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2140B-00F0-4ECF-9CE2-925F3B5E8F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FE58DC-7945-4D4F-8396-0646246B9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0E8DC-1BAF-419A-8C72-C4CD234FC5D9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F97F79-EF0C-402F-9221-2714549FA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F19330-FCB7-44FD-AB6F-93284641B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6D788-7CF1-4A17-9E1C-A3602E9233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7940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D6792-FB38-4670-AA64-AC177E329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7E88D4-2A18-47E3-8F93-37F790E21E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2D1A63-A696-4FDF-AA0C-226FFC40FB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0D82DA-03B5-42F9-95C6-33E874D7D6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171B38-5C8F-4DF9-9A84-B0F2A5C966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13EA2B-E3BF-4D7C-BBB2-D6C66BD8C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0E8DC-1BAF-419A-8C72-C4CD234FC5D9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490E6E-E6E7-4F25-AEBB-88CDEE3AD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74013F-675B-4A1D-B1AB-9459C38C5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6D788-7CF1-4A17-9E1C-A3602E9233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9839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8C069-9521-4736-8BAE-9D5712AD7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9A71DF-6393-4C83-ACCE-53AE8BF01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0E8DC-1BAF-419A-8C72-C4CD234FC5D9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F1841E-CB7F-4772-A4FE-7D4E22D48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F5FD06-DE93-49DD-927D-733D78809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6D788-7CF1-4A17-9E1C-A3602E9233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2049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5056E2-2F97-4C32-A126-754372CF4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0E8DC-1BAF-419A-8C72-C4CD234FC5D9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904BEB-19EE-4903-821E-C338E7D88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7583B1-E133-4B57-A961-96702670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6D788-7CF1-4A17-9E1C-A3602E9233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981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919AB-FC5F-4897-91C0-EAA02FCF8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679B07-4FFE-4149-9D95-544BFCCC59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410154-C0EC-4C58-B6BF-6DDFDAF110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20E7A8-4155-44DD-8337-29FCC5D5A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0E8DC-1BAF-419A-8C72-C4CD234FC5D9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6E8499-18D2-48FE-AECF-DAD336051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9A763F-3929-42E6-9BB1-C213132A3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6D788-7CF1-4A17-9E1C-A3602E9233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6336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02CDE-5394-4A93-B582-4FEDBB109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E2D1179-3D2A-4B59-8064-C8E30B6892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3E259F-A730-47BC-B269-3CE203129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159111-3AC9-4831-847C-296FDB64CC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0E8DC-1BAF-419A-8C72-C4CD234FC5D9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6725CC-ECC2-4D52-A907-05E37F047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3CE088-97CD-4AB4-8AB3-080A2C24D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C6D788-7CF1-4A17-9E1C-A3602E9233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406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1D242E-C745-42B6-AB1E-B7B3849EB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4F0FF8-AA5F-45B9-AD84-9610B52878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7C58FC-024C-46B5-85B9-BE423F61D3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0E8DC-1BAF-419A-8C72-C4CD234FC5D9}" type="datetimeFigureOut">
              <a:rPr lang="en-GB" smtClean="0"/>
              <a:t>20/11/2019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384075-1DA6-4223-892C-C00D0A4E08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C16769-82B0-40B0-9539-10BF055D8D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6D788-7CF1-4A17-9E1C-A3602E9233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2337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perorgenetic.com/wp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harug.netlify.com/" TargetMode="External"/><Relationship Id="rId2" Type="http://schemas.openxmlformats.org/officeDocument/2006/relationships/hyperlink" Target="http://operorgenetic.com/wp/?page_id=519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7A3D845-2F7C-4DAF-89BF-09B99EFEDA10}"/>
              </a:ext>
            </a:extLst>
          </p:cNvPr>
          <p:cNvSpPr txBox="1"/>
          <p:nvPr/>
        </p:nvSpPr>
        <p:spPr>
          <a:xfrm>
            <a:off x="1198324" y="714830"/>
            <a:ext cx="979535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3600" dirty="0">
              <a:solidFill>
                <a:schemeClr val="bg1"/>
              </a:solidFill>
            </a:endParaRPr>
          </a:p>
          <a:p>
            <a:pPr algn="ctr"/>
            <a:r>
              <a:rPr lang="en-GB" sz="3600" dirty="0">
                <a:solidFill>
                  <a:schemeClr val="bg1"/>
                </a:solidFill>
              </a:rPr>
              <a:t>Harper Adams R Users Group</a:t>
            </a:r>
          </a:p>
          <a:p>
            <a:pPr algn="ctr"/>
            <a:r>
              <a:rPr lang="en-GB" sz="3600" dirty="0">
                <a:solidFill>
                  <a:schemeClr val="bg1"/>
                </a:solidFill>
              </a:rPr>
              <a:t>(</a:t>
            </a:r>
            <a:r>
              <a:rPr lang="en-GB" sz="3600" dirty="0" err="1">
                <a:solidFill>
                  <a:schemeClr val="bg1"/>
                </a:solidFill>
              </a:rPr>
              <a:t>HARUp</a:t>
            </a:r>
            <a:r>
              <a:rPr lang="en-GB" sz="3600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C6D96D-F376-4C5E-80BB-4CAF34A8E7AE}"/>
              </a:ext>
            </a:extLst>
          </p:cNvPr>
          <p:cNvSpPr txBox="1"/>
          <p:nvPr/>
        </p:nvSpPr>
        <p:spPr>
          <a:xfrm>
            <a:off x="1248872" y="4487010"/>
            <a:ext cx="679865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</a:rPr>
              <a:t>R programming</a:t>
            </a:r>
          </a:p>
          <a:p>
            <a:pPr algn="ctr"/>
            <a:r>
              <a:rPr lang="en-GB" sz="3600" dirty="0">
                <a:solidFill>
                  <a:schemeClr val="bg1"/>
                </a:solidFill>
              </a:rPr>
              <a:t>(Plus some other </a:t>
            </a:r>
            <a:r>
              <a:rPr lang="en-GB" sz="3600" dirty="0" err="1">
                <a:solidFill>
                  <a:schemeClr val="bg1"/>
                </a:solidFill>
              </a:rPr>
              <a:t>HARUp</a:t>
            </a:r>
            <a:r>
              <a:rPr lang="en-GB" sz="3600" dirty="0">
                <a:solidFill>
                  <a:schemeClr val="bg1"/>
                </a:solidFill>
              </a:rPr>
              <a:t>! business)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938A8E7-1C9B-4464-86EF-E54BF9E4C7D0}"/>
              </a:ext>
            </a:extLst>
          </p:cNvPr>
          <p:cNvSpPr/>
          <p:nvPr/>
        </p:nvSpPr>
        <p:spPr>
          <a:xfrm>
            <a:off x="3048000" y="282076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Ed Harris</a:t>
            </a:r>
          </a:p>
          <a:p>
            <a:pPr algn="ctr"/>
            <a:r>
              <a:rPr lang="en-GB" dirty="0">
                <a:solidFill>
                  <a:schemeClr val="bg1"/>
                </a:solidFill>
              </a:rPr>
              <a:t>2019.11.20</a:t>
            </a:r>
          </a:p>
        </p:txBody>
      </p:sp>
      <p:pic>
        <p:nvPicPr>
          <p:cNvPr id="8" name="Picture 7" descr="Green jelly beans cause acne = settled">
            <a:extLst>
              <a:ext uri="{FF2B5EF4-FFF2-40B4-BE49-F238E27FC236}">
                <a16:creationId xmlns:a16="http://schemas.microsoft.com/office/drawing/2014/main" id="{370A7D52-914D-4D76-B798-56ABDBF1F1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5708" y="2188047"/>
            <a:ext cx="3147333" cy="3955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402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2E4D0E5-C869-4347-B415-535653E00C76}"/>
              </a:ext>
            </a:extLst>
          </p:cNvPr>
          <p:cNvSpPr txBox="1"/>
          <p:nvPr/>
        </p:nvSpPr>
        <p:spPr>
          <a:xfrm>
            <a:off x="512524" y="591005"/>
            <a:ext cx="97953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What do we want to accomplish today?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07674B5-6286-4EB7-B198-441C445047F4}"/>
              </a:ext>
            </a:extLst>
          </p:cNvPr>
          <p:cNvSpPr txBox="1"/>
          <p:nvPr/>
        </p:nvSpPr>
        <p:spPr>
          <a:xfrm>
            <a:off x="1308667" y="2524125"/>
            <a:ext cx="916020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60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www.operorgenetic.com/wp</a:t>
            </a:r>
            <a:endParaRPr lang="en-GB" sz="6000" dirty="0">
              <a:solidFill>
                <a:schemeClr val="bg1"/>
              </a:solidFill>
            </a:endParaRPr>
          </a:p>
          <a:p>
            <a:pPr algn="ctr"/>
            <a:endParaRPr lang="en-GB" sz="6000" dirty="0">
              <a:solidFill>
                <a:schemeClr val="bg1"/>
              </a:solidFill>
            </a:endParaRPr>
          </a:p>
          <a:p>
            <a:pPr algn="ctr"/>
            <a:r>
              <a:rPr lang="en-GB" sz="6000" dirty="0">
                <a:solidFill>
                  <a:schemeClr val="bg1"/>
                </a:solidFill>
              </a:rPr>
              <a:t>Click “</a:t>
            </a:r>
            <a:r>
              <a:rPr lang="en-GB" sz="6000" dirty="0" err="1">
                <a:solidFill>
                  <a:schemeClr val="bg1"/>
                </a:solidFill>
              </a:rPr>
              <a:t>HARUp</a:t>
            </a:r>
            <a:r>
              <a:rPr lang="en-GB" sz="6000" dirty="0">
                <a:solidFill>
                  <a:schemeClr val="bg1"/>
                </a:solidFill>
              </a:rPr>
              <a:t>!” tab</a:t>
            </a:r>
          </a:p>
        </p:txBody>
      </p:sp>
    </p:spTree>
    <p:extLst>
      <p:ext uri="{BB962C8B-B14F-4D97-AF65-F5344CB8AC3E}">
        <p14:creationId xmlns:p14="http://schemas.microsoft.com/office/powerpoint/2010/main" val="72171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2E4D0E5-C869-4347-B415-535653E00C76}"/>
              </a:ext>
            </a:extLst>
          </p:cNvPr>
          <p:cNvSpPr txBox="1"/>
          <p:nvPr/>
        </p:nvSpPr>
        <p:spPr>
          <a:xfrm>
            <a:off x="512524" y="591005"/>
            <a:ext cx="97953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What do we want to accomplish today?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07674B5-6286-4EB7-B198-441C445047F4}"/>
              </a:ext>
            </a:extLst>
          </p:cNvPr>
          <p:cNvSpPr txBox="1"/>
          <p:nvPr/>
        </p:nvSpPr>
        <p:spPr>
          <a:xfrm>
            <a:off x="2676525" y="2028825"/>
            <a:ext cx="7362721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</a:rPr>
              <a:t>- Intro to R programming resources activity</a:t>
            </a:r>
          </a:p>
          <a:p>
            <a:endParaRPr lang="en-GB" sz="3200" dirty="0">
              <a:solidFill>
                <a:schemeClr val="bg1"/>
              </a:solidFill>
            </a:endParaRPr>
          </a:p>
          <a:p>
            <a:r>
              <a:rPr lang="en-GB" sz="3200" dirty="0">
                <a:solidFill>
                  <a:schemeClr val="bg1"/>
                </a:solidFill>
              </a:rPr>
              <a:t>- Future topics / stats / etc.</a:t>
            </a:r>
          </a:p>
          <a:p>
            <a:endParaRPr lang="en-GB" sz="3200" dirty="0">
              <a:solidFill>
                <a:schemeClr val="bg1"/>
              </a:solidFill>
            </a:endParaRPr>
          </a:p>
          <a:p>
            <a:r>
              <a:rPr lang="en-GB" sz="3200" dirty="0">
                <a:solidFill>
                  <a:schemeClr val="bg1"/>
                </a:solidFill>
              </a:rPr>
              <a:t>- Website and logo</a:t>
            </a:r>
          </a:p>
          <a:p>
            <a:endParaRPr lang="en-GB" sz="3200" dirty="0">
              <a:solidFill>
                <a:schemeClr val="bg1"/>
              </a:solidFill>
            </a:endParaRPr>
          </a:p>
          <a:p>
            <a:r>
              <a:rPr lang="en-GB" sz="3200" dirty="0">
                <a:solidFill>
                  <a:schemeClr val="bg1"/>
                </a:solidFill>
              </a:rPr>
              <a:t>- Future of </a:t>
            </a:r>
            <a:r>
              <a:rPr lang="en-GB" sz="3200" dirty="0" err="1">
                <a:solidFill>
                  <a:schemeClr val="bg1"/>
                </a:solidFill>
              </a:rPr>
              <a:t>HARUp</a:t>
            </a:r>
            <a:r>
              <a:rPr lang="en-GB" sz="3200" dirty="0">
                <a:solidFill>
                  <a:schemeClr val="bg1"/>
                </a:solidFill>
              </a:rPr>
              <a:t>! (topics, attendees, etc.)</a:t>
            </a:r>
          </a:p>
        </p:txBody>
      </p:sp>
    </p:spTree>
    <p:extLst>
      <p:ext uri="{BB962C8B-B14F-4D97-AF65-F5344CB8AC3E}">
        <p14:creationId xmlns:p14="http://schemas.microsoft.com/office/powerpoint/2010/main" val="1906878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2E4D0E5-C869-4347-B415-535653E00C76}"/>
              </a:ext>
            </a:extLst>
          </p:cNvPr>
          <p:cNvSpPr txBox="1"/>
          <p:nvPr/>
        </p:nvSpPr>
        <p:spPr>
          <a:xfrm>
            <a:off x="512524" y="591005"/>
            <a:ext cx="97953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Intro to R programming resources activity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07674B5-6286-4EB7-B198-441C445047F4}"/>
              </a:ext>
            </a:extLst>
          </p:cNvPr>
          <p:cNvSpPr txBox="1"/>
          <p:nvPr/>
        </p:nvSpPr>
        <p:spPr>
          <a:xfrm>
            <a:off x="956782" y="1785544"/>
            <a:ext cx="9405780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R programming primer group comparison activity</a:t>
            </a:r>
          </a:p>
          <a:p>
            <a:endParaRPr lang="en-GB" sz="3600" dirty="0">
              <a:solidFill>
                <a:schemeClr val="bg1"/>
              </a:solidFill>
            </a:endParaRPr>
          </a:p>
          <a:p>
            <a:r>
              <a:rPr lang="en-GB" sz="3600" dirty="0">
                <a:solidFill>
                  <a:schemeClr val="bg1"/>
                </a:solidFill>
              </a:rPr>
              <a:t>Guru 99, </a:t>
            </a:r>
          </a:p>
          <a:p>
            <a:r>
              <a:rPr lang="en-GB" sz="3600" dirty="0">
                <a:solidFill>
                  <a:schemeClr val="bg1"/>
                </a:solidFill>
              </a:rPr>
              <a:t>Venables An Introduction to R, </a:t>
            </a:r>
          </a:p>
          <a:p>
            <a:r>
              <a:rPr lang="en-GB" sz="3600" dirty="0">
                <a:solidFill>
                  <a:schemeClr val="bg1"/>
                </a:solidFill>
              </a:rPr>
              <a:t>Burns R Inferno, </a:t>
            </a:r>
          </a:p>
          <a:p>
            <a:r>
              <a:rPr lang="en-GB" sz="3600" dirty="0">
                <a:solidFill>
                  <a:schemeClr val="bg1"/>
                </a:solidFill>
              </a:rPr>
              <a:t>Ed’s Tutorial, </a:t>
            </a:r>
          </a:p>
          <a:p>
            <a:r>
              <a:rPr lang="en-GB" sz="3600" dirty="0">
                <a:solidFill>
                  <a:schemeClr val="bg1"/>
                </a:solidFill>
              </a:rPr>
              <a:t>Swirl, </a:t>
            </a:r>
          </a:p>
          <a:p>
            <a:r>
              <a:rPr lang="en-GB" sz="3600" dirty="0">
                <a:solidFill>
                  <a:schemeClr val="bg1"/>
                </a:solidFill>
              </a:rPr>
              <a:t>optional: </a:t>
            </a:r>
            <a:r>
              <a:rPr lang="en-GB" sz="3600" dirty="0" err="1">
                <a:solidFill>
                  <a:schemeClr val="bg1"/>
                </a:solidFill>
              </a:rPr>
              <a:t>Datacamp</a:t>
            </a:r>
            <a:endParaRPr lang="en-GB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832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2E4D0E5-C869-4347-B415-535653E00C76}"/>
              </a:ext>
            </a:extLst>
          </p:cNvPr>
          <p:cNvSpPr txBox="1"/>
          <p:nvPr/>
        </p:nvSpPr>
        <p:spPr>
          <a:xfrm>
            <a:off x="512524" y="591005"/>
            <a:ext cx="97953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Future topics / stats / etc.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07674B5-6286-4EB7-B198-441C445047F4}"/>
              </a:ext>
            </a:extLst>
          </p:cNvPr>
          <p:cNvSpPr txBox="1"/>
          <p:nvPr/>
        </p:nvSpPr>
        <p:spPr>
          <a:xfrm>
            <a:off x="2073292" y="2188216"/>
            <a:ext cx="7782130" cy="35394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</a:rPr>
              <a:t>Working through a book together in R?</a:t>
            </a:r>
          </a:p>
          <a:p>
            <a:endParaRPr lang="en-GB" sz="3200" dirty="0">
              <a:solidFill>
                <a:schemeClr val="bg1"/>
              </a:solidFill>
            </a:endParaRPr>
          </a:p>
          <a:p>
            <a:r>
              <a:rPr lang="en-GB" sz="3200" dirty="0">
                <a:solidFill>
                  <a:schemeClr val="bg1"/>
                </a:solidFill>
              </a:rPr>
              <a:t>A "stats course"</a:t>
            </a:r>
          </a:p>
          <a:p>
            <a:endParaRPr lang="en-GB" sz="3200" dirty="0">
              <a:solidFill>
                <a:schemeClr val="bg1"/>
              </a:solidFill>
            </a:endParaRPr>
          </a:p>
          <a:p>
            <a:r>
              <a:rPr lang="en-GB" sz="3200" dirty="0">
                <a:solidFill>
                  <a:schemeClr val="bg1"/>
                </a:solidFill>
              </a:rPr>
              <a:t>Some special topics</a:t>
            </a:r>
          </a:p>
          <a:p>
            <a:endParaRPr lang="en-GB" sz="3200" dirty="0">
              <a:solidFill>
                <a:schemeClr val="bg1"/>
              </a:solidFill>
            </a:endParaRPr>
          </a:p>
          <a:p>
            <a:r>
              <a:rPr lang="en-GB" sz="3200" dirty="0">
                <a:solidFill>
                  <a:schemeClr val="bg1"/>
                </a:solidFill>
              </a:rPr>
              <a:t>What do you think / what do you want to do?</a:t>
            </a:r>
          </a:p>
        </p:txBody>
      </p:sp>
    </p:spTree>
    <p:extLst>
      <p:ext uri="{BB962C8B-B14F-4D97-AF65-F5344CB8AC3E}">
        <p14:creationId xmlns:p14="http://schemas.microsoft.com/office/powerpoint/2010/main" val="535269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2E4D0E5-C869-4347-B415-535653E00C76}"/>
              </a:ext>
            </a:extLst>
          </p:cNvPr>
          <p:cNvSpPr txBox="1"/>
          <p:nvPr/>
        </p:nvSpPr>
        <p:spPr>
          <a:xfrm>
            <a:off x="462190" y="591005"/>
            <a:ext cx="97953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Website and logo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07674B5-6286-4EB7-B198-441C445047F4}"/>
              </a:ext>
            </a:extLst>
          </p:cNvPr>
          <p:cNvSpPr txBox="1"/>
          <p:nvPr/>
        </p:nvSpPr>
        <p:spPr>
          <a:xfrm>
            <a:off x="3094663" y="2647950"/>
            <a:ext cx="839447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sz="3200" dirty="0">
              <a:solidFill>
                <a:schemeClr val="bg1"/>
              </a:solidFill>
            </a:endParaRPr>
          </a:p>
          <a:p>
            <a:r>
              <a:rPr lang="en-GB" sz="32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http://operorgenetic.com/wp/?page_id=519</a:t>
            </a:r>
            <a:r>
              <a:rPr lang="en-GB" sz="3200" dirty="0">
                <a:solidFill>
                  <a:schemeClr val="bg1"/>
                </a:solidFill>
              </a:rPr>
              <a:t> Ed's</a:t>
            </a:r>
          </a:p>
          <a:p>
            <a:endParaRPr lang="en-GB" sz="3200" dirty="0">
              <a:solidFill>
                <a:schemeClr val="bg1"/>
              </a:solidFill>
            </a:endParaRPr>
          </a:p>
          <a:p>
            <a:endParaRPr lang="en-GB" sz="3200" dirty="0">
              <a:solidFill>
                <a:schemeClr val="bg1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r>
              <a:rPr lang="en-GB" sz="32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https://harug.netlify.com/</a:t>
            </a:r>
            <a:r>
              <a:rPr lang="en-GB" sz="3200" dirty="0">
                <a:solidFill>
                  <a:schemeClr val="bg1"/>
                </a:solidFill>
              </a:rPr>
              <a:t> Joe's</a:t>
            </a:r>
          </a:p>
        </p:txBody>
      </p:sp>
      <p:pic>
        <p:nvPicPr>
          <p:cNvPr id="1026" name="Picture 2" descr="Avatar">
            <a:extLst>
              <a:ext uri="{FF2B5EF4-FFF2-40B4-BE49-F238E27FC236}">
                <a16:creationId xmlns:a16="http://schemas.microsoft.com/office/drawing/2014/main" id="{56FF6C8B-B3E1-4854-8CAA-8FE236F19A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015" y="4257675"/>
            <a:ext cx="238125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A picture containing sitting, food, clock, table&#10;&#10;Description automatically generated">
            <a:extLst>
              <a:ext uri="{FF2B5EF4-FFF2-40B4-BE49-F238E27FC236}">
                <a16:creationId xmlns:a16="http://schemas.microsoft.com/office/drawing/2014/main" id="{8B2728D7-B320-4964-8B9E-0E35E80DED1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499" y="1543574"/>
            <a:ext cx="4028327" cy="1663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041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2E4D0E5-C869-4347-B415-535653E00C76}"/>
              </a:ext>
            </a:extLst>
          </p:cNvPr>
          <p:cNvSpPr txBox="1"/>
          <p:nvPr/>
        </p:nvSpPr>
        <p:spPr>
          <a:xfrm>
            <a:off x="512524" y="591005"/>
            <a:ext cx="97953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dirty="0">
                <a:solidFill>
                  <a:schemeClr val="bg1"/>
                </a:solidFill>
              </a:rPr>
              <a:t>Future of </a:t>
            </a:r>
            <a:r>
              <a:rPr lang="en-GB" sz="3600" dirty="0" err="1">
                <a:solidFill>
                  <a:schemeClr val="bg1"/>
                </a:solidFill>
              </a:rPr>
              <a:t>HARUp</a:t>
            </a:r>
            <a:r>
              <a:rPr lang="en-GB" sz="3600" dirty="0">
                <a:solidFill>
                  <a:schemeClr val="bg1"/>
                </a:solidFill>
              </a:rPr>
              <a:t>! (topics, attendees, etc.)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07674B5-6286-4EB7-B198-441C445047F4}"/>
              </a:ext>
            </a:extLst>
          </p:cNvPr>
          <p:cNvSpPr txBox="1"/>
          <p:nvPr/>
        </p:nvSpPr>
        <p:spPr>
          <a:xfrm>
            <a:off x="1082616" y="2314050"/>
            <a:ext cx="10420930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</a:rPr>
              <a:t>Email Ed or say it now!</a:t>
            </a:r>
          </a:p>
          <a:p>
            <a:endParaRPr lang="en-GB" sz="3200" dirty="0">
              <a:solidFill>
                <a:schemeClr val="bg1"/>
              </a:solidFill>
            </a:endParaRPr>
          </a:p>
          <a:p>
            <a:r>
              <a:rPr lang="en-GB" sz="3200" dirty="0">
                <a:solidFill>
                  <a:schemeClr val="bg1"/>
                </a:solidFill>
              </a:rPr>
              <a:t>Need some volunteers, at least one per week?</a:t>
            </a:r>
          </a:p>
          <a:p>
            <a:endParaRPr lang="en-GB" sz="3200" dirty="0">
              <a:solidFill>
                <a:schemeClr val="bg1"/>
              </a:solidFill>
            </a:endParaRPr>
          </a:p>
          <a:p>
            <a:r>
              <a:rPr lang="en-GB" sz="3200" dirty="0">
                <a:solidFill>
                  <a:schemeClr val="bg1"/>
                </a:solidFill>
              </a:rPr>
              <a:t>Stats challenge, item of interest, critical help, something cool,</a:t>
            </a:r>
          </a:p>
          <a:p>
            <a:r>
              <a:rPr lang="en-GB" sz="3200" dirty="0">
                <a:solidFill>
                  <a:schemeClr val="bg1"/>
                </a:solidFill>
              </a:rPr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3979798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8A2A0B1C-BF76-41DD-8661-BD5E0AD192A6}"/>
              </a:ext>
            </a:extLst>
          </p:cNvPr>
          <p:cNvSpPr/>
          <p:nvPr/>
        </p:nvSpPr>
        <p:spPr>
          <a:xfrm>
            <a:off x="3294215" y="2699135"/>
            <a:ext cx="5098093" cy="159177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5298" name="Picture 2" descr="Image result for r logo">
            <a:extLst>
              <a:ext uri="{FF2B5EF4-FFF2-40B4-BE49-F238E27FC236}">
                <a16:creationId xmlns:a16="http://schemas.microsoft.com/office/drawing/2014/main" id="{4C05C505-923E-43CB-A492-11CD15422C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7792" y="2946454"/>
            <a:ext cx="1245502" cy="965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37C5DD60-6118-4E2A-8F56-58EE2B913DC0}"/>
              </a:ext>
            </a:extLst>
          </p:cNvPr>
          <p:cNvSpPr/>
          <p:nvPr/>
        </p:nvSpPr>
        <p:spPr>
          <a:xfrm>
            <a:off x="3685478" y="2767280"/>
            <a:ext cx="145424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8000" b="1" dirty="0">
                <a:solidFill>
                  <a:schemeClr val="bg1"/>
                </a:solidFill>
              </a:rPr>
              <a:t>HA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02810F-E92A-47AD-8044-D7F51B91DD94}"/>
              </a:ext>
            </a:extLst>
          </p:cNvPr>
          <p:cNvSpPr/>
          <p:nvPr/>
        </p:nvSpPr>
        <p:spPr>
          <a:xfrm>
            <a:off x="6146104" y="2767280"/>
            <a:ext cx="1737976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8000" b="1" dirty="0">
                <a:solidFill>
                  <a:schemeClr val="bg1"/>
                </a:solidFill>
              </a:rPr>
              <a:t>Up!</a:t>
            </a:r>
          </a:p>
        </p:txBody>
      </p:sp>
    </p:spTree>
    <p:extLst>
      <p:ext uri="{BB962C8B-B14F-4D97-AF65-F5344CB8AC3E}">
        <p14:creationId xmlns:p14="http://schemas.microsoft.com/office/powerpoint/2010/main" val="33590496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220</Words>
  <Application>Microsoft Office PowerPoint</Application>
  <PresentationFormat>Widescreen</PresentationFormat>
  <Paragraphs>51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 Harris</dc:creator>
  <cp:lastModifiedBy>Ed Harris</cp:lastModifiedBy>
  <cp:revision>32</cp:revision>
  <dcterms:created xsi:type="dcterms:W3CDTF">2019-10-15T15:15:53Z</dcterms:created>
  <dcterms:modified xsi:type="dcterms:W3CDTF">2019-11-20T12:32:07Z</dcterms:modified>
</cp:coreProperties>
</file>