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6" r:id="rId6"/>
    <p:sldId id="265" r:id="rId7"/>
    <p:sldId id="263" r:id="rId8"/>
    <p:sldId id="260" r:id="rId9"/>
    <p:sldId id="271" r:id="rId10"/>
    <p:sldId id="261" r:id="rId11"/>
    <p:sldId id="272" r:id="rId12"/>
    <p:sldId id="273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96648-64C6-44E7-992A-33A5D6C0A328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52E47-0E89-4FE0-BE37-347838857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334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56F01-B733-426A-ADFE-470B1350F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41D21D-D416-48EB-AC03-4F8C9DD5C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69928-7EFA-4183-BDEC-7EC435E3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8DC-1BAF-419A-8C72-C4CD234FC5D9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1EBC4-ACB8-4608-8A66-663E980B9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2AD9B-6923-42E3-B751-00CAA8DF5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D788-7CF1-4A17-9E1C-A3602E923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689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01DC8-7FB2-4095-BF61-8EB1F76D3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3ED239-41F8-4F7D-8DE8-1E1C37010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04981-CAE6-4F90-A833-77C89138A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8DC-1BAF-419A-8C72-C4CD234FC5D9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00C5D-0B0E-4D84-9C6C-737FE985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479C8-7453-4285-98CC-285F22321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D788-7CF1-4A17-9E1C-A3602E923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08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B9C04D-3CED-4CFC-A2F2-7296FD893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4DC1A2-7FFC-4BFB-BA88-D354EB52B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21B23-53EE-4150-887E-CBF58B9B9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8DC-1BAF-419A-8C72-C4CD234FC5D9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59743-98B5-47A8-A1F7-B0A82BD56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16575-3911-46D1-9792-65074ACD0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D788-7CF1-4A17-9E1C-A3602E923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28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6E576-A46D-4259-A1A4-024E419C8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39E55-2058-4B5B-8B2B-43C04190D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4E455-C6C9-451B-8DFE-726092B66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8DC-1BAF-419A-8C72-C4CD234FC5D9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B774E-E290-4067-BF43-9FE298D59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16A84-7307-4A0F-91BF-A2B23169B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D788-7CF1-4A17-9E1C-A3602E923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6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D8006-590E-476E-B302-86BEC2C46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8F562-71F7-455C-A1DE-EC52CE513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E4031-6E01-41D9-923C-77AD4979E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8DC-1BAF-419A-8C72-C4CD234FC5D9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A322D-A262-48BD-8DFB-124570969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01880-C366-4612-B128-F63685BE4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D788-7CF1-4A17-9E1C-A3602E923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980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0AC38-1BE9-4DC1-AEEF-BFF056A1D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C9256-41DA-49B5-847D-F052A9E43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B2140B-00F0-4ECF-9CE2-925F3B5E8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E58DC-7945-4D4F-8396-0646246B9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8DC-1BAF-419A-8C72-C4CD234FC5D9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97F79-EF0C-402F-9221-2714549F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19330-FCB7-44FD-AB6F-93284641B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D788-7CF1-4A17-9E1C-A3602E923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94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D6792-FB38-4670-AA64-AC177E329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E88D4-2A18-47E3-8F93-37F790E21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D1A63-A696-4FDF-AA0C-226FFC40F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D82DA-03B5-42F9-95C6-33E874D7D6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171B38-5C8F-4DF9-9A84-B0F2A5C966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13EA2B-E3BF-4D7C-BBB2-D6C66BD8C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8DC-1BAF-419A-8C72-C4CD234FC5D9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490E6E-E6E7-4F25-AEBB-88CDEE3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74013F-675B-4A1D-B1AB-9459C38C5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D788-7CF1-4A17-9E1C-A3602E923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83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8C069-9521-4736-8BAE-9D5712AD7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9A71DF-6393-4C83-ACCE-53AE8BF01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8DC-1BAF-419A-8C72-C4CD234FC5D9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F1841E-CB7F-4772-A4FE-7D4E22D48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5FD06-DE93-49DD-927D-733D78809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D788-7CF1-4A17-9E1C-A3602E923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04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056E2-2F97-4C32-A126-754372CF4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8DC-1BAF-419A-8C72-C4CD234FC5D9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904BEB-19EE-4903-821E-C338E7D88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583B1-E133-4B57-A961-96702670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D788-7CF1-4A17-9E1C-A3602E923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981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919AB-FC5F-4897-91C0-EAA02FCF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79B07-4FFE-4149-9D95-544BFCCC5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410154-C0EC-4C58-B6BF-6DDFDAF11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0E7A8-4155-44DD-8337-29FCC5D5A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8DC-1BAF-419A-8C72-C4CD234FC5D9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E8499-18D2-48FE-AECF-DAD336051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A763F-3929-42E6-9BB1-C213132A3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D788-7CF1-4A17-9E1C-A3602E923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336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02CDE-5394-4A93-B582-4FEDBB109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2D1179-3D2A-4B59-8064-C8E30B6892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E259F-A730-47BC-B269-3CE203129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59111-3AC9-4831-847C-296FDB64C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8DC-1BAF-419A-8C72-C4CD234FC5D9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725CC-ECC2-4D52-A907-05E37F04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3CE088-97CD-4AB4-8AB3-080A2C24D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D788-7CF1-4A17-9E1C-A3602E923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40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1D242E-C745-42B6-AB1E-B7B3849E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F0FF8-AA5F-45B9-AD84-9610B5287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C58FC-024C-46B5-85B9-BE423F61D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0E8DC-1BAF-419A-8C72-C4CD234FC5D9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84075-1DA6-4223-892C-C00D0A4E0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16769-82B0-40B0-9539-10BF055D8D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6D788-7CF1-4A17-9E1C-A3602E923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33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iirstio.wixsite.com/kowen/post/the-25-days-of-christmas-an-r-advent-calendar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dventofcode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down.org/ndphillips/YaRrr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jamovi.org/2018/10/25/learning-statistics-with-jamovi.html" TargetMode="External"/><Relationship Id="rId2" Type="http://schemas.openxmlformats.org/officeDocument/2006/relationships/hyperlink" Target="https://www.jamovi.org/user-manual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www.youtube.com/watch?v=mZomeS0tLx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A3D845-2F7C-4DAF-89BF-09B99EFEDA10}"/>
              </a:ext>
            </a:extLst>
          </p:cNvPr>
          <p:cNvSpPr txBox="1"/>
          <p:nvPr/>
        </p:nvSpPr>
        <p:spPr>
          <a:xfrm>
            <a:off x="1198323" y="568793"/>
            <a:ext cx="9795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</a:rPr>
              <a:t>Harper Adams R Users Group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</a:rPr>
              <a:t>(HARUG!)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2E560F71-DE9E-4722-ACBF-40E4B4B5D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356" y="2312016"/>
            <a:ext cx="3382372" cy="39771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8C3251-0720-48CA-9C22-16D2A875D940}"/>
              </a:ext>
            </a:extLst>
          </p:cNvPr>
          <p:cNvSpPr txBox="1"/>
          <p:nvPr/>
        </p:nvSpPr>
        <p:spPr>
          <a:xfrm>
            <a:off x="7835688" y="2551837"/>
            <a:ext cx="24465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2019.12.11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1:10p - 3pm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Room WG4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EB9BE6-CD64-4D6B-B531-0010A718ECDB}"/>
              </a:ext>
            </a:extLst>
          </p:cNvPr>
          <p:cNvSpPr/>
          <p:nvPr/>
        </p:nvSpPr>
        <p:spPr>
          <a:xfrm>
            <a:off x="5436403" y="4993867"/>
            <a:ext cx="65239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Ed HARUG!  ::  http://operorgenetic.com/wp/?page_id=519</a:t>
            </a:r>
          </a:p>
          <a:p>
            <a:r>
              <a:rPr lang="en-GB" sz="2000" b="1" dirty="0"/>
              <a:t>Joe HARUG!  ::  https://harug.netlify.com/</a:t>
            </a:r>
          </a:p>
          <a:p>
            <a:r>
              <a:rPr lang="en-GB" sz="2000" b="1" dirty="0"/>
              <a:t>HARUG! Slack site  ::  https://harper-adams-rug.slack.com/</a:t>
            </a:r>
          </a:p>
        </p:txBody>
      </p:sp>
    </p:spTree>
    <p:extLst>
      <p:ext uri="{BB962C8B-B14F-4D97-AF65-F5344CB8AC3E}">
        <p14:creationId xmlns:p14="http://schemas.microsoft.com/office/powerpoint/2010/main" val="2780402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049EEC-35F0-4152-93DA-0CFB726EA5CB}"/>
              </a:ext>
            </a:extLst>
          </p:cNvPr>
          <p:cNvSpPr txBox="1"/>
          <p:nvPr/>
        </p:nvSpPr>
        <p:spPr>
          <a:xfrm>
            <a:off x="1944828" y="510159"/>
            <a:ext cx="6881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-Seasonal: R code advent calendar!</a:t>
            </a:r>
            <a:endParaRPr lang="en-GB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F2E681-2C0E-4BE8-8585-D61F84040D1F}"/>
              </a:ext>
            </a:extLst>
          </p:cNvPr>
          <p:cNvSpPr txBox="1"/>
          <p:nvPr/>
        </p:nvSpPr>
        <p:spPr>
          <a:xfrm>
            <a:off x="3022902" y="1156490"/>
            <a:ext cx="322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Learn R a little at a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639428-A477-436B-81DF-879D9E70C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911" y="2150186"/>
            <a:ext cx="7767089" cy="43615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7DFCE5-0983-4790-8CB2-D63F8E406175}"/>
              </a:ext>
            </a:extLst>
          </p:cNvPr>
          <p:cNvSpPr/>
          <p:nvPr/>
        </p:nvSpPr>
        <p:spPr>
          <a:xfrm>
            <a:off x="1587650" y="1618155"/>
            <a:ext cx="9080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https://kiirstio.wixsite.com/kowen/post/the-25-days-of-christmas-an-r-advent-calendar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5702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049EEC-35F0-4152-93DA-0CFB726EA5CB}"/>
              </a:ext>
            </a:extLst>
          </p:cNvPr>
          <p:cNvSpPr txBox="1"/>
          <p:nvPr/>
        </p:nvSpPr>
        <p:spPr>
          <a:xfrm>
            <a:off x="1944828" y="510159"/>
            <a:ext cx="6881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-Seasonal: R code advent calendar!</a:t>
            </a:r>
            <a:endParaRPr lang="en-GB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F2E681-2C0E-4BE8-8585-D61F84040D1F}"/>
              </a:ext>
            </a:extLst>
          </p:cNvPr>
          <p:cNvSpPr txBox="1"/>
          <p:nvPr/>
        </p:nvSpPr>
        <p:spPr>
          <a:xfrm>
            <a:off x="3022902" y="1156490"/>
            <a:ext cx="6770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For something a little more challenging, try this in 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7DFCE5-0983-4790-8CB2-D63F8E406175}"/>
              </a:ext>
            </a:extLst>
          </p:cNvPr>
          <p:cNvSpPr/>
          <p:nvPr/>
        </p:nvSpPr>
        <p:spPr>
          <a:xfrm>
            <a:off x="3521225" y="1618155"/>
            <a:ext cx="5546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hlinkClick r:id="rId2"/>
              </a:rPr>
              <a:t>https://adventofcode.com/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21D10B-BB43-4742-8BE5-BAB373958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394" y="2865023"/>
            <a:ext cx="7971211" cy="223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17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049EEC-35F0-4152-93DA-0CFB726EA5CB}"/>
              </a:ext>
            </a:extLst>
          </p:cNvPr>
          <p:cNvSpPr txBox="1"/>
          <p:nvPr/>
        </p:nvSpPr>
        <p:spPr>
          <a:xfrm>
            <a:off x="1459053" y="20158"/>
            <a:ext cx="8052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-Seasonal: R code advent calendar! Day 1</a:t>
            </a:r>
            <a:endParaRPr lang="en-GB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B9241C-BF17-4CDF-9627-129B33216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718" y="666489"/>
            <a:ext cx="6629975" cy="60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24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853234-1EB6-4AF4-A886-D033BE326E5B}"/>
              </a:ext>
            </a:extLst>
          </p:cNvPr>
          <p:cNvSpPr txBox="1"/>
          <p:nvPr/>
        </p:nvSpPr>
        <p:spPr>
          <a:xfrm>
            <a:off x="2011503" y="910209"/>
            <a:ext cx="21988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Next time:</a:t>
            </a:r>
          </a:p>
          <a:p>
            <a:endParaRPr lang="en-GB" sz="3600" b="1" dirty="0"/>
          </a:p>
          <a:p>
            <a:endParaRPr lang="en-GB" sz="3600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81198494-64CD-416D-9DBE-C0662922D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56" y="2302491"/>
            <a:ext cx="3382372" cy="39771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EB8F33-14B0-48CB-A2B7-3FF134092875}"/>
              </a:ext>
            </a:extLst>
          </p:cNvPr>
          <p:cNvSpPr txBox="1"/>
          <p:nvPr/>
        </p:nvSpPr>
        <p:spPr>
          <a:xfrm>
            <a:off x="7733993" y="427762"/>
            <a:ext cx="24465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2020.01.15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1:10p - 3pm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Room M47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B22E72-19C7-492A-967A-9E2A26407FC8}"/>
              </a:ext>
            </a:extLst>
          </p:cNvPr>
          <p:cNvSpPr/>
          <p:nvPr/>
        </p:nvSpPr>
        <p:spPr>
          <a:xfrm>
            <a:off x="5436403" y="4993867"/>
            <a:ext cx="65239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Ed HARUG!  ::  http://operorgenetic.com/wp/?page_id=519</a:t>
            </a:r>
          </a:p>
          <a:p>
            <a:r>
              <a:rPr lang="en-GB" sz="2000" b="1" dirty="0"/>
              <a:t>Joe HARUG!  ::  https://harug.netlify.com/</a:t>
            </a:r>
          </a:p>
          <a:p>
            <a:r>
              <a:rPr lang="en-GB" sz="2000" b="1" dirty="0"/>
              <a:t>HARUG! Slack site  ::  https://harper-adams-rug.slack.com/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E59302-D25A-4378-9616-7036A682448C}"/>
              </a:ext>
            </a:extLst>
          </p:cNvPr>
          <p:cNvSpPr/>
          <p:nvPr/>
        </p:nvSpPr>
        <p:spPr>
          <a:xfrm>
            <a:off x="5961776" y="2664535"/>
            <a:ext cx="5076644" cy="1998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Presentation: </a:t>
            </a:r>
            <a:r>
              <a:rPr lang="en-GB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(Joe </a:t>
            </a:r>
            <a:r>
              <a:rPr lang="en-GB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Blackshaw</a:t>
            </a:r>
            <a:r>
              <a:rPr lang="en-GB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-Crosby)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Adventures with ggplot2 in R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b="1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Quick stats: </a:t>
            </a:r>
            <a:r>
              <a:rPr lang="en-GB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r>
              <a:rPr lang="en-GB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agricolae</a:t>
            </a:r>
            <a:r>
              <a:rPr lang="en-GB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 exp design</a:t>
            </a:r>
            <a:endParaRPr lang="en-GB" dirty="0"/>
          </a:p>
          <a:p>
            <a:endParaRPr lang="en-GB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b="1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Tool tip: </a:t>
            </a:r>
            <a:r>
              <a:rPr lang="en-GB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55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BA344C-6192-48BA-9ADE-E3F17F3D59AA}"/>
              </a:ext>
            </a:extLst>
          </p:cNvPr>
          <p:cNvSpPr txBox="1"/>
          <p:nvPr/>
        </p:nvSpPr>
        <p:spPr>
          <a:xfrm>
            <a:off x="884815" y="307536"/>
            <a:ext cx="979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</a:rPr>
              <a:t>Today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486663-E56E-48AB-A396-CC83E6E941B3}"/>
              </a:ext>
            </a:extLst>
          </p:cNvPr>
          <p:cNvSpPr txBox="1"/>
          <p:nvPr/>
        </p:nvSpPr>
        <p:spPr>
          <a:xfrm>
            <a:off x="2725878" y="1986534"/>
            <a:ext cx="688130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-Talk: R </a:t>
            </a:r>
            <a:r>
              <a:rPr lang="en-GB" sz="3600" b="1" dirty="0" err="1"/>
              <a:t>Motivator</a:t>
            </a:r>
            <a:r>
              <a:rPr lang="en-GB" sz="3600" b="1" baseline="30000" dirty="0" err="1"/>
              <a:t>TM</a:t>
            </a:r>
            <a:r>
              <a:rPr lang="en-GB" sz="3600" b="1" dirty="0"/>
              <a:t> (Joe Roberts)</a:t>
            </a:r>
            <a:endParaRPr lang="en-GB" sz="3600" dirty="0"/>
          </a:p>
          <a:p>
            <a:endParaRPr lang="en-GB" sz="3600" b="1" dirty="0"/>
          </a:p>
          <a:p>
            <a:r>
              <a:rPr lang="en-GB" sz="3600" b="1" dirty="0"/>
              <a:t>-Quick stats: simple ANOVA in R</a:t>
            </a:r>
            <a:endParaRPr lang="en-GB" sz="3600" dirty="0"/>
          </a:p>
          <a:p>
            <a:endParaRPr lang="en-GB" sz="3600" b="1" dirty="0"/>
          </a:p>
          <a:p>
            <a:r>
              <a:rPr lang="en-GB" sz="3600" b="1" dirty="0"/>
              <a:t>-Tool tip: </a:t>
            </a:r>
            <a:r>
              <a:rPr lang="en-GB" sz="3600" b="1" dirty="0" err="1"/>
              <a:t>Jamovi</a:t>
            </a:r>
            <a:endParaRPr lang="en-GB" sz="3600" dirty="0"/>
          </a:p>
          <a:p>
            <a:endParaRPr lang="en-GB" sz="3600" b="1" dirty="0"/>
          </a:p>
          <a:p>
            <a:r>
              <a:rPr lang="en-GB" sz="3600" b="1" dirty="0"/>
              <a:t>-Seasonal: R code advent calendar!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37476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60A30D-84B4-4320-AA7E-1DFF5F554C67}"/>
              </a:ext>
            </a:extLst>
          </p:cNvPr>
          <p:cNvSpPr txBox="1"/>
          <p:nvPr/>
        </p:nvSpPr>
        <p:spPr>
          <a:xfrm>
            <a:off x="2725878" y="1986534"/>
            <a:ext cx="6647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-Talk: R </a:t>
            </a:r>
            <a:r>
              <a:rPr lang="en-GB" sz="3600" b="1" dirty="0" err="1"/>
              <a:t>Motivator</a:t>
            </a:r>
            <a:r>
              <a:rPr lang="en-GB" sz="3600" b="1" baseline="30000" dirty="0" err="1"/>
              <a:t>TM</a:t>
            </a:r>
            <a:r>
              <a:rPr lang="en-GB" sz="3600" b="1" dirty="0"/>
              <a:t> (Joe Roberts)</a:t>
            </a:r>
            <a:endParaRPr lang="en-GB" sz="3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55D6AC-DD07-4F63-BDC6-EEA888F07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372" y="3227608"/>
            <a:ext cx="1793810" cy="179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212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D96F28-5E53-462A-BE9A-CCB30FAA4FD6}"/>
              </a:ext>
            </a:extLst>
          </p:cNvPr>
          <p:cNvSpPr txBox="1"/>
          <p:nvPr/>
        </p:nvSpPr>
        <p:spPr>
          <a:xfrm>
            <a:off x="2415255" y="975151"/>
            <a:ext cx="7361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-Quick stats: simple ANOVA in R</a:t>
            </a:r>
            <a:endParaRPr lang="en-GB" sz="36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DF9CD03-FEC2-48D3-BA1E-9AB026870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373" y="1898073"/>
            <a:ext cx="3263669" cy="461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96FA6D-CCF1-4254-ABF0-2442E399FF72}"/>
              </a:ext>
            </a:extLst>
          </p:cNvPr>
          <p:cNvSpPr/>
          <p:nvPr/>
        </p:nvSpPr>
        <p:spPr>
          <a:xfrm>
            <a:off x="5486399" y="2866027"/>
            <a:ext cx="6308394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hlinkClick r:id="rId3"/>
              </a:rPr>
              <a:t>https://bookdown.org/ndphillips/YaRrr/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Good, (if irreverent) basic R and intro stats book</a:t>
            </a:r>
          </a:p>
          <a:p>
            <a:endParaRPr lang="en-GB" sz="2400" b="1" dirty="0"/>
          </a:p>
          <a:p>
            <a:r>
              <a:rPr lang="en-GB" sz="2400" b="1" dirty="0"/>
              <a:t>Free and open source</a:t>
            </a:r>
          </a:p>
          <a:p>
            <a:endParaRPr lang="en-GB" sz="2400" b="1" dirty="0"/>
          </a:p>
          <a:p>
            <a:r>
              <a:rPr lang="en-GB" sz="2400" b="1" dirty="0"/>
              <a:t>We will do sections 14.1- 14.3</a:t>
            </a:r>
          </a:p>
        </p:txBody>
      </p:sp>
    </p:spTree>
    <p:extLst>
      <p:ext uri="{BB962C8B-B14F-4D97-AF65-F5344CB8AC3E}">
        <p14:creationId xmlns:p14="http://schemas.microsoft.com/office/powerpoint/2010/main" val="2929509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D96F28-5E53-462A-BE9A-CCB30FAA4FD6}"/>
              </a:ext>
            </a:extLst>
          </p:cNvPr>
          <p:cNvSpPr txBox="1"/>
          <p:nvPr/>
        </p:nvSpPr>
        <p:spPr>
          <a:xfrm>
            <a:off x="2415255" y="647980"/>
            <a:ext cx="7361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-Quick stats: simple ANOVA in R</a:t>
            </a:r>
            <a:endParaRPr lang="en-GB" sz="3600" dirty="0"/>
          </a:p>
        </p:txBody>
      </p:sp>
      <p:pic>
        <p:nvPicPr>
          <p:cNvPr id="3074" name="Picture 2" descr="How ANOVAs work. ANOVA compares the variability between groups (i.e.; the differences in the group means) to the variability within groups (i.e.; how much individuals generally differ from each other). If the variability between groups is small compared to the variability between groups, ANOVA will return a non-significant result -- suggesting that the groups are not really different. If the variability between groups is large compared to the variability within groups, ANOVA will return a significant result -- indicating that the groups are really different.">
            <a:extLst>
              <a:ext uri="{FF2B5EF4-FFF2-40B4-BE49-F238E27FC236}">
                <a16:creationId xmlns:a16="http://schemas.microsoft.com/office/drawing/2014/main" id="{0346DCCA-FC5F-4545-9ECA-F8A1970A9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28"/>
          <a:stretch/>
        </p:blipFill>
        <p:spPr bwMode="auto">
          <a:xfrm>
            <a:off x="1232407" y="2210031"/>
            <a:ext cx="4225925" cy="409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ow ANOVAs work. ANOVA compares the variability between groups (i.e.; the differences in the group means) to the variability within groups (i.e.; how much individuals generally differ from each other). If the variability between groups is small compared to the variability between groups, ANOVA will return a non-significant result -- suggesting that the groups are not really different. If the variability between groups is large compared to the variability within groups, ANOVA will return a significant result -- indicating that the groups are really different.">
            <a:extLst>
              <a:ext uri="{FF2B5EF4-FFF2-40B4-BE49-F238E27FC236}">
                <a16:creationId xmlns:a16="http://schemas.microsoft.com/office/drawing/2014/main" id="{DDE279D6-8DA6-4087-A080-410D59CB5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28"/>
          <a:stretch/>
        </p:blipFill>
        <p:spPr bwMode="auto">
          <a:xfrm>
            <a:off x="6584880" y="2210031"/>
            <a:ext cx="4018032" cy="409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9B9C7D-4B14-4BB8-8CD4-0DE09A359880}"/>
              </a:ext>
            </a:extLst>
          </p:cNvPr>
          <p:cNvSpPr txBox="1"/>
          <p:nvPr/>
        </p:nvSpPr>
        <p:spPr>
          <a:xfrm>
            <a:off x="4798502" y="1584283"/>
            <a:ext cx="2243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What is ANOVA?</a:t>
            </a:r>
          </a:p>
        </p:txBody>
      </p:sp>
    </p:spTree>
    <p:extLst>
      <p:ext uri="{BB962C8B-B14F-4D97-AF65-F5344CB8AC3E}">
        <p14:creationId xmlns:p14="http://schemas.microsoft.com/office/powerpoint/2010/main" val="2710054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D96F28-5E53-462A-BE9A-CCB30FAA4FD6}"/>
              </a:ext>
            </a:extLst>
          </p:cNvPr>
          <p:cNvSpPr txBox="1"/>
          <p:nvPr/>
        </p:nvSpPr>
        <p:spPr>
          <a:xfrm>
            <a:off x="2415255" y="975151"/>
            <a:ext cx="7361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-Quick stats: simple ANOVA in R</a:t>
            </a:r>
            <a:endParaRPr lang="en-GB" sz="36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DF9CD03-FEC2-48D3-BA1E-9AB026870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07" y="1747177"/>
            <a:ext cx="1582965" cy="223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96FA6D-CCF1-4254-ABF0-2442E399FF72}"/>
              </a:ext>
            </a:extLst>
          </p:cNvPr>
          <p:cNvSpPr/>
          <p:nvPr/>
        </p:nvSpPr>
        <p:spPr>
          <a:xfrm>
            <a:off x="3020036" y="2211686"/>
            <a:ext cx="6744219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Steps for data analysis</a:t>
            </a:r>
          </a:p>
          <a:p>
            <a:endParaRPr lang="en-GB" sz="2400" b="1" dirty="0"/>
          </a:p>
          <a:p>
            <a:r>
              <a:rPr lang="en-GB" sz="2400" b="1" dirty="0"/>
              <a:t>01 Explore your data</a:t>
            </a:r>
          </a:p>
          <a:p>
            <a:endParaRPr lang="en-GB" sz="2400" b="1" dirty="0"/>
          </a:p>
          <a:p>
            <a:r>
              <a:rPr lang="en-GB" sz="2400" b="1" dirty="0"/>
              <a:t>02 Graph your data (matching experimental design)</a:t>
            </a:r>
          </a:p>
          <a:p>
            <a:endParaRPr lang="en-GB" sz="2400" b="1" dirty="0"/>
          </a:p>
          <a:p>
            <a:r>
              <a:rPr lang="en-GB" sz="2400" b="1" dirty="0"/>
              <a:t>03 Test assumptions</a:t>
            </a:r>
          </a:p>
          <a:p>
            <a:endParaRPr lang="en-GB" sz="2400" b="1" dirty="0"/>
          </a:p>
          <a:p>
            <a:r>
              <a:rPr lang="en-GB" sz="2400" b="1" dirty="0"/>
              <a:t>04 Evaluate hypotheses (primary, …secondary)</a:t>
            </a:r>
          </a:p>
          <a:p>
            <a:endParaRPr lang="en-GB" sz="2400" b="1" dirty="0"/>
          </a:p>
          <a:p>
            <a:r>
              <a:rPr lang="en-GB" sz="2400" b="1" dirty="0"/>
              <a:t>05 Perform and communicate results</a:t>
            </a:r>
          </a:p>
        </p:txBody>
      </p:sp>
    </p:spTree>
    <p:extLst>
      <p:ext uri="{BB962C8B-B14F-4D97-AF65-F5344CB8AC3E}">
        <p14:creationId xmlns:p14="http://schemas.microsoft.com/office/powerpoint/2010/main" val="4147184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1229F4-0ABD-4D5F-8784-BA68B49BF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860" y="1845579"/>
            <a:ext cx="9386279" cy="44390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B5456B-D9B2-40A0-A228-F1F4F7C65137}"/>
              </a:ext>
            </a:extLst>
          </p:cNvPr>
          <p:cNvSpPr txBox="1"/>
          <p:nvPr/>
        </p:nvSpPr>
        <p:spPr>
          <a:xfrm>
            <a:off x="3777031" y="460159"/>
            <a:ext cx="46379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Possible questions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(statistical formula special mention)</a:t>
            </a:r>
          </a:p>
        </p:txBody>
      </p:sp>
    </p:spTree>
    <p:extLst>
      <p:ext uri="{BB962C8B-B14F-4D97-AF65-F5344CB8AC3E}">
        <p14:creationId xmlns:p14="http://schemas.microsoft.com/office/powerpoint/2010/main" val="1373580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96231D-D9E8-49FD-8EA6-0342A546E0AC}"/>
              </a:ext>
            </a:extLst>
          </p:cNvPr>
          <p:cNvSpPr txBox="1"/>
          <p:nvPr/>
        </p:nvSpPr>
        <p:spPr>
          <a:xfrm>
            <a:off x="2778617" y="114653"/>
            <a:ext cx="4067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-Tool tip: Jamovi.org</a:t>
            </a:r>
            <a:endParaRPr lang="en-GB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E1BFA6-A32F-4F5B-9D4C-25D1D1754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87" y="981075"/>
            <a:ext cx="9385549" cy="560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17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96231D-D9E8-49FD-8EA6-0342A546E0AC}"/>
              </a:ext>
            </a:extLst>
          </p:cNvPr>
          <p:cNvSpPr txBox="1"/>
          <p:nvPr/>
        </p:nvSpPr>
        <p:spPr>
          <a:xfrm>
            <a:off x="2778617" y="114653"/>
            <a:ext cx="4067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-Tool tip: Jamovi.org</a:t>
            </a:r>
            <a:endParaRPr lang="en-GB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80BB57-E172-4A06-A0CE-262D3EA5EEF0}"/>
              </a:ext>
            </a:extLst>
          </p:cNvPr>
          <p:cNvSpPr txBox="1"/>
          <p:nvPr/>
        </p:nvSpPr>
        <p:spPr>
          <a:xfrm>
            <a:off x="757359" y="1126572"/>
            <a:ext cx="1112201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Built on R engine (under the hood)</a:t>
            </a:r>
          </a:p>
          <a:p>
            <a:endParaRPr lang="en-GB" sz="2400" b="1" dirty="0"/>
          </a:p>
          <a:p>
            <a:r>
              <a:rPr lang="en-GB" sz="2400" b="1" dirty="0"/>
              <a:t>-easier to learn than, e.g. SPSS, </a:t>
            </a:r>
            <a:r>
              <a:rPr lang="en-GB" sz="2400" b="1" dirty="0" err="1"/>
              <a:t>Genstat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-free, open source, reproducible workflow</a:t>
            </a:r>
          </a:p>
          <a:p>
            <a:endParaRPr lang="en-GB" sz="2400" b="1" dirty="0"/>
          </a:p>
          <a:p>
            <a:r>
              <a:rPr lang="en-GB" sz="2400" b="1" dirty="0"/>
              <a:t>-free,  platform specific textbook and videos</a:t>
            </a:r>
          </a:p>
          <a:p>
            <a:r>
              <a:rPr lang="en-GB" sz="2400" dirty="0">
                <a:hlinkClick r:id="rId2"/>
              </a:rPr>
              <a:t>https://www.jamovi.org/user-manual.html</a:t>
            </a:r>
            <a:endParaRPr lang="en-GB" sz="2400" b="1" dirty="0"/>
          </a:p>
          <a:p>
            <a:r>
              <a:rPr lang="en-GB" sz="2400" dirty="0">
                <a:hlinkClick r:id="rId3"/>
              </a:rPr>
              <a:t>https://blog.jamovi.org/2018/10/25/learning-statistics-with-jamovi.html</a:t>
            </a:r>
            <a:endParaRPr lang="en-GB" sz="2400" dirty="0"/>
          </a:p>
          <a:p>
            <a:r>
              <a:rPr lang="en-GB" sz="2400" dirty="0">
                <a:hlinkClick r:id="rId4"/>
              </a:rPr>
              <a:t>https://www.youtube.com/watch?v=mZomeS0tLxY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-has all advantages of the R universe; none of the disadvantages of SPSS, </a:t>
            </a:r>
            <a:r>
              <a:rPr lang="en-GB" sz="2400" b="1" dirty="0" err="1"/>
              <a:t>Genstat</a:t>
            </a:r>
            <a:r>
              <a:rPr lang="en-GB" sz="2400" b="1" dirty="0"/>
              <a:t>, etc.</a:t>
            </a:r>
          </a:p>
          <a:p>
            <a:endParaRPr lang="en-GB" sz="2400" b="1" dirty="0"/>
          </a:p>
          <a:p>
            <a:r>
              <a:rPr lang="en-GB" sz="2400" b="1" dirty="0"/>
              <a:t>-I will exclusively teach with this to BSc and MSc; researchers could start here too</a:t>
            </a:r>
          </a:p>
        </p:txBody>
      </p:sp>
      <p:pic>
        <p:nvPicPr>
          <p:cNvPr id="1026" name="Picture 2" descr="Image result for spock vulcan brain so easy a child could do it">
            <a:extLst>
              <a:ext uri="{FF2B5EF4-FFF2-40B4-BE49-F238E27FC236}">
                <a16:creationId xmlns:a16="http://schemas.microsoft.com/office/drawing/2014/main" id="{3265966C-1D93-42A4-826B-5B2EF7F5A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482212"/>
            <a:ext cx="3257550" cy="214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67219D-68B9-41EC-A5F4-121A25F64957}"/>
              </a:ext>
            </a:extLst>
          </p:cNvPr>
          <p:cNvSpPr txBox="1"/>
          <p:nvPr/>
        </p:nvSpPr>
        <p:spPr>
          <a:xfrm>
            <a:off x="8951752" y="2982606"/>
            <a:ext cx="177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So simple a child could do 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9E27C0-6FEF-4859-BC2D-B07D800E4016}"/>
              </a:ext>
            </a:extLst>
          </p:cNvPr>
          <p:cNvSpPr txBox="1"/>
          <p:nvPr/>
        </p:nvSpPr>
        <p:spPr>
          <a:xfrm>
            <a:off x="7285839" y="2336275"/>
            <a:ext cx="177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Vulcan brain transplant</a:t>
            </a:r>
          </a:p>
        </p:txBody>
      </p:sp>
    </p:spTree>
    <p:extLst>
      <p:ext uri="{BB962C8B-B14F-4D97-AF65-F5344CB8AC3E}">
        <p14:creationId xmlns:p14="http://schemas.microsoft.com/office/powerpoint/2010/main" val="1368311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471</Words>
  <Application>Microsoft Office PowerPoint</Application>
  <PresentationFormat>Widescreen</PresentationFormat>
  <Paragraphs>80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Harris</dc:creator>
  <cp:lastModifiedBy>Ed Harris</cp:lastModifiedBy>
  <cp:revision>48</cp:revision>
  <dcterms:created xsi:type="dcterms:W3CDTF">2019-10-15T15:15:53Z</dcterms:created>
  <dcterms:modified xsi:type="dcterms:W3CDTF">2019-12-11T11:11:54Z</dcterms:modified>
</cp:coreProperties>
</file>