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307" r:id="rId4"/>
    <p:sldId id="308" r:id="rId5"/>
    <p:sldId id="309" r:id="rId6"/>
    <p:sldId id="310" r:id="rId7"/>
    <p:sldId id="312" r:id="rId8"/>
    <p:sldId id="311" r:id="rId9"/>
    <p:sldId id="313" r:id="rId10"/>
    <p:sldId id="314" r:id="rId11"/>
    <p:sldId id="315" r:id="rId12"/>
    <p:sldId id="306" r:id="rId13"/>
    <p:sldId id="31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96648-64C6-44E7-992A-33A5D6C0A328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52E47-0E89-4FE0-BE37-347838857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334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56F01-B733-426A-ADFE-470B1350F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41D21D-D416-48EB-AC03-4F8C9DD5C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69928-7EFA-4183-BDEC-7EC435E3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8DC-1BAF-419A-8C72-C4CD234FC5D9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1EBC4-ACB8-4608-8A66-663E980B9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2AD9B-6923-42E3-B751-00CAA8DF5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D788-7CF1-4A17-9E1C-A3602E923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689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01DC8-7FB2-4095-BF61-8EB1F76D3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3ED239-41F8-4F7D-8DE8-1E1C37010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04981-CAE6-4F90-A833-77C89138A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8DC-1BAF-419A-8C72-C4CD234FC5D9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00C5D-0B0E-4D84-9C6C-737FE985A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479C8-7453-4285-98CC-285F22321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D788-7CF1-4A17-9E1C-A3602E923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08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B9C04D-3CED-4CFC-A2F2-7296FD893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4DC1A2-7FFC-4BFB-BA88-D354EB52B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21B23-53EE-4150-887E-CBF58B9B9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8DC-1BAF-419A-8C72-C4CD234FC5D9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59743-98B5-47A8-A1F7-B0A82BD56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16575-3911-46D1-9792-65074ACD0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D788-7CF1-4A17-9E1C-A3602E923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28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6E576-A46D-4259-A1A4-024E419C8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39E55-2058-4B5B-8B2B-43C04190D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4E455-C6C9-451B-8DFE-726092B66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8DC-1BAF-419A-8C72-C4CD234FC5D9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B774E-E290-4067-BF43-9FE298D59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16A84-7307-4A0F-91BF-A2B23169B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D788-7CF1-4A17-9E1C-A3602E923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6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D8006-590E-476E-B302-86BEC2C46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8F562-71F7-455C-A1DE-EC52CE513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E4031-6E01-41D9-923C-77AD4979E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8DC-1BAF-419A-8C72-C4CD234FC5D9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A322D-A262-48BD-8DFB-124570969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01880-C366-4612-B128-F63685BE4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D788-7CF1-4A17-9E1C-A3602E923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980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0AC38-1BE9-4DC1-AEEF-BFF056A1D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C9256-41DA-49B5-847D-F052A9E43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B2140B-00F0-4ECF-9CE2-925F3B5E8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E58DC-7945-4D4F-8396-0646246B9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8DC-1BAF-419A-8C72-C4CD234FC5D9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97F79-EF0C-402F-9221-2714549F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19330-FCB7-44FD-AB6F-93284641B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D788-7CF1-4A17-9E1C-A3602E923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94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D6792-FB38-4670-AA64-AC177E329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E88D4-2A18-47E3-8F93-37F790E21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D1A63-A696-4FDF-AA0C-226FFC40F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D82DA-03B5-42F9-95C6-33E874D7D6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171B38-5C8F-4DF9-9A84-B0F2A5C966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13EA2B-E3BF-4D7C-BBB2-D6C66BD8C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8DC-1BAF-419A-8C72-C4CD234FC5D9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490E6E-E6E7-4F25-AEBB-88CDEE3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74013F-675B-4A1D-B1AB-9459C38C5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D788-7CF1-4A17-9E1C-A3602E923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83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8C069-9521-4736-8BAE-9D5712AD7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9A71DF-6393-4C83-ACCE-53AE8BF01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8DC-1BAF-419A-8C72-C4CD234FC5D9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F1841E-CB7F-4772-A4FE-7D4E22D48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5FD06-DE93-49DD-927D-733D78809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D788-7CF1-4A17-9E1C-A3602E923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04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056E2-2F97-4C32-A126-754372CF4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8DC-1BAF-419A-8C72-C4CD234FC5D9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904BEB-19EE-4903-821E-C338E7D88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583B1-E133-4B57-A961-96702670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D788-7CF1-4A17-9E1C-A3602E923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981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919AB-FC5F-4897-91C0-EAA02FCF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79B07-4FFE-4149-9D95-544BFCCC5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410154-C0EC-4C58-B6BF-6DDFDAF11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0E7A8-4155-44DD-8337-29FCC5D5A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8DC-1BAF-419A-8C72-C4CD234FC5D9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E8499-18D2-48FE-AECF-DAD336051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A763F-3929-42E6-9BB1-C213132A3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D788-7CF1-4A17-9E1C-A3602E923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336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02CDE-5394-4A93-B582-4FEDBB109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2D1179-3D2A-4B59-8064-C8E30B6892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E259F-A730-47BC-B269-3CE203129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59111-3AC9-4831-847C-296FDB64C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8DC-1BAF-419A-8C72-C4CD234FC5D9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725CC-ECC2-4D52-A907-05E37F047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3CE088-97CD-4AB4-8AB3-080A2C24D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D788-7CF1-4A17-9E1C-A3602E923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40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1D242E-C745-42B6-AB1E-B7B3849E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F0FF8-AA5F-45B9-AD84-9610B5287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C58FC-024C-46B5-85B9-BE423F61D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0E8DC-1BAF-419A-8C72-C4CD234FC5D9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84075-1DA6-4223-892C-C00D0A4E08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16769-82B0-40B0-9539-10BF055D8D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6D788-7CF1-4A17-9E1C-A3602E923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33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rfordatascience/tidytuesday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wa.harper-adams.ac.uk/owa/redir.aspx?C=ksdPaZKKLIOtyV0Ts_LXYcvuMZodd2s0lEIMO0IkDW18wkk0LqrXCA..&amp;URL=https%3a%2f%2fprotect-eu.mimecast.com%2fs%2fFruFCgZr9FAZJRoFN2EqW%3fdomain%3djoin.slack.com" TargetMode="External"/><Relationship Id="rId2" Type="http://schemas.openxmlformats.org/officeDocument/2006/relationships/hyperlink" Target="http://www.operorgenetic.com/wp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dit.com/r/dataisugly/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www.reddit.com/r/shittydataisbeautifu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https://www.reddit.com/r/dataisbeautiful/comments/3y2zbh/the_most_misleading_charts_of_2015_fixed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urcodingclub.github.io/2017/01/29/datavis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A3D845-2F7C-4DAF-89BF-09B99EFEDA10}"/>
              </a:ext>
            </a:extLst>
          </p:cNvPr>
          <p:cNvSpPr txBox="1"/>
          <p:nvPr/>
        </p:nvSpPr>
        <p:spPr>
          <a:xfrm>
            <a:off x="1198325" y="714830"/>
            <a:ext cx="9774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Harper Adams R Users Group (HARUG)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C6D96D-F376-4C5E-80BB-4CAF34A8E7AE}"/>
              </a:ext>
            </a:extLst>
          </p:cNvPr>
          <p:cNvSpPr txBox="1"/>
          <p:nvPr/>
        </p:nvSpPr>
        <p:spPr>
          <a:xfrm>
            <a:off x="618635" y="3814862"/>
            <a:ext cx="3355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Graphing activity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38A8E7-1C9B-4464-86EF-E54BF9E4C7D0}"/>
              </a:ext>
            </a:extLst>
          </p:cNvPr>
          <p:cNvSpPr/>
          <p:nvPr/>
        </p:nvSpPr>
        <p:spPr>
          <a:xfrm>
            <a:off x="3048000" y="13921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Ed Harris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2020.02.05</a:t>
            </a:r>
          </a:p>
        </p:txBody>
      </p:sp>
      <p:pic>
        <p:nvPicPr>
          <p:cNvPr id="1026" name="Picture 2" descr="Image result for terrible graph&quot;">
            <a:extLst>
              <a:ext uri="{FF2B5EF4-FFF2-40B4-BE49-F238E27FC236}">
                <a16:creationId xmlns:a16="http://schemas.microsoft.com/office/drawing/2014/main" id="{E3D2EE82-0BC5-4F8F-A90C-56CDDF4D0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383266"/>
            <a:ext cx="6267450" cy="415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402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2E4D0E5-C869-4347-B415-535653E00C76}"/>
              </a:ext>
            </a:extLst>
          </p:cNvPr>
          <p:cNvSpPr txBox="1"/>
          <p:nvPr/>
        </p:nvSpPr>
        <p:spPr>
          <a:xfrm>
            <a:off x="464899" y="591005"/>
            <a:ext cx="979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Tidy Tuesday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88BBA2-D5E5-48C7-B25C-74DCD64897C7}"/>
              </a:ext>
            </a:extLst>
          </p:cNvPr>
          <p:cNvSpPr txBox="1"/>
          <p:nvPr/>
        </p:nvSpPr>
        <p:spPr>
          <a:xfrm>
            <a:off x="1929468" y="2648391"/>
            <a:ext cx="819871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chemeClr val="bg1"/>
                </a:solidFill>
              </a:rPr>
              <a:t>TidyTuesday.R</a:t>
            </a:r>
            <a:r>
              <a:rPr lang="en-GB" sz="3200" dirty="0">
                <a:solidFill>
                  <a:schemeClr val="bg1"/>
                </a:solidFill>
              </a:rPr>
              <a:t>(.txt)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https://github.com/rfordatascience/tidytuesday</a:t>
            </a:r>
            <a:endParaRPr lang="en-GB" sz="3200" dirty="0">
              <a:solidFill>
                <a:schemeClr val="bg1"/>
              </a:solidFill>
            </a:endParaRPr>
          </a:p>
          <a:p>
            <a:endParaRPr lang="en-GB" sz="3200" dirty="0">
              <a:solidFill>
                <a:schemeClr val="bg1"/>
              </a:solidFill>
            </a:endParaRPr>
          </a:p>
          <a:p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976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2E4D0E5-C869-4347-B415-535653E00C76}"/>
              </a:ext>
            </a:extLst>
          </p:cNvPr>
          <p:cNvSpPr txBox="1"/>
          <p:nvPr/>
        </p:nvSpPr>
        <p:spPr>
          <a:xfrm>
            <a:off x="464899" y="591005"/>
            <a:ext cx="979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Tidy Tuesday</a:t>
            </a:r>
          </a:p>
        </p:txBody>
      </p:sp>
      <p:pic>
        <p:nvPicPr>
          <p:cNvPr id="5122" name="Picture 2" descr="Image">
            <a:extLst>
              <a:ext uri="{FF2B5EF4-FFF2-40B4-BE49-F238E27FC236}">
                <a16:creationId xmlns:a16="http://schemas.microsoft.com/office/drawing/2014/main" id="{FAF308EC-FE9B-4768-B3C1-328509F78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6" y="1906138"/>
            <a:ext cx="33435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">
            <a:extLst>
              <a:ext uri="{FF2B5EF4-FFF2-40B4-BE49-F238E27FC236}">
                <a16:creationId xmlns:a16="http://schemas.microsoft.com/office/drawing/2014/main" id="{6A13ABDD-4B7E-4551-8F7A-483A2ECFD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106" y="1906138"/>
            <a:ext cx="33435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">
            <a:extLst>
              <a:ext uri="{FF2B5EF4-FFF2-40B4-BE49-F238E27FC236}">
                <a16:creationId xmlns:a16="http://schemas.microsoft.com/office/drawing/2014/main" id="{29CBACCE-9F75-47B0-AC80-A3E2228E7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76" y="4278386"/>
            <a:ext cx="32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">
            <a:extLst>
              <a:ext uri="{FF2B5EF4-FFF2-40B4-BE49-F238E27FC236}">
                <a16:creationId xmlns:a16="http://schemas.microsoft.com/office/drawing/2014/main" id="{1BEF5D9A-0A30-4F56-896B-EA50A6D10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606" y="4278386"/>
            <a:ext cx="27005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">
            <a:extLst>
              <a:ext uri="{FF2B5EF4-FFF2-40B4-BE49-F238E27FC236}">
                <a16:creationId xmlns:a16="http://schemas.microsoft.com/office/drawing/2014/main" id="{DACC152A-5A05-4FBE-AE8A-A3E80557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786" y="1906138"/>
            <a:ext cx="348107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mage">
            <a:extLst>
              <a:ext uri="{FF2B5EF4-FFF2-40B4-BE49-F238E27FC236}">
                <a16:creationId xmlns:a16="http://schemas.microsoft.com/office/drawing/2014/main" id="{D08904E8-A635-4610-845D-5DCD7A60D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130" y="4278386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75FEA2-8901-443B-9D91-1E94D058DBD0}"/>
              </a:ext>
            </a:extLst>
          </p:cNvPr>
          <p:cNvSpPr txBox="1"/>
          <p:nvPr/>
        </p:nvSpPr>
        <p:spPr>
          <a:xfrm>
            <a:off x="4467957" y="1324558"/>
            <a:ext cx="2462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#</a:t>
            </a:r>
            <a:r>
              <a:rPr lang="en-GB" dirty="0" err="1">
                <a:solidFill>
                  <a:schemeClr val="bg1"/>
                </a:solidFill>
              </a:rPr>
              <a:t>TidyTuesday</a:t>
            </a:r>
            <a:r>
              <a:rPr lang="en-GB" dirty="0">
                <a:solidFill>
                  <a:schemeClr val="bg1"/>
                </a:solidFill>
              </a:rPr>
              <a:t> on Twitter</a:t>
            </a:r>
          </a:p>
        </p:txBody>
      </p:sp>
    </p:spTree>
    <p:extLst>
      <p:ext uri="{BB962C8B-B14F-4D97-AF65-F5344CB8AC3E}">
        <p14:creationId xmlns:p14="http://schemas.microsoft.com/office/powerpoint/2010/main" val="3243880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B34776D-B096-40E1-9C67-2C29F153C9AE}"/>
              </a:ext>
            </a:extLst>
          </p:cNvPr>
          <p:cNvSpPr txBox="1"/>
          <p:nvPr/>
        </p:nvSpPr>
        <p:spPr>
          <a:xfrm>
            <a:off x="464899" y="591005"/>
            <a:ext cx="979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Stats book reading: GLM in 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62C30B-1512-4CD7-89A0-D0FD5A898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146" y="1388729"/>
            <a:ext cx="3396965" cy="52808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FF5096-E7C5-4518-80FC-9E1AB9F18AAB}"/>
              </a:ext>
            </a:extLst>
          </p:cNvPr>
          <p:cNvSpPr txBox="1"/>
          <p:nvPr/>
        </p:nvSpPr>
        <p:spPr>
          <a:xfrm>
            <a:off x="377505" y="2644277"/>
            <a:ext cx="737605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Dunn, P.K., Smyth, G.K., 2018. 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Generalized Linear Models With Examples in R. Springer.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Chapter 01 is on website - up to you to obtain your</a:t>
            </a:r>
          </a:p>
          <a:p>
            <a:r>
              <a:rPr lang="en-GB" sz="2400" dirty="0">
                <a:solidFill>
                  <a:schemeClr val="bg1"/>
                </a:solidFill>
              </a:rPr>
              <a:t>own copy after ch01.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Propose Thursdays 3:30-5pm, starting Feb 13th. Discuss.</a:t>
            </a:r>
          </a:p>
          <a:p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49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8A2A0B1C-BF76-41DD-8661-BD5E0AD192A6}"/>
              </a:ext>
            </a:extLst>
          </p:cNvPr>
          <p:cNvSpPr/>
          <p:nvPr/>
        </p:nvSpPr>
        <p:spPr>
          <a:xfrm>
            <a:off x="3294215" y="2699135"/>
            <a:ext cx="5098093" cy="159177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298" name="Picture 2" descr="Image result for r logo">
            <a:extLst>
              <a:ext uri="{FF2B5EF4-FFF2-40B4-BE49-F238E27FC236}">
                <a16:creationId xmlns:a16="http://schemas.microsoft.com/office/drawing/2014/main" id="{4C05C505-923E-43CB-A492-11CD15422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792" y="2946454"/>
            <a:ext cx="1245502" cy="96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7C5DD60-6118-4E2A-8F56-58EE2B913DC0}"/>
              </a:ext>
            </a:extLst>
          </p:cNvPr>
          <p:cNvSpPr/>
          <p:nvPr/>
        </p:nvSpPr>
        <p:spPr>
          <a:xfrm>
            <a:off x="3685478" y="2767280"/>
            <a:ext cx="145424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>
                <a:solidFill>
                  <a:schemeClr val="bg1"/>
                </a:solidFill>
              </a:rPr>
              <a:t>HA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02810F-E92A-47AD-8044-D7F51B91DD94}"/>
              </a:ext>
            </a:extLst>
          </p:cNvPr>
          <p:cNvSpPr/>
          <p:nvPr/>
        </p:nvSpPr>
        <p:spPr>
          <a:xfrm>
            <a:off x="6146104" y="2767280"/>
            <a:ext cx="173797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>
                <a:solidFill>
                  <a:schemeClr val="bg1"/>
                </a:solidFill>
              </a:rPr>
              <a:t>Up!</a:t>
            </a:r>
          </a:p>
        </p:txBody>
      </p:sp>
    </p:spTree>
    <p:extLst>
      <p:ext uri="{BB962C8B-B14F-4D97-AF65-F5344CB8AC3E}">
        <p14:creationId xmlns:p14="http://schemas.microsoft.com/office/powerpoint/2010/main" val="1659870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2E4D0E5-C869-4347-B415-535653E00C76}"/>
              </a:ext>
            </a:extLst>
          </p:cNvPr>
          <p:cNvSpPr txBox="1"/>
          <p:nvPr/>
        </p:nvSpPr>
        <p:spPr>
          <a:xfrm>
            <a:off x="512524" y="591005"/>
            <a:ext cx="979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What do we want to accomplish today?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7674B5-6286-4EB7-B198-441C445047F4}"/>
              </a:ext>
            </a:extLst>
          </p:cNvPr>
          <p:cNvSpPr txBox="1"/>
          <p:nvPr/>
        </p:nvSpPr>
        <p:spPr>
          <a:xfrm>
            <a:off x="350773" y="2274838"/>
            <a:ext cx="114904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www.operorgenetic.com/wp</a:t>
            </a:r>
            <a:r>
              <a:rPr lang="en-GB" sz="4800" dirty="0">
                <a:solidFill>
                  <a:schemeClr val="bg1"/>
                </a:solidFill>
              </a:rPr>
              <a:t> &gt; “HARUG!” tab</a:t>
            </a:r>
          </a:p>
          <a:p>
            <a:pPr algn="ctr"/>
            <a:endParaRPr lang="en-GB" sz="4800" dirty="0">
              <a:solidFill>
                <a:schemeClr val="bg1"/>
              </a:solidFill>
            </a:endParaRPr>
          </a:p>
          <a:p>
            <a:pPr algn="ctr"/>
            <a:r>
              <a:rPr lang="en-GB" sz="4800" dirty="0">
                <a:solidFill>
                  <a:schemeClr val="bg1"/>
                </a:solidFill>
                <a:hlinkClick r:id="rId3"/>
              </a:rPr>
              <a:t>Slack link</a:t>
            </a:r>
            <a:r>
              <a:rPr lang="en-GB" sz="4800" dirty="0">
                <a:solidFill>
                  <a:schemeClr val="bg1"/>
                </a:solidFill>
              </a:rPr>
              <a:t> (also in emails)</a:t>
            </a:r>
          </a:p>
        </p:txBody>
      </p:sp>
    </p:spTree>
    <p:extLst>
      <p:ext uri="{BB962C8B-B14F-4D97-AF65-F5344CB8AC3E}">
        <p14:creationId xmlns:p14="http://schemas.microsoft.com/office/powerpoint/2010/main" val="72171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2E4D0E5-C869-4347-B415-535653E00C76}"/>
              </a:ext>
            </a:extLst>
          </p:cNvPr>
          <p:cNvSpPr txBox="1"/>
          <p:nvPr/>
        </p:nvSpPr>
        <p:spPr>
          <a:xfrm>
            <a:off x="512524" y="591005"/>
            <a:ext cx="979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What do we want to accomplish today?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7674B5-6286-4EB7-B198-441C445047F4}"/>
              </a:ext>
            </a:extLst>
          </p:cNvPr>
          <p:cNvSpPr txBox="1"/>
          <p:nvPr/>
        </p:nvSpPr>
        <p:spPr>
          <a:xfrm>
            <a:off x="1905000" y="2266950"/>
            <a:ext cx="887223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Graph activity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>
                <a:solidFill>
                  <a:schemeClr val="bg1"/>
                </a:solidFill>
              </a:rPr>
              <a:t>Tidy Tuesday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>
                <a:solidFill>
                  <a:schemeClr val="bg1"/>
                </a:solidFill>
              </a:rPr>
              <a:t>Book reading group:  Interest?  Decide first meeting.</a:t>
            </a:r>
          </a:p>
        </p:txBody>
      </p:sp>
    </p:spTree>
    <p:extLst>
      <p:ext uri="{BB962C8B-B14F-4D97-AF65-F5344CB8AC3E}">
        <p14:creationId xmlns:p14="http://schemas.microsoft.com/office/powerpoint/2010/main" val="1906878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2E4D0E5-C869-4347-B415-535653E00C76}"/>
              </a:ext>
            </a:extLst>
          </p:cNvPr>
          <p:cNvSpPr txBox="1"/>
          <p:nvPr/>
        </p:nvSpPr>
        <p:spPr>
          <a:xfrm>
            <a:off x="512524" y="591005"/>
            <a:ext cx="979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What make a good / bad graph?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7674B5-6286-4EB7-B198-441C445047F4}"/>
              </a:ext>
            </a:extLst>
          </p:cNvPr>
          <p:cNvSpPr txBox="1"/>
          <p:nvPr/>
        </p:nvSpPr>
        <p:spPr>
          <a:xfrm>
            <a:off x="956781" y="1432025"/>
            <a:ext cx="1033193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https://www.reddit.com/r/shittydataisbeautiful/</a:t>
            </a:r>
            <a:endParaRPr lang="en-GB" sz="3600" dirty="0">
              <a:solidFill>
                <a:schemeClr val="bg1"/>
              </a:solidFill>
            </a:endParaRPr>
          </a:p>
          <a:p>
            <a:endParaRPr lang="en-GB" sz="3600" dirty="0">
              <a:solidFill>
                <a:schemeClr val="bg1"/>
              </a:solidFill>
            </a:endParaRPr>
          </a:p>
          <a:p>
            <a:r>
              <a:rPr lang="en-GB" sz="3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https://www.reddit.com/r/dataisugly/</a:t>
            </a:r>
            <a:endParaRPr lang="en-GB" sz="3600" dirty="0">
              <a:solidFill>
                <a:schemeClr val="bg1"/>
              </a:solidFill>
            </a:endParaRPr>
          </a:p>
          <a:p>
            <a:endParaRPr lang="en-GB" sz="3600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https://www.reddit.com/r/dataisbeautiful/comments/3y2zbh/the_most_misleading_charts_of_2015_fixed/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50" name="Picture 2" descr="Image result for bad graphs reddit">
            <a:extLst>
              <a:ext uri="{FF2B5EF4-FFF2-40B4-BE49-F238E27FC236}">
                <a16:creationId xmlns:a16="http://schemas.microsoft.com/office/drawing/2014/main" id="{07827271-43B7-46B6-9405-FEE0AC335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24" y="4220893"/>
            <a:ext cx="3638156" cy="216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bad graphs reddit">
            <a:extLst>
              <a:ext uri="{FF2B5EF4-FFF2-40B4-BE49-F238E27FC236}">
                <a16:creationId xmlns:a16="http://schemas.microsoft.com/office/drawing/2014/main" id="{C920BBA9-D12B-44F8-A151-14064ED9E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697" y="4195307"/>
            <a:ext cx="18288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bad graphs reddit&quot;">
            <a:extLst>
              <a:ext uri="{FF2B5EF4-FFF2-40B4-BE49-F238E27FC236}">
                <a16:creationId xmlns:a16="http://schemas.microsoft.com/office/drawing/2014/main" id="{EDA757F7-4C31-46F7-BFFD-E240FAAC6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685" y="4124325"/>
            <a:ext cx="3942784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83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CDFB27-13C4-48A9-9742-8D2C28256B34}"/>
              </a:ext>
            </a:extLst>
          </p:cNvPr>
          <p:cNvSpPr txBox="1"/>
          <p:nvPr/>
        </p:nvSpPr>
        <p:spPr>
          <a:xfrm>
            <a:off x="512524" y="591005"/>
            <a:ext cx="979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What make a good / bad graph?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D79C41-C7F2-44BA-8F05-609E848C4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204" y="611399"/>
            <a:ext cx="3922597" cy="56555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733E5B-F7C7-4671-BE94-102E90ECFDBA}"/>
              </a:ext>
            </a:extLst>
          </p:cNvPr>
          <p:cNvSpPr/>
          <p:nvPr/>
        </p:nvSpPr>
        <p:spPr>
          <a:xfrm>
            <a:off x="740919" y="2690661"/>
            <a:ext cx="5671296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https://ourcodingclub.github.io/2017/01/29/datavis.html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- use of colour if it "adds value"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- does graph represent any statistical results?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- variation is shown explicitly (if raw data are not present - </a:t>
            </a:r>
          </a:p>
          <a:p>
            <a:r>
              <a:rPr lang="en-GB" dirty="0">
                <a:solidFill>
                  <a:schemeClr val="bg1"/>
                </a:solidFill>
              </a:rPr>
              <a:t>e.g. error bars)</a:t>
            </a:r>
          </a:p>
        </p:txBody>
      </p:sp>
    </p:spTree>
    <p:extLst>
      <p:ext uri="{BB962C8B-B14F-4D97-AF65-F5344CB8AC3E}">
        <p14:creationId xmlns:p14="http://schemas.microsoft.com/office/powerpoint/2010/main" val="535269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B1F5D24-655C-4719-8D9E-24F5F9693D7F}"/>
              </a:ext>
            </a:extLst>
          </p:cNvPr>
          <p:cNvSpPr txBox="1"/>
          <p:nvPr/>
        </p:nvSpPr>
        <p:spPr>
          <a:xfrm>
            <a:off x="512524" y="591005"/>
            <a:ext cx="979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Can this graph be better?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37BC39-067F-4E92-ADC7-69134AE93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493" y="1618392"/>
            <a:ext cx="5243014" cy="46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41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B1F5D24-655C-4719-8D9E-24F5F9693D7F}"/>
              </a:ext>
            </a:extLst>
          </p:cNvPr>
          <p:cNvSpPr txBox="1"/>
          <p:nvPr/>
        </p:nvSpPr>
        <p:spPr>
          <a:xfrm>
            <a:off x="512524" y="591005"/>
            <a:ext cx="979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Make it better with </a:t>
            </a:r>
            <a:r>
              <a:rPr lang="en-GB" sz="3600" dirty="0" err="1">
                <a:solidFill>
                  <a:schemeClr val="bg1"/>
                </a:solidFill>
              </a:rPr>
              <a:t>anovaDat</a:t>
            </a:r>
            <a:r>
              <a:rPr lang="en-GB" sz="3600" dirty="0">
                <a:solidFill>
                  <a:schemeClr val="bg1"/>
                </a:solidFill>
              </a:rPr>
              <a:t> and boxplot()?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37BC39-067F-4E92-ADC7-69134AE93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693" y="1618392"/>
            <a:ext cx="5243014" cy="46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68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2E4D0E5-C869-4347-B415-535653E00C76}"/>
              </a:ext>
            </a:extLst>
          </p:cNvPr>
          <p:cNvSpPr txBox="1"/>
          <p:nvPr/>
        </p:nvSpPr>
        <p:spPr>
          <a:xfrm>
            <a:off x="464899" y="591005"/>
            <a:ext cx="979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Graph features in 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7EA5F1-0AC6-45CF-8308-60295D83A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939" y="1426580"/>
            <a:ext cx="6902162" cy="49611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82B058-41C2-4226-B7ED-7FC71DCACD7C}"/>
              </a:ext>
            </a:extLst>
          </p:cNvPr>
          <p:cNvSpPr txBox="1"/>
          <p:nvPr/>
        </p:nvSpPr>
        <p:spPr>
          <a:xfrm>
            <a:off x="304800" y="2105025"/>
            <a:ext cx="34861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- Concept of layers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err="1">
                <a:solidFill>
                  <a:schemeClr val="bg1"/>
                </a:solidFill>
              </a:rPr>
              <a:t>abline</a:t>
            </a:r>
            <a:r>
              <a:rPr lang="en-GB" dirty="0">
                <a:solidFill>
                  <a:schemeClr val="bg1"/>
                </a:solidFill>
              </a:rPr>
              <a:t>() adds straight lines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points() adds points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arrows() adds lines with arrow or "whisker" tips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axis() draws axis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text(), legend(), plot(), boxplot(), </a:t>
            </a:r>
          </a:p>
          <a:p>
            <a:r>
              <a:rPr lang="en-GB" dirty="0" err="1">
                <a:solidFill>
                  <a:schemeClr val="bg1"/>
                </a:solidFill>
              </a:rPr>
              <a:t>barplot</a:t>
            </a:r>
            <a:r>
              <a:rPr lang="en-GB" dirty="0">
                <a:solidFill>
                  <a:schemeClr val="bg1"/>
                </a:solidFill>
              </a:rPr>
              <a:t>(), etc.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CD8275-DF43-4C61-867C-ACBD7D4398B5}"/>
              </a:ext>
            </a:extLst>
          </p:cNvPr>
          <p:cNvSpPr txBox="1"/>
          <p:nvPr/>
        </p:nvSpPr>
        <p:spPr>
          <a:xfrm>
            <a:off x="5176007" y="909935"/>
            <a:ext cx="5448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"Layering" design of graphs in R (both base and ggplot2)</a:t>
            </a:r>
          </a:p>
        </p:txBody>
      </p:sp>
    </p:spTree>
    <p:extLst>
      <p:ext uri="{BB962C8B-B14F-4D97-AF65-F5344CB8AC3E}">
        <p14:creationId xmlns:p14="http://schemas.microsoft.com/office/powerpoint/2010/main" val="3979798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2E4D0E5-C869-4347-B415-535653E00C76}"/>
              </a:ext>
            </a:extLst>
          </p:cNvPr>
          <p:cNvSpPr txBox="1"/>
          <p:nvPr/>
        </p:nvSpPr>
        <p:spPr>
          <a:xfrm>
            <a:off x="464899" y="591005"/>
            <a:ext cx="9795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Graph challenge: recreate this plot </a:t>
            </a:r>
          </a:p>
          <a:p>
            <a:r>
              <a:rPr lang="en-GB" sz="3600" dirty="0">
                <a:solidFill>
                  <a:schemeClr val="bg1"/>
                </a:solidFill>
              </a:rPr>
              <a:t>(as closely as you can) 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2FAFD5FF-6EC5-4FB8-BBD5-6BD34A1F7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890" y="1917169"/>
            <a:ext cx="5278212" cy="482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96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352</Words>
  <Application>Microsoft Office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Harris</dc:creator>
  <cp:lastModifiedBy>Ed Harris</cp:lastModifiedBy>
  <cp:revision>41</cp:revision>
  <dcterms:created xsi:type="dcterms:W3CDTF">2019-10-15T15:15:53Z</dcterms:created>
  <dcterms:modified xsi:type="dcterms:W3CDTF">2020-02-05T12:41:27Z</dcterms:modified>
</cp:coreProperties>
</file>