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6" r:id="rId21"/>
    <p:sldId id="273" r:id="rId22"/>
    <p:sldId id="274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1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1ED2-B7F4-4EA8-A760-AFED7B4E12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A4DF0-2E37-4F9F-8E64-FDF3379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3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we count the number of potato stems in a field at full canopy?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8" y="5393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Timing and type of aerial imagery for stem number quantification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5444" y="20251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2800" dirty="0" smtClean="0"/>
              <a:t>Question 2.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2800" dirty="0" smtClean="0"/>
              <a:t>To what extent can these indices be practically implemented?</a:t>
            </a:r>
          </a:p>
          <a:p>
            <a:pPr lvl="2"/>
            <a:r>
              <a:rPr lang="en-GB" sz="2400" dirty="0" smtClean="0"/>
              <a:t>Value of the derived vegetation indices for yield dig area selection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19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10" r="10553" b="7699"/>
          <a:stretch/>
        </p:blipFill>
        <p:spPr>
          <a:xfrm>
            <a:off x="5930238" y="498550"/>
            <a:ext cx="3301415" cy="2875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3399" r="8559" b="8328"/>
          <a:stretch/>
        </p:blipFill>
        <p:spPr>
          <a:xfrm>
            <a:off x="2763242" y="3654066"/>
            <a:ext cx="5852160" cy="310822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4949370" y="1664024"/>
            <a:ext cx="598702" cy="544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216100" y="682642"/>
            <a:ext cx="1717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Normal histogram shows no obvious separation between image features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2" y="498551"/>
            <a:ext cx="3370536" cy="2681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5402" y="4027842"/>
            <a:ext cx="1459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Histogram produced after application of vegetation index shows valleys representing different image features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3072266" y="3997922"/>
            <a:ext cx="507077" cy="24439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634829" y="4471747"/>
            <a:ext cx="1515619" cy="19701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05934" y="5236518"/>
            <a:ext cx="3294543" cy="12144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295996" y="4962449"/>
            <a:ext cx="145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stems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90931" y="4221043"/>
            <a:ext cx="145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leaves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72266" y="3755129"/>
            <a:ext cx="145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Soil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5814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CBDI and BDNI were used to create an algorithm for segmenting canopy images into stems and non-stems then enumerate the stems</a:t>
            </a:r>
          </a:p>
          <a:p>
            <a:r>
              <a:rPr lang="en-GB" dirty="0" smtClean="0"/>
              <a:t>The algorithm was tested on a 48 variety trial</a:t>
            </a:r>
          </a:p>
          <a:p>
            <a:r>
              <a:rPr lang="en-GB" dirty="0" smtClean="0"/>
              <a:t>36 out of 48 varieties were used after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Removing edge plots where pixels were distorted during image collection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Removing failed stands</a:t>
            </a:r>
          </a:p>
        </p:txBody>
      </p:sp>
    </p:spTree>
    <p:extLst>
      <p:ext uri="{BB962C8B-B14F-4D97-AF65-F5344CB8AC3E}">
        <p14:creationId xmlns:p14="http://schemas.microsoft.com/office/powerpoint/2010/main" val="218254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Raw Results after </a:t>
            </a:r>
            <a:r>
              <a:rPr lang="en-GB" dirty="0" err="1" smtClean="0"/>
              <a:t>Thresholding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1" y="1562792"/>
            <a:ext cx="4734984" cy="40533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4607" r="7394" b="7424"/>
          <a:stretch/>
        </p:blipFill>
        <p:spPr>
          <a:xfrm>
            <a:off x="6267796" y="1562792"/>
            <a:ext cx="5629988" cy="405339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5342200" y="2932782"/>
            <a:ext cx="537781" cy="1313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9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108" y="-82796"/>
            <a:ext cx="10515600" cy="1325563"/>
          </a:xfrm>
        </p:spPr>
        <p:txBody>
          <a:bodyPr/>
          <a:lstStyle/>
          <a:p>
            <a:r>
              <a:rPr lang="en-GB" dirty="0" smtClean="0"/>
              <a:t>Stem Counting Algorithm Results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4" t="54901" r="28141" b="6318"/>
          <a:stretch/>
        </p:blipFill>
        <p:spPr>
          <a:xfrm>
            <a:off x="282187" y="971896"/>
            <a:ext cx="3123486" cy="27043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44445" r="40338" b="29753"/>
          <a:stretch/>
        </p:blipFill>
        <p:spPr>
          <a:xfrm>
            <a:off x="0" y="3846201"/>
            <a:ext cx="3836583" cy="28739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" y="1990518"/>
            <a:ext cx="1172048" cy="185568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116667" y="1990518"/>
            <a:ext cx="1719916" cy="1855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72049" y="1990518"/>
            <a:ext cx="944618" cy="837368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937529" y="1442276"/>
          <a:ext cx="6883169" cy="4833830"/>
        </p:xfrm>
        <a:graphic>
          <a:graphicData uri="http://schemas.openxmlformats.org/drawingml/2006/table">
            <a:tbl>
              <a:tblPr firstRow="1" firstCol="1" bandRow="1"/>
              <a:tblGrid>
                <a:gridCol w="1252804">
                  <a:extLst>
                    <a:ext uri="{9D8B030D-6E8A-4147-A177-3AD203B41FA5}">
                      <a16:colId xmlns:a16="http://schemas.microsoft.com/office/drawing/2014/main" val="4053581522"/>
                    </a:ext>
                  </a:extLst>
                </a:gridCol>
                <a:gridCol w="920708">
                  <a:extLst>
                    <a:ext uri="{9D8B030D-6E8A-4147-A177-3AD203B41FA5}">
                      <a16:colId xmlns:a16="http://schemas.microsoft.com/office/drawing/2014/main" val="100280810"/>
                    </a:ext>
                  </a:extLst>
                </a:gridCol>
                <a:gridCol w="961170">
                  <a:extLst>
                    <a:ext uri="{9D8B030D-6E8A-4147-A177-3AD203B41FA5}">
                      <a16:colId xmlns:a16="http://schemas.microsoft.com/office/drawing/2014/main" val="1356926244"/>
                    </a:ext>
                  </a:extLst>
                </a:gridCol>
                <a:gridCol w="941320">
                  <a:extLst>
                    <a:ext uri="{9D8B030D-6E8A-4147-A177-3AD203B41FA5}">
                      <a16:colId xmlns:a16="http://schemas.microsoft.com/office/drawing/2014/main" val="539344495"/>
                    </a:ext>
                  </a:extLst>
                </a:gridCol>
                <a:gridCol w="981020">
                  <a:extLst>
                    <a:ext uri="{9D8B030D-6E8A-4147-A177-3AD203B41FA5}">
                      <a16:colId xmlns:a16="http://schemas.microsoft.com/office/drawing/2014/main" val="1993293637"/>
                    </a:ext>
                  </a:extLst>
                </a:gridCol>
                <a:gridCol w="945138">
                  <a:extLst>
                    <a:ext uri="{9D8B030D-6E8A-4147-A177-3AD203B41FA5}">
                      <a16:colId xmlns:a16="http://schemas.microsoft.com/office/drawing/2014/main" val="1978264221"/>
                    </a:ext>
                  </a:extLst>
                </a:gridCol>
                <a:gridCol w="881009">
                  <a:extLst>
                    <a:ext uri="{9D8B030D-6E8A-4147-A177-3AD203B41FA5}">
                      <a16:colId xmlns:a16="http://schemas.microsoft.com/office/drawing/2014/main" val="1542927478"/>
                    </a:ext>
                  </a:extLst>
                </a:gridCol>
              </a:tblGrid>
              <a:tr h="1285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Breeder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Number of Above Ground Stems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Above Ground Stems per Plant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Number of Meristems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Meristems per plant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CBDI Prediction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BDNI Prediction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658526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92965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Branston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65647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Greenvale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426158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Higgind Group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888448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HZPC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33710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42566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McCains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514304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Meijer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63836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369222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Mean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154.52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99.24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82.97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919679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560506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nRMSE</a:t>
                      </a:r>
                      <a:r>
                        <a:rPr lang="en-GB" sz="14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Stems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91539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nRMSE</a:t>
                      </a:r>
                      <a:r>
                        <a:rPr lang="en-GB" sz="14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Meristems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40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74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Prediction vs Actual Plots - Meristems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5616" r="7416"/>
          <a:stretch/>
        </p:blipFill>
        <p:spPr bwMode="auto">
          <a:xfrm>
            <a:off x="713509" y="2033444"/>
            <a:ext cx="4448695" cy="384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4376" r="7105"/>
          <a:stretch/>
        </p:blipFill>
        <p:spPr bwMode="auto">
          <a:xfrm>
            <a:off x="5867285" y="2054051"/>
            <a:ext cx="5047326" cy="3823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809387" y="1636004"/>
            <a:ext cx="7932219" cy="45212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          CBDI                                                                 BDNI</a:t>
            </a:r>
          </a:p>
        </p:txBody>
      </p:sp>
    </p:spTree>
    <p:extLst>
      <p:ext uri="{BB962C8B-B14F-4D97-AF65-F5344CB8AC3E}">
        <p14:creationId xmlns:p14="http://schemas.microsoft.com/office/powerpoint/2010/main" val="25465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Predicted vs Actual Plots – Above Ground Stems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4945" r="7471"/>
          <a:stretch/>
        </p:blipFill>
        <p:spPr bwMode="auto">
          <a:xfrm>
            <a:off x="720161" y="2166447"/>
            <a:ext cx="5465691" cy="3993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4145" r="7225"/>
          <a:stretch/>
        </p:blipFill>
        <p:spPr bwMode="auto">
          <a:xfrm>
            <a:off x="6185852" y="2166447"/>
            <a:ext cx="5167948" cy="4068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025518" y="1714322"/>
            <a:ext cx="7932219" cy="45212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          CBDI                                                                 BDNI</a:t>
            </a:r>
          </a:p>
        </p:txBody>
      </p:sp>
    </p:spTree>
    <p:extLst>
      <p:ext uri="{BB962C8B-B14F-4D97-AF65-F5344CB8AC3E}">
        <p14:creationId xmlns:p14="http://schemas.microsoft.com/office/powerpoint/2010/main" val="15926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5170" r="6823" b="497"/>
          <a:stretch/>
        </p:blipFill>
        <p:spPr bwMode="auto">
          <a:xfrm>
            <a:off x="3190302" y="1825625"/>
            <a:ext cx="5811395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Predicted vs Actual Plots – Meristems to Above Ground 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43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Improvement of image processing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614"/>
            <a:ext cx="10874433" cy="4351338"/>
          </a:xfrm>
        </p:spPr>
        <p:txBody>
          <a:bodyPr/>
          <a:lstStyle/>
          <a:p>
            <a:r>
              <a:rPr lang="en-GB" dirty="0" smtClean="0"/>
              <a:t>We combined vegetation indices with a decorrelation algorithm based on principal component analysis to improve the separation between stems and leaves.</a:t>
            </a:r>
          </a:p>
          <a:p>
            <a:r>
              <a:rPr lang="en-GB" dirty="0" smtClean="0"/>
              <a:t>The main purpose of this further processing is to produce a better quality filter for image labelling and subsequent training of a deep learning network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0" b="36000"/>
          <a:stretch/>
        </p:blipFill>
        <p:spPr>
          <a:xfrm>
            <a:off x="3723051" y="4029257"/>
            <a:ext cx="1947781" cy="2053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030" r="427" b="35273"/>
          <a:stretch/>
        </p:blipFill>
        <p:spPr>
          <a:xfrm>
            <a:off x="592799" y="4029257"/>
            <a:ext cx="1947781" cy="203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9" b="36000"/>
          <a:stretch/>
        </p:blipFill>
        <p:spPr>
          <a:xfrm>
            <a:off x="6634601" y="4025101"/>
            <a:ext cx="1947781" cy="2061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8" b="36000"/>
          <a:stretch/>
        </p:blipFill>
        <p:spPr>
          <a:xfrm>
            <a:off x="9519452" y="4020944"/>
            <a:ext cx="1947781" cy="206987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7922" y="6090814"/>
            <a:ext cx="11144339" cy="578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/>
              <a:t>Original image                                        Grayscale                                      Veg Index applied                   </a:t>
            </a:r>
            <a:r>
              <a:rPr lang="en-GB" sz="1800" b="1" dirty="0" err="1" smtClean="0"/>
              <a:t>PCA</a:t>
            </a:r>
            <a:r>
              <a:rPr lang="en-GB" sz="1800" b="1" dirty="0" smtClean="0"/>
              <a:t> processing applied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70080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Learning Approach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 b="5835"/>
          <a:stretch/>
        </p:blipFill>
        <p:spPr>
          <a:xfrm>
            <a:off x="2286278" y="2269375"/>
            <a:ext cx="7459893" cy="27681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" y="2393889"/>
            <a:ext cx="2322576" cy="25664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5939" r="15930" b="12561"/>
          <a:stretch/>
        </p:blipFill>
        <p:spPr>
          <a:xfrm>
            <a:off x="8611987" y="2324639"/>
            <a:ext cx="2394064" cy="2635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1179" y="1900043"/>
            <a:ext cx="30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Faster </a:t>
            </a:r>
            <a:r>
              <a:rPr lang="en-GB" b="1" dirty="0" err="1" smtClean="0"/>
              <a:t>RCNN</a:t>
            </a:r>
            <a:r>
              <a:rPr lang="en-GB" b="1" dirty="0" smtClean="0"/>
              <a:t> with </a:t>
            </a:r>
            <a:r>
              <a:rPr lang="en-GB" b="1" dirty="0" err="1" smtClean="0"/>
              <a:t>VGG16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187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Timing and type of aerial imagery for stem number quantification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Which vegetation indices can help quantify stem number variability?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57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80266"/>
            <a:ext cx="9585960" cy="1325563"/>
          </a:xfrm>
        </p:spPr>
        <p:txBody>
          <a:bodyPr/>
          <a:lstStyle/>
          <a:p>
            <a:r>
              <a:rPr lang="en-GB" dirty="0" smtClean="0"/>
              <a:t>Deep Learning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3065" r="23302" b="7081"/>
          <a:stretch/>
        </p:blipFill>
        <p:spPr>
          <a:xfrm rot="5400000">
            <a:off x="6131212" y="666616"/>
            <a:ext cx="2335877" cy="93652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5315" r="4883" b="13289"/>
          <a:stretch/>
        </p:blipFill>
        <p:spPr>
          <a:xfrm>
            <a:off x="2616522" y="1338349"/>
            <a:ext cx="9365255" cy="25353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753" y="1559616"/>
            <a:ext cx="2408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Deep Learning </a:t>
            </a:r>
            <a:r>
              <a:rPr lang="en-GB" sz="3200" dirty="0" smtClean="0">
                <a:sym typeface="Wingdings" panose="05000000000000000000" pitchFamily="2" charset="2"/>
              </a:rPr>
              <a:t></a:t>
            </a:r>
            <a:endParaRPr lang="en-GB" sz="3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2800" dirty="0" smtClean="0"/>
              <a:t>88 stems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Actual = 87 stems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Image Analysis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 smtClean="0">
                <a:sym typeface="Wingdings" panose="05000000000000000000" pitchFamily="2" charset="2"/>
              </a:rPr>
              <a:t>94 stems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55434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BDNI and CBDI provide adequate distinction between stems and non-stems needed to determine stem numbers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potential practical use of the indices has been demonstrated</a:t>
            </a:r>
          </a:p>
          <a:p>
            <a:endParaRPr lang="en-GB" dirty="0"/>
          </a:p>
          <a:p>
            <a:r>
              <a:rPr lang="en-GB" dirty="0" smtClean="0"/>
              <a:t>The Indices can be used to automatically label data and train accurate deep learning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087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71"/>
            <a:ext cx="11104418" cy="1325563"/>
          </a:xfrm>
        </p:spPr>
        <p:txBody>
          <a:bodyPr/>
          <a:lstStyle/>
          <a:p>
            <a:r>
              <a:rPr lang="en-GB" dirty="0" err="1" smtClean="0"/>
              <a:t>Kaggle</a:t>
            </a:r>
            <a:r>
              <a:rPr lang="en-GB" dirty="0" smtClean="0"/>
              <a:t> Challenge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64" y="3499658"/>
            <a:ext cx="2252750" cy="2252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66" y="3499658"/>
            <a:ext cx="2294315" cy="2294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4" y="3499657"/>
            <a:ext cx="2294315" cy="2294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82" y="3499656"/>
            <a:ext cx="2252750" cy="229431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1609" y="1326863"/>
            <a:ext cx="10515600" cy="192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Machine Learning: Needs feature extraction. What common feature do the wheat ears have?</a:t>
            </a:r>
          </a:p>
          <a:p>
            <a:r>
              <a:rPr lang="en-GB" dirty="0" smtClean="0"/>
              <a:t>Shape Analysis: Ear orientation is erratic</a:t>
            </a:r>
          </a:p>
          <a:p>
            <a:r>
              <a:rPr lang="en-GB" dirty="0" smtClean="0"/>
              <a:t>Deep Learning: No successful generalized model achieved – </a:t>
            </a:r>
            <a:r>
              <a:rPr lang="en-GB" b="1" dirty="0" smtClean="0"/>
              <a:t>YET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45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93677"/>
            <a:ext cx="10515600" cy="1042930"/>
          </a:xfrm>
        </p:spPr>
        <p:txBody>
          <a:bodyPr/>
          <a:lstStyle/>
          <a:p>
            <a:r>
              <a:rPr lang="en-GB" dirty="0" smtClean="0"/>
              <a:t>Current Approaches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25" r="32843" b="15297"/>
          <a:stretch/>
        </p:blipFill>
        <p:spPr>
          <a:xfrm>
            <a:off x="1744285" y="870011"/>
            <a:ext cx="9295015" cy="58450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892145" y="1640645"/>
            <a:ext cx="374073" cy="3325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71506" y="3142211"/>
            <a:ext cx="2296386" cy="39693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99214" y="5660967"/>
            <a:ext cx="2227811" cy="34913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71505" y="4168834"/>
            <a:ext cx="1704109" cy="3408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30727" y="3539145"/>
            <a:ext cx="2561705" cy="2960919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RUNTIME REQUIREMENTS</a:t>
            </a:r>
          </a:p>
          <a:p>
            <a:r>
              <a:rPr lang="en-GB" sz="1800" dirty="0" smtClean="0"/>
              <a:t>CPU Notebook &lt;= 9 hours run-time</a:t>
            </a:r>
          </a:p>
          <a:p>
            <a:endParaRPr lang="en-GB" sz="1800" dirty="0" smtClean="0"/>
          </a:p>
          <a:p>
            <a:r>
              <a:rPr lang="en-GB" sz="1800" dirty="0" smtClean="0"/>
              <a:t>GPU Notebook &lt;= 6 hours run-time</a:t>
            </a:r>
          </a:p>
          <a:p>
            <a:endParaRPr lang="en-GB" sz="1800" dirty="0"/>
          </a:p>
          <a:p>
            <a:r>
              <a:rPr lang="en-GB" sz="1800" dirty="0" smtClean="0"/>
              <a:t>Battle of the GPUs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3273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66296"/>
            <a:ext cx="10515600" cy="1325563"/>
          </a:xfrm>
        </p:spPr>
        <p:txBody>
          <a:bodyPr/>
          <a:lstStyle/>
          <a:p>
            <a:r>
              <a:rPr lang="en-GB" dirty="0" smtClean="0"/>
              <a:t>Most Promising Published 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66" t="21087" r="36757" b="28907"/>
          <a:stretch/>
        </p:blipFill>
        <p:spPr>
          <a:xfrm>
            <a:off x="506113" y="1192307"/>
            <a:ext cx="4301067" cy="4586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91" y="1192307"/>
            <a:ext cx="2902180" cy="2176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20" y="1192307"/>
            <a:ext cx="2902180" cy="217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051" t="43839" r="47472" b="32474"/>
          <a:stretch/>
        </p:blipFill>
        <p:spPr>
          <a:xfrm>
            <a:off x="5408239" y="3685119"/>
            <a:ext cx="5586152" cy="28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92" y="272898"/>
            <a:ext cx="1105993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we do image analysis in R to mimic thermal imagery and do something similar to </a:t>
            </a:r>
            <a:r>
              <a:rPr lang="en-GB" dirty="0" err="1" smtClean="0"/>
              <a:t>Grbovic</a:t>
            </a:r>
            <a:r>
              <a:rPr lang="en-GB" dirty="0" smtClean="0"/>
              <a:t> et al?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3509" r="10445" b="8379"/>
          <a:stretch/>
        </p:blipFill>
        <p:spPr>
          <a:xfrm>
            <a:off x="3225951" y="4029200"/>
            <a:ext cx="2461533" cy="24712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3424" r="10089" b="8138"/>
          <a:stretch/>
        </p:blipFill>
        <p:spPr>
          <a:xfrm>
            <a:off x="157934" y="4059197"/>
            <a:ext cx="2499662" cy="2441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3676" r="10161" b="8339"/>
          <a:stretch/>
        </p:blipFill>
        <p:spPr>
          <a:xfrm>
            <a:off x="6200250" y="4029200"/>
            <a:ext cx="2252750" cy="2471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3890" r="10366" b="8708"/>
          <a:stretch/>
        </p:blipFill>
        <p:spPr>
          <a:xfrm>
            <a:off x="9092732" y="4059197"/>
            <a:ext cx="2607734" cy="244126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32" y="1547799"/>
            <a:ext cx="2607734" cy="225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51" y="1547797"/>
            <a:ext cx="2461533" cy="2294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4" y="1598461"/>
            <a:ext cx="2499662" cy="2294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50" y="1547797"/>
            <a:ext cx="2252750" cy="22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Identification of potential vegetation indices from literature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Excess Green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Excess Blue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Redness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Excess 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Excess </a:t>
            </a:r>
            <a:r>
              <a:rPr lang="en-GB" dirty="0"/>
              <a:t>Green minus Excess Red </a:t>
            </a: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Colour </a:t>
            </a:r>
            <a:r>
              <a:rPr lang="en-GB" dirty="0"/>
              <a:t>Index for Vegetation </a:t>
            </a:r>
            <a:r>
              <a:rPr lang="en-GB" dirty="0" smtClean="0"/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0978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65" y="215496"/>
            <a:ext cx="10515600" cy="1325563"/>
          </a:xfrm>
        </p:spPr>
        <p:txBody>
          <a:bodyPr/>
          <a:lstStyle/>
          <a:p>
            <a:r>
              <a:rPr lang="en-GB" dirty="0" smtClean="0"/>
              <a:t>Green-Blue &amp; Red-Blue Differences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6568" r="8500" b="9948"/>
          <a:stretch/>
        </p:blipFill>
        <p:spPr>
          <a:xfrm>
            <a:off x="2518755" y="1379912"/>
            <a:ext cx="7340139" cy="5232693"/>
          </a:xfrm>
        </p:spPr>
      </p:pic>
    </p:spTree>
    <p:extLst>
      <p:ext uri="{BB962C8B-B14F-4D97-AF65-F5344CB8AC3E}">
        <p14:creationId xmlns:p14="http://schemas.microsoft.com/office/powerpoint/2010/main" val="61794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indices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custom indices were developed based on Blue differences</a:t>
            </a:r>
          </a:p>
          <a:p>
            <a:r>
              <a:rPr lang="en-GB" dirty="0" smtClean="0"/>
              <a:t>Cumulative </a:t>
            </a:r>
            <a:r>
              <a:rPr lang="en-GB" dirty="0"/>
              <a:t>Blue Differences Index (</a:t>
            </a:r>
            <a:r>
              <a:rPr lang="en-GB" dirty="0" smtClean="0"/>
              <a:t>CBDI)</a:t>
            </a:r>
          </a:p>
          <a:p>
            <a:r>
              <a:rPr lang="en-GB" dirty="0" smtClean="0"/>
              <a:t>Blue </a:t>
            </a:r>
            <a:r>
              <a:rPr lang="en-GB" dirty="0"/>
              <a:t>Difference Normalized Index (BDNI) </a:t>
            </a:r>
            <a:endParaRPr lang="en-GB" dirty="0" smtClean="0"/>
          </a:p>
          <a:p>
            <a:r>
              <a:rPr lang="en-GB" dirty="0" smtClean="0"/>
              <a:t>All indices were </a:t>
            </a:r>
            <a:r>
              <a:rPr lang="en-GB" dirty="0"/>
              <a:t>compared </a:t>
            </a:r>
            <a:r>
              <a:rPr lang="en-GB" dirty="0" smtClean="0"/>
              <a:t>for their performance in canopy feature 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26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6013" r="8727" b="126"/>
          <a:stretch/>
        </p:blipFill>
        <p:spPr>
          <a:xfrm>
            <a:off x="714223" y="1977957"/>
            <a:ext cx="4892084" cy="4023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6697" r="9103"/>
          <a:stretch/>
        </p:blipFill>
        <p:spPr>
          <a:xfrm>
            <a:off x="6264343" y="1977957"/>
            <a:ext cx="4985218" cy="4023832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826012" y="1229345"/>
            <a:ext cx="7932219" cy="45212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          CBDI                                                                 BDNI</a:t>
            </a:r>
          </a:p>
        </p:txBody>
      </p:sp>
    </p:spTree>
    <p:extLst>
      <p:ext uri="{BB962C8B-B14F-4D97-AF65-F5344CB8AC3E}">
        <p14:creationId xmlns:p14="http://schemas.microsoft.com/office/powerpoint/2010/main" val="343700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6373" r="8641"/>
          <a:stretch/>
        </p:blipFill>
        <p:spPr>
          <a:xfrm>
            <a:off x="468120" y="1663235"/>
            <a:ext cx="5143891" cy="4059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6242" r="8735"/>
          <a:stretch/>
        </p:blipFill>
        <p:spPr>
          <a:xfrm>
            <a:off x="5902035" y="1638262"/>
            <a:ext cx="5124541" cy="408488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416834" y="927784"/>
            <a:ext cx="7541814" cy="45212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Excess Green                                          Excess 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81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6186" r="8403"/>
          <a:stretch/>
        </p:blipFill>
        <p:spPr>
          <a:xfrm>
            <a:off x="838200" y="2219498"/>
            <a:ext cx="5170517" cy="40821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6303" r="8810"/>
          <a:stretch/>
        </p:blipFill>
        <p:spPr>
          <a:xfrm>
            <a:off x="6096000" y="2219498"/>
            <a:ext cx="5069538" cy="4048298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508274" y="1767373"/>
            <a:ext cx="7541814" cy="45212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Excess Blue                                                             CIVE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17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 Separation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37059" y="1621110"/>
          <a:ext cx="10616741" cy="3607595"/>
        </p:xfrm>
        <a:graphic>
          <a:graphicData uri="http://schemas.openxmlformats.org/drawingml/2006/table">
            <a:tbl>
              <a:tblPr firstRow="1" firstCol="1" bandRow="1"/>
              <a:tblGrid>
                <a:gridCol w="2026271">
                  <a:extLst>
                    <a:ext uri="{9D8B030D-6E8A-4147-A177-3AD203B41FA5}">
                      <a16:colId xmlns:a16="http://schemas.microsoft.com/office/drawing/2014/main" val="2761506941"/>
                    </a:ext>
                  </a:extLst>
                </a:gridCol>
                <a:gridCol w="1143652">
                  <a:extLst>
                    <a:ext uri="{9D8B030D-6E8A-4147-A177-3AD203B41FA5}">
                      <a16:colId xmlns:a16="http://schemas.microsoft.com/office/drawing/2014/main" val="3772004142"/>
                    </a:ext>
                  </a:extLst>
                </a:gridCol>
                <a:gridCol w="1156906">
                  <a:extLst>
                    <a:ext uri="{9D8B030D-6E8A-4147-A177-3AD203B41FA5}">
                      <a16:colId xmlns:a16="http://schemas.microsoft.com/office/drawing/2014/main" val="3766132033"/>
                    </a:ext>
                  </a:extLst>
                </a:gridCol>
                <a:gridCol w="1283831">
                  <a:extLst>
                    <a:ext uri="{9D8B030D-6E8A-4147-A177-3AD203B41FA5}">
                      <a16:colId xmlns:a16="http://schemas.microsoft.com/office/drawing/2014/main" val="1048850981"/>
                    </a:ext>
                  </a:extLst>
                </a:gridCol>
                <a:gridCol w="904713">
                  <a:extLst>
                    <a:ext uri="{9D8B030D-6E8A-4147-A177-3AD203B41FA5}">
                      <a16:colId xmlns:a16="http://schemas.microsoft.com/office/drawing/2014/main" val="2609971387"/>
                    </a:ext>
                  </a:extLst>
                </a:gridCol>
                <a:gridCol w="1033959">
                  <a:extLst>
                    <a:ext uri="{9D8B030D-6E8A-4147-A177-3AD203B41FA5}">
                      <a16:colId xmlns:a16="http://schemas.microsoft.com/office/drawing/2014/main" val="2845780155"/>
                    </a:ext>
                  </a:extLst>
                </a:gridCol>
                <a:gridCol w="1295523">
                  <a:extLst>
                    <a:ext uri="{9D8B030D-6E8A-4147-A177-3AD203B41FA5}">
                      <a16:colId xmlns:a16="http://schemas.microsoft.com/office/drawing/2014/main" val="2132894073"/>
                    </a:ext>
                  </a:extLst>
                </a:gridCol>
                <a:gridCol w="923195">
                  <a:extLst>
                    <a:ext uri="{9D8B030D-6E8A-4147-A177-3AD203B41FA5}">
                      <a16:colId xmlns:a16="http://schemas.microsoft.com/office/drawing/2014/main" val="4023472317"/>
                    </a:ext>
                  </a:extLst>
                </a:gridCol>
                <a:gridCol w="848691">
                  <a:extLst>
                    <a:ext uri="{9D8B030D-6E8A-4147-A177-3AD203B41FA5}">
                      <a16:colId xmlns:a16="http://schemas.microsoft.com/office/drawing/2014/main" val="3833271519"/>
                    </a:ext>
                  </a:extLst>
                </a:gridCol>
              </a:tblGrid>
              <a:tr h="428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CBDI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Redness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ExB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ExG-ExR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BDNI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81334"/>
                  </a:ext>
                </a:extLst>
              </a:tr>
              <a:tr h="428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Meristem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115.59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70.22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-0.032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42.98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-32.13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27.24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-6.67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82.06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511707"/>
                  </a:ext>
                </a:extLst>
              </a:tr>
              <a:tr h="428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Mature Leaf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12.27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87.78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-0.197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-9.73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19.79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97.50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-15.56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40.32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308255"/>
                  </a:ext>
                </a:extLst>
              </a:tr>
              <a:tr h="428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Dry Soil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5.24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-1.63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0.009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62.65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39.07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-64.28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21.78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7.42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971055"/>
                  </a:ext>
                </a:extLst>
              </a:tr>
              <a:tr h="428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Wet Soil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-10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-8.31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33.61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56.99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41.91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23.25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4.85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108616"/>
                  </a:ext>
                </a:extLst>
              </a:tr>
              <a:tr h="403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-20.00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-27.60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-63.60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-83.60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-22.35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361857"/>
                  </a:ext>
                </a:extLst>
              </a:tr>
              <a:tr h="403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121.40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25.25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121.51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715278"/>
                  </a:ext>
                </a:extLst>
              </a:tr>
              <a:tr h="655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Meristems to leaf separation**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57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41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676</Words>
  <Application>Microsoft Office PowerPoint</Application>
  <PresentationFormat>Widescreen</PresentationFormat>
  <Paragraphs>238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Can we count the number of potato stems in a field at full canopy?</vt:lpstr>
      <vt:lpstr>Timing and type of aerial imagery for stem number quantification </vt:lpstr>
      <vt:lpstr>Methods</vt:lpstr>
      <vt:lpstr>Green-Blue &amp; Red-Blue Differences</vt:lpstr>
      <vt:lpstr>Comparing indices</vt:lpstr>
      <vt:lpstr>PowerPoint Presentation</vt:lpstr>
      <vt:lpstr>PowerPoint Presentation</vt:lpstr>
      <vt:lpstr>PowerPoint Presentation</vt:lpstr>
      <vt:lpstr>Mean Separation</vt:lpstr>
      <vt:lpstr>Timing and type of aerial imagery for stem number quantification </vt:lpstr>
      <vt:lpstr>PowerPoint Presentation</vt:lpstr>
      <vt:lpstr>PowerPoint Presentation</vt:lpstr>
      <vt:lpstr>Raw Results after Thresholding</vt:lpstr>
      <vt:lpstr>Stem Counting Algorithm Results</vt:lpstr>
      <vt:lpstr>Prediction vs Actual Plots - Meristems</vt:lpstr>
      <vt:lpstr>Predicted vs Actual Plots – Above Ground Stems</vt:lpstr>
      <vt:lpstr>Predicted vs Actual Plots – Meristems to Above Ground Stems</vt:lpstr>
      <vt:lpstr>Improvement of image processing algorithm</vt:lpstr>
      <vt:lpstr>Deep Learning Approach</vt:lpstr>
      <vt:lpstr>Deep Learning Results</vt:lpstr>
      <vt:lpstr>Conclusions</vt:lpstr>
      <vt:lpstr>Kaggle Challenge</vt:lpstr>
      <vt:lpstr>Current Approaches</vt:lpstr>
      <vt:lpstr>Most Promising Published Work</vt:lpstr>
      <vt:lpstr>Can we do image analysis in R to mimic thermal imagery and do something similar to Grbovic et al?</vt:lpstr>
    </vt:vector>
  </TitlesOfParts>
  <Company>Harper Adams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10</cp:revision>
  <dcterms:created xsi:type="dcterms:W3CDTF">2020-05-13T09:05:55Z</dcterms:created>
  <dcterms:modified xsi:type="dcterms:W3CDTF">2020-05-13T10:43:31Z</dcterms:modified>
</cp:coreProperties>
</file>