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
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2" Type="http://schemas.openxmlformats.org/officeDocument/2006/relationships/slide" Target="slides/slide51.xml" /><Relationship Id="rId53" Type="http://schemas.openxmlformats.org/officeDocument/2006/relationships/slide" Target="slides/slide52.xml" /><Relationship Id="rId54" Type="http://schemas.openxmlformats.org/officeDocument/2006/relationships/slide" Target="slides/slide53.xml" /><Relationship Id="rId55" Type="http://schemas.openxmlformats.org/officeDocument/2006/relationships/slide" Target="slides/slide54.xml" /><Relationship Id="rId56" Type="http://schemas.openxmlformats.org/officeDocument/2006/relationships/slide" Target="slides/slide55.xml" /><Relationship Id="rId57" Type="http://schemas.openxmlformats.org/officeDocument/2006/relationships/slide" Target="slides/slide56.xml" /><Relationship Id="rId58" Type="http://schemas.openxmlformats.org/officeDocument/2006/relationships/slide" Target="slides/slide57.xml" /><Relationship Id="rId59" Type="http://schemas.openxmlformats.org/officeDocument/2006/relationships/slide" Target="slides/slide58.xml" /><Relationship Id="rId60" Type="http://schemas.openxmlformats.org/officeDocument/2006/relationships/slide" Target="slides/slide59.xml" /><Relationship Id="rId6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4" Type="http://schemas.openxmlformats.org/officeDocument/2006/relationships/tableStyles" Target="tableStyles.xml" /><Relationship Id="rId63" Type="http://schemas.openxmlformats.org/officeDocument/2006/relationships/theme" Target="theme/theme1.xml" /><Relationship Id="rId6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00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72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91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45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68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2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9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41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34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329990B4-718D-447F-BF1A-7AB484A66CB1}" type="datetimeFigureOut">
              <a:rPr lang="en-GB" smtClean="0"/>
              <a:pPr/>
              <a:t>06/05/2020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3AA91D20-2A98-4B66-98DB-CD625980898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022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onsolas" panose="020B0609020204030204" pitchFamily="49" charset="0"/>
          <a:ea typeface="+mj-ea"/>
          <a:cs typeface="Consolas" panose="020B0609020204030204" pitchFamily="49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png" />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png" />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png" />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png" />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png" />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png" />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pPr lvl="0" marL="0" indent="0">
              <a:buNone/>
            </a:pPr>
            <a:r>
              <a:rPr/>
              <a:t>Zuur</a:t>
            </a:r>
            <a:r>
              <a:rPr/>
              <a:t> </a:t>
            </a:r>
            <a:r>
              <a:rPr/>
              <a:t>Ch</a:t>
            </a:r>
            <a:r>
              <a:rPr/>
              <a:t> </a:t>
            </a:r>
            <a:r>
              <a:rPr/>
              <a:t>05</a:t>
            </a:r>
            <a:r>
              <a:rPr/>
              <a:t> </a:t>
            </a:r>
            <a:r>
              <a:rPr/>
              <a:t>mixed</a:t>
            </a:r>
            <a:r>
              <a:rPr/>
              <a:t> </a:t>
            </a:r>
            <a:r>
              <a:rPr/>
              <a:t>effects</a:t>
            </a:r>
            <a:r>
              <a:rPr/>
              <a:t> </a:t>
            </a:r>
            <a:r>
              <a:rPr/>
              <a:t>(at</a:t>
            </a:r>
            <a:r>
              <a:rPr/>
              <a:t> </a:t>
            </a:r>
            <a:r>
              <a:rPr/>
              <a:t>last)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pPr lvl="0" marL="0" indent="0">
              <a:buNone/>
            </a:pPr>
            <a:r>
              <a:rPr/>
              <a:t>HARUG!</a:t>
            </a:r>
            <a:r>
              <a:rPr/>
              <a:t> </a:t>
            </a:r>
            <a:r>
              <a:rPr/>
              <a:t>QRantine</a:t>
            </a:r>
            <a:r>
              <a:rPr/>
              <a:t> </a:t>
            </a:r>
            <a:r>
              <a:rPr/>
              <a:t>edition</a:t>
            </a:r>
            <a:br/>
            <a:br/>
            <a:r>
              <a:rPr/>
              <a:t>Ed</a:t>
            </a:r>
            <a:r>
              <a:rPr/>
              <a:t> </a:t>
            </a:r>
            <a:r>
              <a:rPr/>
              <a:t>Harris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2020.05.20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5.2</a:t>
            </a:r>
            <a:r>
              <a:rPr/>
              <a:t> </a:t>
            </a:r>
            <a:r>
              <a:rPr/>
              <a:t>2-stage</a:t>
            </a:r>
            <a:r>
              <a:rPr/>
              <a:t> </a:t>
            </a:r>
            <a:r>
              <a:rPr/>
              <a:t>analysis</a:t>
            </a:r>
          </a:p>
        </p:txBody>
      </p:sp>
      <p:pic>
        <p:nvPicPr>
          <p:cNvPr descr="Zuur_Ch_05_files/figure-pptx/unnamed-chunk-4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0700" y="1816100"/>
            <a:ext cx="55626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5.2</a:t>
            </a:r>
            <a:r>
              <a:rPr/>
              <a:t> </a:t>
            </a:r>
            <a:r>
              <a:rPr/>
              <a:t>2-stage</a:t>
            </a:r>
            <a:r>
              <a:rPr/>
              <a:t> </a:t>
            </a:r>
            <a:r>
              <a:rPr/>
              <a:t>analysis</a:t>
            </a:r>
          </a:p>
        </p:txBody>
      </p:sp>
      <p:pic>
        <p:nvPicPr>
          <p:cNvPr descr="Zuur_Ch_05_files/figure-pptx/unnamed-chunk-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54200" y="1816100"/>
            <a:ext cx="54356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5.2</a:t>
            </a:r>
            <a:r>
              <a:rPr/>
              <a:t> </a:t>
            </a:r>
            <a:r>
              <a:rPr/>
              <a:t>2-stage</a:t>
            </a:r>
            <a:r>
              <a:rPr/>
              <a:t> </a:t>
            </a:r>
            <a:r>
              <a:rPr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Zuur stage 2 is only an example and the factor levels he chooses are arbitrary. We will ignore this for now.</a:t>
            </a:r>
            <a:br/>
            <a:br/>
            <a:r>
              <a:rPr/>
              <a:t>He models Slope/Beach ~ grouping factor to see if there is objective evidence of a difference in slope. (bad example because here there is not!)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5.3</a:t>
            </a:r>
            <a:r>
              <a:rPr/>
              <a:t> </a:t>
            </a:r>
            <a:r>
              <a:rPr/>
              <a:t>Mixed</a:t>
            </a:r>
            <a:r>
              <a:rPr/>
              <a:t> </a:t>
            </a:r>
            <a:r>
              <a:rPr/>
              <a:t>effects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14:m>
                  <m:oMath xmlns:m="http://schemas.openxmlformats.org/officeDocument/2006/math">
                    <m:sSub>
                      <m:e>
                        <m:r>
                          <m:t>R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t>=</m:t>
                    </m:r>
                    <m:sSub>
                      <m:e>
                        <m:r>
                          <m:t>X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t>×</m:t>
                    </m:r>
                    <m:r>
                      <m:t>β</m:t>
                    </m:r>
                    <m:r>
                      <m:t>+</m:t>
                    </m:r>
                    <m:sSub>
                      <m:e>
                        <m:r>
                          <m:t>Z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t>×</m:t>
                    </m:r>
                    <m:sSub>
                      <m:e>
                        <m:r>
                          <m:t>b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t>+</m:t>
                    </m:r>
                    <m:sSub>
                      <m:e>
                        <m:r>
                          <m:t>ε</m:t>
                        </m:r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br/>
                <a:br/>
                <a:r>
                  <a:rPr/>
                  <a:t>NB this should be matrix notation, bold</a:t>
                </a:r>
                <a:br/>
                <a:br/>
                <a14:m>
                  <m:oMath xmlns:m="http://schemas.openxmlformats.org/officeDocument/2006/math">
                    <m:sSub>
                      <m:e>
                        <m:r>
                          <m:t>Z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t>×</m:t>
                    </m:r>
                    <m:sSub>
                      <m:e>
                        <m:r>
                          <m:t>b</m:t>
                        </m:r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r>
                  <a:rPr/>
                  <a:t> “random effect” of richness ~ NAP for each Beach</a:t>
                </a:r>
                <a:br/>
                <a:br/>
                <a14:m>
                  <m:oMath xmlns:m="http://schemas.openxmlformats.org/officeDocument/2006/math">
                    <m:r>
                      <m:t>X</m:t>
                    </m:r>
                    <m:r>
                      <m:t>i</m:t>
                    </m:r>
                    <m:r>
                      <m:t>×</m:t>
                    </m:r>
                    <m:r>
                      <m:t>β</m:t>
                    </m:r>
                  </m:oMath>
                </a14:m>
                <a:r>
                  <a:rPr/>
                  <a:t> “fixed effect” of explanatory vars</a:t>
                </a:r>
              </a:p>
            </p:txBody>
          </p:sp>
        </mc:Choice>
      </mc:AlternateContent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5.3</a:t>
            </a:r>
            <a:r>
              <a:rPr/>
              <a:t> </a:t>
            </a:r>
            <a:r>
              <a:rPr/>
              <a:t>Mixed</a:t>
            </a:r>
            <a:r>
              <a:rPr/>
              <a:t> </a:t>
            </a:r>
            <a:r>
              <a:rPr/>
              <a:t>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We will explore with examples and graphs</a:t>
            </a:r>
            <a:br/>
            <a:br/>
            <a:r>
              <a:rPr/>
              <a:t>(it is ok not to understand the eq. at this point)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5.3</a:t>
            </a:r>
            <a:r>
              <a:rPr/>
              <a:t> </a:t>
            </a:r>
            <a:r>
              <a:rPr/>
              <a:t>Mixed</a:t>
            </a:r>
            <a:r>
              <a:rPr/>
              <a:t> </a:t>
            </a:r>
            <a:r>
              <a:rPr/>
              <a:t>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 b="1"/>
              <a:t>Tale of 3 models</a:t>
            </a:r>
            <a:br/>
            <a:br/>
            <a:r>
              <a:rPr/>
              <a:t>Random intercept</a:t>
            </a:r>
            <a:br/>
            <a:br/>
            <a:r>
              <a:rPr/>
              <a:t>Random intercept + slope</a:t>
            </a:r>
            <a:br/>
            <a:br/>
            <a:r>
              <a:rPr/>
              <a:t>vanilla Random effects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5.3.2</a:t>
            </a:r>
            <a:r>
              <a:rPr/>
              <a:t> </a:t>
            </a:r>
            <a:r>
              <a:rPr/>
              <a:t>Random</a:t>
            </a:r>
            <a:r>
              <a:rPr/>
              <a:t> </a:t>
            </a:r>
            <a:r>
              <a:rPr/>
              <a:t>intercept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In plain language, here we will model:</a:t>
            </a:r>
            <a:br/>
            <a:br/>
            <a:r>
              <a:rPr/>
              <a:t>Richness ~ NAP</a:t>
            </a:r>
            <a:br/>
            <a:br/>
            <a:r>
              <a:rPr/>
              <a:t>single slope, separate intercept for each Beeach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5.3.2</a:t>
            </a:r>
            <a:r>
              <a:rPr/>
              <a:t> </a:t>
            </a:r>
            <a:r>
              <a:rPr/>
              <a:t>Random</a:t>
            </a:r>
            <a:r>
              <a:rPr/>
              <a:t> </a:t>
            </a:r>
            <a:r>
              <a:rPr/>
              <a:t>intercept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2 assumptions:</a:t>
            </a:r>
            <a:br/>
            <a:br/>
            <a:r>
              <a:rPr/>
              <a:t>The random effects (intercepts) are Gaussian distributed relative to the grand mean intercept</a:t>
            </a:r>
            <a:br/>
            <a:br/>
            <a:r>
              <a:rPr/>
              <a:t>The residuals are also Gaussian for each beach (we will ignore the comment about the covariance matrix for now)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5.3.2</a:t>
            </a:r>
            <a:r>
              <a:rPr/>
              <a:t> </a:t>
            </a:r>
            <a:r>
              <a:rPr/>
              <a:t>Random</a:t>
            </a:r>
            <a:r>
              <a:rPr/>
              <a:t> </a:t>
            </a:r>
            <a:r>
              <a:rPr/>
              <a:t>intercept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lme(Richness ∼ NAP, random = ~1 | fBeach, data = RIKZ)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5.3.2</a:t>
            </a:r>
            <a:r>
              <a:rPr/>
              <a:t> </a:t>
            </a:r>
            <a:r>
              <a:rPr/>
              <a:t>Random</a:t>
            </a:r>
            <a:r>
              <a:rPr/>
              <a:t> </a:t>
            </a:r>
            <a:r>
              <a:rPr/>
              <a:t>intercept</a:t>
            </a:r>
          </a:p>
        </p:txBody>
      </p:sp>
      <p:pic>
        <p:nvPicPr>
          <p:cNvPr descr="Zuur_Ch_05_files/figure-pptx/unnamed-chunk-7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68500" y="1816100"/>
            <a:ext cx="51943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Chapter</a:t>
            </a:r>
            <a:r>
              <a:rPr/>
              <a:t> </a:t>
            </a:r>
            <a:r>
              <a:rPr/>
              <a:t>05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-Outline of mixed effects idea, </a:t>
            </a:r>
            <a:r>
              <a:rPr b="1"/>
              <a:t>“nested”</a:t>
            </a:r>
            <a:r>
              <a:rPr/>
              <a:t> data</a:t>
            </a:r>
            <a:br/>
            <a:br/>
            <a:r>
              <a:rPr/>
              <a:t>-Formal intro to mixed effects, correlation structure</a:t>
            </a:r>
            <a:br/>
            <a:br/>
            <a:r>
              <a:rPr/>
              <a:t>-ML, REML… (hard stuff)</a:t>
            </a:r>
            <a:br/>
            <a:br/>
            <a:r>
              <a:rPr/>
              <a:t>-Model selection and validation</a:t>
            </a:r>
            <a:br/>
            <a:br/>
            <a:r>
              <a:rPr/>
              <a:t>-Examples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5.3.2</a:t>
            </a:r>
            <a:r>
              <a:rPr/>
              <a:t> </a:t>
            </a:r>
            <a:r>
              <a:rPr/>
              <a:t>Random</a:t>
            </a:r>
            <a:r>
              <a:rPr/>
              <a:t> </a:t>
            </a:r>
            <a:r>
              <a:rPr/>
              <a:t>intercept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:r>
                  <a:rPr/>
                  <a:t>Note:</a:t>
                </a:r>
                <a:br/>
                <a:br/>
                <a:r>
                  <a:rPr/>
                  <a:t>Est. std dev for the intercept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</m:accPr>
                      <m:e>
                        <m:r>
                          <m:t>d</m:t>
                        </m:r>
                      </m:e>
                    </m:acc>
                  </m:oMath>
                </a14:m>
                <a:r>
                  <a:rPr/>
                  <a:t> = 2.94</a:t>
                </a:r>
                <a:br/>
                <a:br/>
                <a:r>
                  <a:rPr/>
                  <a:t>Est intercept (at NAP = 0) is 6.58</a:t>
                </a:r>
                <a:br/>
                <a:br/>
                <a:r>
                  <a:rPr/>
                  <a:t>Est slope of Richness ~ NAP = -2.57</a:t>
                </a:r>
              </a:p>
            </p:txBody>
          </p:sp>
        </mc:Choice>
      </mc:AlternateContent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5.3.2</a:t>
            </a:r>
            <a:r>
              <a:rPr/>
              <a:t> </a:t>
            </a:r>
            <a:r>
              <a:rPr/>
              <a:t>Random</a:t>
            </a:r>
            <a:r>
              <a:rPr/>
              <a:t> </a:t>
            </a:r>
            <a:r>
              <a:rPr/>
              <a:t>intercept</a:t>
            </a:r>
          </a:p>
        </p:txBody>
      </p:sp>
      <p:pic>
        <p:nvPicPr>
          <p:cNvPr descr="Zuur_Ch_05_files/figure-pptx/unnamed-chunk-8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76400" y="1816100"/>
            <a:ext cx="57912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5.3.3</a:t>
            </a:r>
            <a:r>
              <a:rPr/>
              <a:t> </a:t>
            </a:r>
            <a:r>
              <a:rPr/>
              <a:t>Random</a:t>
            </a:r>
            <a:r>
              <a:rPr/>
              <a:t> </a:t>
            </a:r>
            <a:r>
              <a:rPr/>
              <a:t>intercept</a:t>
            </a:r>
            <a:r>
              <a:rPr/>
              <a:t> </a:t>
            </a:r>
            <a:r>
              <a:rPr/>
              <a:t>+</a:t>
            </a:r>
            <a:r>
              <a:rPr/>
              <a:t> </a:t>
            </a:r>
            <a:r>
              <a:rPr/>
              <a:t>slope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basic deal here is that now we will estimate a different intercept and a different slope for each beach…</a:t>
            </a:r>
          </a:p>
          <a:p>
            <a:pPr lvl="0" marL="0" indent="0">
              <a:buNone/>
            </a:pPr>
            <a:r>
              <a:rPr/>
              <a:t>lme(Richness ∼ NAP, random = ∼1 + NAP | fBeach, data = RIKZ)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5.3.2</a:t>
            </a:r>
            <a:r>
              <a:rPr/>
              <a:t> </a:t>
            </a:r>
            <a:r>
              <a:rPr/>
              <a:t>Random</a:t>
            </a:r>
            <a:r>
              <a:rPr/>
              <a:t> </a:t>
            </a:r>
            <a:r>
              <a:rPr/>
              <a:t>intercept</a:t>
            </a:r>
          </a:p>
        </p:txBody>
      </p:sp>
      <p:pic>
        <p:nvPicPr>
          <p:cNvPr descr="Zuur_Ch_05_files/figure-pptx/unnamed-chunk-10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68500" y="1816100"/>
            <a:ext cx="51943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5.3.2</a:t>
            </a:r>
            <a:r>
              <a:rPr/>
              <a:t> </a:t>
            </a:r>
            <a:r>
              <a:rPr/>
              <a:t>Random</a:t>
            </a:r>
            <a:r>
              <a:rPr/>
              <a:t> </a:t>
            </a:r>
            <a:r>
              <a:rPr/>
              <a:t>intercept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Note</a:t>
            </a:r>
            <a:br/>
            <a:br/>
            <a:r>
              <a:rPr/>
              <a:t>lower AIC (so evidently fits data better)</a:t>
            </a:r>
            <a:br/>
            <a:br/>
            <a:r>
              <a:rPr/>
              <a:t>NB 3 random variances, + a correlation term, -0.99 cor between the random intercepts and slopes</a:t>
            </a:r>
            <a:br/>
            <a:br/>
            <a:r>
              <a:rPr/>
              <a:t>Beaches with high intercept have lowest (steep negative) slope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5.3.2</a:t>
            </a:r>
            <a:r>
              <a:rPr/>
              <a:t> </a:t>
            </a:r>
            <a:r>
              <a:rPr/>
              <a:t>Random</a:t>
            </a:r>
            <a:r>
              <a:rPr/>
              <a:t> </a:t>
            </a:r>
            <a:r>
              <a:rPr/>
              <a:t>intercept</a:t>
            </a:r>
          </a:p>
        </p:txBody>
      </p:sp>
      <p:pic>
        <p:nvPicPr>
          <p:cNvPr descr="Zuur_Ch_05_files/figure-pptx/unnamed-chunk-11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76400" y="1816100"/>
            <a:ext cx="57912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5.3.4</a:t>
            </a:r>
            <a:r>
              <a:rPr/>
              <a:t> </a:t>
            </a:r>
            <a:r>
              <a:rPr/>
              <a:t>Random</a:t>
            </a:r>
            <a:r>
              <a:rPr/>
              <a:t> </a:t>
            </a:r>
            <a:r>
              <a:rPr/>
              <a:t>effects</a:t>
            </a:r>
            <a:r>
              <a:rPr/>
              <a:t> </a:t>
            </a:r>
            <a:r>
              <a:rPr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No fixed effects (kind of weird)</a:t>
            </a:r>
            <a:br/>
            <a:br/>
            <a:r>
              <a:rPr/>
              <a:t>lme(Richness ∼ 1, random =∼ 1 | fBeach, data = RIKZ)</a:t>
            </a:r>
            <a:br/>
            <a:br/>
            <a:r>
              <a:rPr/>
              <a:t>This drops the NAP variable and is basically a roundabout way of asking if richness varianced is explained by beach alone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5.3.4</a:t>
            </a:r>
            <a:r>
              <a:rPr/>
              <a:t> </a:t>
            </a:r>
            <a:r>
              <a:rPr/>
              <a:t>Random</a:t>
            </a:r>
            <a:r>
              <a:rPr/>
              <a:t> </a:t>
            </a:r>
            <a:r>
              <a:rPr/>
              <a:t>effects</a:t>
            </a:r>
            <a:r>
              <a:rPr/>
              <a:t> </a:t>
            </a:r>
            <a:r>
              <a:rPr/>
              <a:t>model</a:t>
            </a:r>
          </a:p>
        </p:txBody>
      </p:sp>
      <p:pic>
        <p:nvPicPr>
          <p:cNvPr descr="Zuur_Ch_05_files/figure-pptx/unnamed-chunk-13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68500" y="1816100"/>
            <a:ext cx="51943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5.3.4</a:t>
            </a:r>
            <a:r>
              <a:rPr/>
              <a:t> </a:t>
            </a:r>
            <a:r>
              <a:rPr/>
              <a:t>Random</a:t>
            </a:r>
            <a:r>
              <a:rPr/>
              <a:t> </a:t>
            </a:r>
            <a:r>
              <a:rPr/>
              <a:t>effects</a:t>
            </a:r>
            <a:r>
              <a:rPr/>
              <a:t> </a:t>
            </a:r>
            <a:r>
              <a:rPr/>
              <a:t>model</a:t>
            </a:r>
          </a:p>
        </p:txBody>
      </p:sp>
      <p:pic>
        <p:nvPicPr>
          <p:cNvPr descr="Zuur_Ch_05_files/figure-pptx/unnamed-chunk-14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76400" y="1816100"/>
            <a:ext cx="57912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5.3.4</a:t>
            </a:r>
            <a:r>
              <a:rPr/>
              <a:t> </a:t>
            </a:r>
            <a:r>
              <a:rPr/>
              <a:t>Random</a:t>
            </a:r>
            <a:r>
              <a:rPr/>
              <a:t> </a:t>
            </a:r>
            <a:r>
              <a:rPr/>
              <a:t>effects</a:t>
            </a:r>
            <a:r>
              <a:rPr/>
              <a:t> </a:t>
            </a:r>
            <a:r>
              <a:rPr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Note</a:t>
            </a:r>
            <a:br/>
            <a:br/>
            <a:r>
              <a:rPr/>
              <a:t>The fit (AIC) is not good compared to the earlier models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5.1</a:t>
            </a:r>
            <a:r>
              <a:rPr/>
              <a:t> </a:t>
            </a:r>
            <a:r>
              <a:rPr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RIKZ data</a:t>
            </a:r>
            <a:br/>
            <a:br/>
            <a:r>
              <a:rPr/>
              <a:t>Each sample measured spp </a:t>
            </a:r>
            <a:r>
              <a:rPr b="1"/>
              <a:t>Richness</a:t>
            </a:r>
            <a:r>
              <a:rPr/>
              <a:t>, </a:t>
            </a:r>
            <a:r>
              <a:rPr b="1"/>
              <a:t>NAP</a:t>
            </a:r>
            <a:r>
              <a:rPr/>
              <a:t> (sample height above mean tide), and a measure of </a:t>
            </a:r>
            <a:r>
              <a:rPr b="1"/>
              <a:t>Exposure</a:t>
            </a:r>
            <a:br/>
            <a:br/>
            <a:r>
              <a:rPr/>
              <a:t>9 beaches, 5 samples in each beach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5.4</a:t>
            </a:r>
            <a:r>
              <a:rPr/>
              <a:t> </a:t>
            </a:r>
            <a:r>
              <a:rPr/>
              <a:t>Correlation</a:t>
            </a:r>
            <a:r>
              <a:rPr/>
              <a:t> </a:t>
            </a:r>
            <a:r>
              <a:rPr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We shant linger in this section</a:t>
            </a:r>
            <a:br/>
            <a:br/>
            <a:r>
              <a:rPr/>
              <a:t>intraclass correlation coefficient is important</a:t>
            </a:r>
            <a:br/>
            <a:br/>
            <a:r>
              <a:rPr/>
              <a:t>Use it to correct sample size relative to uncorrelated samples (typically assumed in fixed effects models)</a:t>
            </a:r>
            <a:br/>
            <a:br/>
            <a:r>
              <a:rPr/>
              <a:t>An important point here is the mixed effects models CORRECT for this effect, avoiding pseudoreplication…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5.5</a:t>
            </a:r>
            <a:r>
              <a:rPr/>
              <a:t> </a:t>
            </a:r>
            <a:r>
              <a:rPr/>
              <a:t>Marginal</a:t>
            </a:r>
            <a:r>
              <a:rPr/>
              <a:t> </a:t>
            </a:r>
            <a:r>
              <a:rPr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This is described an alternative way to achieve e.g. the random intercept model</a:t>
            </a:r>
            <a:br/>
            <a:br/>
            <a:r>
              <a:rPr/>
              <a:t>We make some technical assumptions about the correlation of variance between beaches</a:t>
            </a:r>
            <a:br/>
            <a:br/>
            <a:r>
              <a:rPr/>
              <a:t>Mention the variance-covariance matrix…</a:t>
            </a:r>
            <a:br/>
            <a:r>
              <a:rPr/>
              <a:t>(mention evolution of it, selection, etc…)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5.5</a:t>
            </a:r>
            <a:r>
              <a:rPr/>
              <a:t> </a:t>
            </a:r>
            <a:r>
              <a:rPr/>
              <a:t>Marginal</a:t>
            </a:r>
            <a:r>
              <a:rPr/>
              <a:t> </a:t>
            </a:r>
            <a:r>
              <a:rPr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M.mixed &lt;- lme(Richness ∼ NAP, random =∼ 1 | fBeach, method = “REML”, data = RIKZ)</a:t>
            </a:r>
            <a:br/>
            <a:br/>
            <a:r>
              <a:rPr/>
              <a:t>M.gls &lt;- gls(Richness ∼ NAP, method = “REML”, correlation = corCompSymm(form =∼ 1 | fBeach), data = RIKZ)</a:t>
            </a:r>
            <a:br/>
            <a:br/>
            <a:r>
              <a:rPr/>
              <a:t>Important point is you can explicitly model the correlation structure if you are able and willing :)</a:t>
            </a: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5.5</a:t>
            </a:r>
            <a:r>
              <a:rPr/>
              <a:t> </a:t>
            </a:r>
            <a:r>
              <a:rPr/>
              <a:t>Marginal</a:t>
            </a:r>
            <a:r>
              <a:rPr/>
              <a:t> </a:t>
            </a:r>
            <a:r>
              <a:rPr/>
              <a:t>model</a:t>
            </a:r>
          </a:p>
        </p:txBody>
      </p:sp>
      <p:pic>
        <p:nvPicPr>
          <p:cNvPr descr="Zuur_Ch_05_files/figure-pptx/unnamed-chunk-16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68500" y="1816100"/>
            <a:ext cx="51943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5.6</a:t>
            </a:r>
            <a:r>
              <a:rPr/>
              <a:t> </a:t>
            </a:r>
            <a:r>
              <a:rPr/>
              <a:t>ML</a:t>
            </a:r>
            <a:r>
              <a:rPr/>
              <a:t> </a:t>
            </a:r>
            <a:r>
              <a:rPr/>
              <a:t>versus</a:t>
            </a:r>
            <a:r>
              <a:rPr/>
              <a:t> </a:t>
            </a:r>
            <a:r>
              <a:rPr/>
              <a:t>REML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We have touched on this before</a:t>
            </a:r>
            <a:br/>
            <a:br/>
            <a:r>
              <a:rPr/>
              <a:t>We will skip this optional section because of the need for lots of heavy linear algebra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5.7</a:t>
            </a:r>
            <a:r>
              <a:rPr/>
              <a:t> </a:t>
            </a:r>
            <a:r>
              <a:rPr/>
              <a:t>Model</a:t>
            </a:r>
            <a:r>
              <a:rPr/>
              <a:t> </a:t>
            </a:r>
            <a:r>
              <a:rPr/>
              <a:t>selection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LME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Model selection idea is the use objective criterion to choose best model amongst potential competing ones</a:t>
            </a:r>
            <a:br/>
            <a:br/>
            <a:r>
              <a:rPr/>
              <a:t>Weights residual variance (more is worse)</a:t>
            </a:r>
            <a:br/>
            <a:br/>
            <a:r>
              <a:rPr/>
              <a:t>Model complexity (more terms is worse)</a:t>
            </a:r>
            <a:br/>
            <a:br/>
            <a:r>
              <a:rPr/>
              <a:t>AIC versus BIC are typical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5.7</a:t>
            </a:r>
            <a:r>
              <a:rPr/>
              <a:t> </a:t>
            </a:r>
            <a:r>
              <a:rPr/>
              <a:t>Model</a:t>
            </a:r>
            <a:r>
              <a:rPr/>
              <a:t> </a:t>
            </a:r>
            <a:r>
              <a:rPr/>
              <a:t>selection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LME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Some points</a:t>
            </a:r>
          </a:p>
          <a:p>
            <a:pPr lvl="0" marL="0" indent="0">
              <a:buNone/>
            </a:pPr>
            <a:r>
              <a:rPr/>
              <a:t>REML is typically favoured and more flexible</a:t>
            </a:r>
            <a:br/>
            <a:br/>
            <a:r>
              <a:rPr/>
              <a:t>ML works fine if data are perfectly balanced and no missing values</a:t>
            </a:r>
            <a:br/>
            <a:br/>
            <a:r>
              <a:rPr/>
              <a:t>AIC based on ML versus REML not comparable</a:t>
            </a:r>
          </a:p>
        </p:txBody>
      </p:sp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5.7</a:t>
            </a:r>
            <a:r>
              <a:rPr/>
              <a:t> </a:t>
            </a:r>
            <a:r>
              <a:rPr/>
              <a:t>Model</a:t>
            </a:r>
            <a:r>
              <a:rPr/>
              <a:t> </a:t>
            </a:r>
            <a:r>
              <a:rPr/>
              <a:t>selection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LME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Another option for model comparison is hypothesis testing</a:t>
            </a:r>
            <a:br/>
            <a:br/>
            <a:r>
              <a:rPr/>
              <a:t>We have already looked at this</a:t>
            </a:r>
            <a:br/>
            <a:br/>
            <a:r>
              <a:rPr/>
              <a:t>Zuur describes the “top down” model selection approach (via Diggle et al. 2002)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5.7</a:t>
            </a:r>
            <a:r>
              <a:rPr/>
              <a:t> </a:t>
            </a:r>
            <a:r>
              <a:rPr/>
              <a:t>Model</a:t>
            </a:r>
            <a:r>
              <a:rPr/>
              <a:t> </a:t>
            </a:r>
            <a:r>
              <a:rPr/>
              <a:t>selection</a:t>
            </a:r>
            <a:r>
              <a:rPr/>
              <a:t> </a:t>
            </a:r>
            <a:r>
              <a:rPr/>
              <a:t>“</a:t>
            </a:r>
            <a:r>
              <a:rPr/>
              <a:t>top</a:t>
            </a:r>
            <a:r>
              <a:rPr/>
              <a:t> </a:t>
            </a:r>
            <a:r>
              <a:rPr/>
              <a:t>down</a:t>
            </a:r>
            <a:r>
              <a:rPr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AutoNum type="arabicPeriod"/>
            </a:pPr>
            <a:r>
              <a:rPr/>
              <a:t>Start with all main and interaction effects as </a:t>
            </a:r>
            <a:r>
              <a:rPr i="1"/>
              <a:t>beyond optimal</a:t>
            </a:r>
            <a:br/>
            <a:br/>
          </a:p>
          <a:p>
            <a:pPr lvl="1">
              <a:buAutoNum type="arabicPeriod"/>
            </a:pPr>
            <a:r>
              <a:rPr/>
              <a:t>Compare competing structures of random component, find the best (REML only if nested)</a:t>
            </a:r>
            <a:br/>
            <a:br/>
          </a:p>
          <a:p>
            <a:pPr lvl="1">
              <a:buAutoNum type="arabicPeriod"/>
            </a:pPr>
            <a:r>
              <a:rPr/>
              <a:t>Compare competing structures of fixed component, find best (probably REML)</a:t>
            </a:r>
            <a:br/>
            <a:br/>
          </a:p>
          <a:p>
            <a:pPr lvl="1">
              <a:buAutoNum type="arabicPeriod"/>
            </a:pPr>
            <a:r>
              <a:rPr/>
              <a:t>Run final model (REML only)</a:t>
            </a:r>
          </a:p>
        </p:txBody>
      </p:sp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5.8</a:t>
            </a:r>
            <a:r>
              <a:rPr/>
              <a:t> </a:t>
            </a:r>
            <a:r>
              <a:rPr/>
              <a:t>Good,</a:t>
            </a:r>
            <a:r>
              <a:rPr/>
              <a:t> </a:t>
            </a:r>
            <a:r>
              <a:rPr/>
              <a:t>bad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/>
              <a:t>all</a:t>
            </a:r>
            <a:r>
              <a:rPr/>
              <a:t> </a:t>
            </a:r>
            <a:r>
              <a:rPr/>
              <a:t>ugly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Zuur goes through poor practice first, then good practice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5.1</a:t>
            </a:r>
            <a:r>
              <a:rPr/>
              <a:t> </a:t>
            </a:r>
            <a:r>
              <a:rPr/>
              <a:t>Introduction</a:t>
            </a:r>
          </a:p>
        </p:txBody>
      </p:sp>
      <p:pic>
        <p:nvPicPr>
          <p:cNvPr descr="Zuur_Ch_05_files/figure-pptx/unnamed-chunk-1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2300" y="1854200"/>
            <a:ext cx="7886700" cy="4254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5.8.1</a:t>
            </a:r>
            <a:r>
              <a:rPr/>
              <a:t> </a:t>
            </a:r>
            <a:r>
              <a:rPr/>
              <a:t>Wrong</a:t>
            </a:r>
            <a:r>
              <a:rPr/>
              <a:t> </a:t>
            </a:r>
            <a:r>
              <a:rPr/>
              <a:t>approach</a:t>
            </a:r>
          </a:p>
        </p:txBody>
      </p:sp>
      <p:pic>
        <p:nvPicPr>
          <p:cNvPr descr="Zuur_Ch_05_files/figure-pptx/unnamed-chunk-17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68500" y="1816100"/>
            <a:ext cx="51943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5.8.1</a:t>
            </a:r>
            <a:r>
              <a:rPr/>
              <a:t> </a:t>
            </a:r>
            <a:r>
              <a:rPr/>
              <a:t>Wrong</a:t>
            </a:r>
            <a:r>
              <a:rPr/>
              <a:t> </a:t>
            </a:r>
            <a:r>
              <a:rPr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>
                <a:latin typeface="Courier"/>
              </a:rPr>
              <a:t>Wrong1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gls</a:t>
            </a:r>
            <a:r>
              <a:rPr sz="1800">
                <a:latin typeface="Courier"/>
              </a:rPr>
              <a:t>(Richness </a:t>
            </a:r>
            <a:r>
              <a:rPr sz="1800">
                <a:solidFill>
                  <a:srgbClr val="666666"/>
                </a:solidFill>
                <a:latin typeface="Courier"/>
              </a:rPr>
              <a:t>~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NAP, </a:t>
            </a:r>
            <a:br/>
            <a:r>
              <a:rPr sz="1800">
                <a:latin typeface="Courier"/>
              </a:rPr>
              <a:t>              </a:t>
            </a:r>
            <a:r>
              <a:rPr sz="1800" i="1">
                <a:solidFill>
                  <a:srgbClr val="60A0B0"/>
                </a:solidFill>
                <a:latin typeface="Courier"/>
              </a:rPr>
              <a:t>#no random term</a:t>
            </a:r>
            <a:br/>
            <a:r>
              <a:rPr sz="1800">
                <a:latin typeface="Courier"/>
              </a:rPr>
              <a:t>   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method =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4070A0"/>
                </a:solidFill>
                <a:latin typeface="Courier"/>
              </a:rPr>
              <a:t>"REML"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902000"/>
                </a:solidFill>
                <a:latin typeface="Courier"/>
              </a:rPr>
              <a:t>data =</a:t>
            </a:r>
            <a:r>
              <a:rPr sz="1800">
                <a:latin typeface="Courier"/>
              </a:rPr>
              <a:t> RIKZ) </a:t>
            </a:r>
            <a:br/>
            <a:br/>
            <a:r>
              <a:rPr sz="1800">
                <a:latin typeface="Courier"/>
              </a:rPr>
              <a:t>Wrong2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lme</a:t>
            </a:r>
            <a:r>
              <a:rPr sz="1800">
                <a:latin typeface="Courier"/>
              </a:rPr>
              <a:t>(Richness </a:t>
            </a:r>
            <a:r>
              <a:rPr sz="1800">
                <a:solidFill>
                  <a:srgbClr val="666666"/>
                </a:solidFill>
                <a:latin typeface="Courier"/>
              </a:rPr>
              <a:t>~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NAP, </a:t>
            </a:r>
            <a:br/>
            <a:r>
              <a:rPr sz="1800">
                <a:latin typeface="Courier"/>
              </a:rPr>
              <a:t>              </a:t>
            </a:r>
            <a:r>
              <a:rPr sz="1800" i="1">
                <a:solidFill>
                  <a:srgbClr val="60A0B0"/>
                </a:solidFill>
                <a:latin typeface="Courier"/>
              </a:rPr>
              <a:t># random intercept</a:t>
            </a:r>
            <a:br/>
            <a:r>
              <a:rPr sz="1800">
                <a:latin typeface="Courier"/>
              </a:rPr>
              <a:t>   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random =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~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|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fBeach, </a:t>
            </a:r>
            <a:br/>
            <a:r>
              <a:rPr sz="1800">
                <a:latin typeface="Courier"/>
              </a:rPr>
              <a:t>   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method =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4070A0"/>
                </a:solidFill>
                <a:latin typeface="Courier"/>
              </a:rPr>
              <a:t>"REML"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902000"/>
                </a:solidFill>
                <a:latin typeface="Courier"/>
              </a:rPr>
              <a:t>data =</a:t>
            </a:r>
            <a:r>
              <a:rPr sz="1800">
                <a:latin typeface="Courier"/>
              </a:rPr>
              <a:t> RIKZ) </a:t>
            </a:r>
            <a:br/>
            <a:br/>
            <a:r>
              <a:rPr sz="1800">
                <a:latin typeface="Courier"/>
              </a:rPr>
              <a:t>Wrong3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lme</a:t>
            </a:r>
            <a:r>
              <a:rPr sz="1800">
                <a:latin typeface="Courier"/>
              </a:rPr>
              <a:t>(Richness </a:t>
            </a:r>
            <a:r>
              <a:rPr sz="1800">
                <a:solidFill>
                  <a:srgbClr val="666666"/>
                </a:solidFill>
                <a:latin typeface="Courier"/>
              </a:rPr>
              <a:t>~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NAP, </a:t>
            </a:r>
            <a:br/>
            <a:r>
              <a:rPr sz="1800">
                <a:latin typeface="Courier"/>
              </a:rPr>
              <a:t>              </a:t>
            </a:r>
            <a:r>
              <a:rPr sz="1800" i="1">
                <a:solidFill>
                  <a:srgbClr val="60A0B0"/>
                </a:solidFill>
                <a:latin typeface="Courier"/>
              </a:rPr>
              <a:t># random intercept + slope</a:t>
            </a:r>
            <a:br/>
            <a:r>
              <a:rPr sz="1800">
                <a:latin typeface="Courier"/>
              </a:rPr>
              <a:t>   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random =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~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NAP </a:t>
            </a:r>
            <a:r>
              <a:rPr sz="1800">
                <a:solidFill>
                  <a:srgbClr val="666666"/>
                </a:solidFill>
                <a:latin typeface="Courier"/>
              </a:rPr>
              <a:t>|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fBeach, </a:t>
            </a:r>
            <a:br/>
            <a:r>
              <a:rPr sz="1800">
                <a:latin typeface="Courier"/>
              </a:rPr>
              <a:t>   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method =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4070A0"/>
                </a:solidFill>
                <a:latin typeface="Courier"/>
              </a:rPr>
              <a:t>"REML"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902000"/>
                </a:solidFill>
                <a:latin typeface="Courier"/>
              </a:rPr>
              <a:t>data =</a:t>
            </a:r>
            <a:r>
              <a:rPr sz="1800">
                <a:latin typeface="Courier"/>
              </a:rPr>
              <a:t> RIKZ) </a:t>
            </a:r>
          </a:p>
        </p:txBody>
      </p:sp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5.8.1</a:t>
            </a:r>
            <a:r>
              <a:rPr/>
              <a:t> </a:t>
            </a:r>
            <a:r>
              <a:rPr/>
              <a:t>Wrong</a:t>
            </a:r>
            <a:r>
              <a:rPr/>
              <a:t> </a:t>
            </a:r>
            <a:r>
              <a:rPr/>
              <a:t>approach</a:t>
            </a:r>
          </a:p>
        </p:txBody>
      </p:sp>
      <p:pic>
        <p:nvPicPr>
          <p:cNvPr descr="Zuur_Ch_05_files/figure-pptx/unnamed-chunk-19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2300" y="3327400"/>
            <a:ext cx="7886700" cy="133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5.8.1</a:t>
            </a:r>
            <a:r>
              <a:rPr/>
              <a:t> </a:t>
            </a:r>
            <a:r>
              <a:rPr/>
              <a:t>Wrong</a:t>
            </a:r>
            <a:r>
              <a:rPr/>
              <a:t> </a:t>
            </a:r>
            <a:r>
              <a:rPr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Technical point about using generated P to compare models “on the boundary”</a:t>
            </a:r>
            <a:br/>
            <a:br/>
          </a:p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To compare models 1 and 2 p-correction == </a:t>
            </a:r>
            <a:br/>
            <a:r>
              <a:rPr sz="1800">
                <a:solidFill>
                  <a:srgbClr val="40A070"/>
                </a:solidFill>
                <a:latin typeface="Courier"/>
              </a:rPr>
              <a:t>0.5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*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pchisq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12.720753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))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0.0001808101</a:t>
            </a:r>
          </a:p>
        </p:txBody>
      </p:sp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5.8.1</a:t>
            </a:r>
            <a:r>
              <a:rPr/>
              <a:t> </a:t>
            </a:r>
            <a:r>
              <a:rPr/>
              <a:t>Wrong</a:t>
            </a:r>
            <a:r>
              <a:rPr/>
              <a:t> </a:t>
            </a:r>
            <a:r>
              <a:rPr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Technical point about using generated P to compare models “on the boundary”</a:t>
            </a:r>
            <a:br/>
            <a:br/>
          </a:p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To compare models 2 and 3 p-correction == </a:t>
            </a:r>
            <a:br/>
            <a:r>
              <a:rPr sz="1800">
                <a:solidFill>
                  <a:srgbClr val="40A070"/>
                </a:solidFill>
                <a:latin typeface="Courier"/>
              </a:rPr>
              <a:t>0.5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*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((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pchisq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7.09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))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pchisq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7.09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latin typeface="Courier"/>
              </a:rPr>
              <a:t>)))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0.01831007</a:t>
            </a:r>
          </a:p>
        </p:txBody>
      </p:sp>
    </p:spTree>
  </p:cSld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5.8.1.2</a:t>
            </a:r>
            <a:r>
              <a:rPr/>
              <a:t> </a:t>
            </a:r>
            <a:r>
              <a:rPr/>
              <a:t>Step</a:t>
            </a:r>
            <a:r>
              <a:rPr/>
              <a:t> </a:t>
            </a:r>
            <a:r>
              <a:rPr/>
              <a:t>3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Test options for Fixed compenents</a:t>
            </a:r>
            <a:br/>
            <a:br/>
            <a:r>
              <a:rPr/>
              <a:t>NAP, NAP + Exposure, NAP * Exposure</a:t>
            </a:r>
            <a:br/>
            <a:br/>
            <a:r>
              <a:rPr/>
              <a:t>Richness ∼1 + NAP * fExp, #full model random =∼1 + NAP | fBeach</a:t>
            </a:r>
          </a:p>
        </p:txBody>
      </p:sp>
    </p:spTree>
  </p:cSld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5.8.1.2</a:t>
            </a:r>
            <a:r>
              <a:rPr/>
              <a:t> </a:t>
            </a:r>
            <a:r>
              <a:rPr/>
              <a:t>Step</a:t>
            </a:r>
            <a:r>
              <a:rPr/>
              <a:t> </a:t>
            </a:r>
            <a:r>
              <a:rPr/>
              <a:t>3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>
                <a:latin typeface="Courier"/>
              </a:rPr>
              <a:t>##             numDF denDF  F-value p-value
## (Intercept)     1    34 34.87139  &lt;.0001
## NAP             1    34 18.65502  0.0001
## fExp            1     7  5.65495  0.0490
## NAP:fExp        1    34  3.32296  0.0771</a:t>
            </a:r>
          </a:p>
        </p:txBody>
      </p:sp>
    </p:spTree>
  </p:cSld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5.8.1.2</a:t>
            </a:r>
            <a:r>
              <a:rPr/>
              <a:t> </a:t>
            </a:r>
            <a:r>
              <a:rPr/>
              <a:t>Step</a:t>
            </a:r>
            <a:r>
              <a:rPr/>
              <a:t> </a:t>
            </a:r>
            <a:r>
              <a:rPr/>
              <a:t>3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Can use F-value (anova()), or t-value (summary())</a:t>
            </a:r>
            <a:br/>
            <a:br/>
            <a:r>
              <a:rPr/>
              <a:t>We can try dropping the interacting term</a:t>
            </a:r>
            <a:br/>
            <a:br/>
            <a:r>
              <a:rPr/>
              <a:t>Richness ∼ 1 + NAP + fExp</a:t>
            </a:r>
          </a:p>
        </p:txBody>
      </p:sp>
    </p:spTree>
  </p:cSld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5.8.1.2</a:t>
            </a:r>
            <a:r>
              <a:rPr/>
              <a:t> </a:t>
            </a:r>
            <a:r>
              <a:rPr/>
              <a:t>Step</a:t>
            </a:r>
            <a:r>
              <a:rPr/>
              <a:t> </a:t>
            </a:r>
            <a:r>
              <a:rPr/>
              <a:t>3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Protocol</a:t>
            </a:r>
          </a:p>
        </p:txBody>
      </p:sp>
      <p:pic>
        <p:nvPicPr>
          <p:cNvPr descr="Zuur_Ch_05_files/figure-pptx/unnamed-chunk-24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2300" y="3251200"/>
            <a:ext cx="7886700" cy="147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5.8.1.3</a:t>
            </a:r>
            <a:r>
              <a:rPr/>
              <a:t> </a:t>
            </a:r>
            <a:r>
              <a:rPr/>
              <a:t>Step</a:t>
            </a:r>
            <a:r>
              <a:rPr/>
              <a:t> </a:t>
            </a:r>
            <a:r>
              <a:rPr/>
              <a:t>4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We will skip the ML comparison</a:t>
            </a:r>
            <a:br/>
            <a:br/>
            <a:r>
              <a:rPr/>
              <a:t>Zuur concludes we go with model without Exposure or interaction</a:t>
            </a:r>
            <a:br/>
            <a:br/>
            <a:r>
              <a:rPr/>
              <a:t>Richness ∼1 + NAP, random =∼1 + NAP | fBeach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5.1</a:t>
            </a:r>
            <a:r>
              <a:rPr/>
              <a:t> </a:t>
            </a:r>
            <a:r>
              <a:rPr/>
              <a:t>Introduction</a:t>
            </a:r>
          </a:p>
        </p:txBody>
      </p:sp>
      <p:pic>
        <p:nvPicPr>
          <p:cNvPr descr="Zuur_Ch_05_files/figure-pptx/unnamed-chunk-2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2300" y="2400300"/>
            <a:ext cx="7886700" cy="3162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5.8.1.3</a:t>
            </a:r>
            <a:r>
              <a:rPr/>
              <a:t> </a:t>
            </a:r>
            <a:r>
              <a:rPr/>
              <a:t>Step</a:t>
            </a:r>
            <a:r>
              <a:rPr/>
              <a:t> </a:t>
            </a:r>
            <a:r>
              <a:rPr/>
              <a:t>4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Protocol</a:t>
            </a:r>
          </a:p>
        </p:txBody>
      </p:sp>
      <p:pic>
        <p:nvPicPr>
          <p:cNvPr descr="Zuur_Ch_05_files/figure-pptx/unnamed-chunk-26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2300" y="1841500"/>
            <a:ext cx="7886700" cy="4305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5.8.2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Good</a:t>
            </a:r>
            <a:r>
              <a:rPr/>
              <a:t> </a:t>
            </a:r>
            <a:r>
              <a:rPr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This is basically the “top down” approach, starting with all the vars</a:t>
            </a:r>
            <a:br/>
            <a:br/>
          </a:p>
          <a:p>
            <a:pPr lvl="0" marL="1270000" indent="0">
              <a:buNone/>
            </a:pPr>
            <a:r>
              <a:rPr sz="1800">
                <a:latin typeface="Courier"/>
              </a:rPr>
              <a:t>B1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gls</a:t>
            </a:r>
            <a:r>
              <a:rPr sz="1800">
                <a:latin typeface="Courier"/>
              </a:rPr>
              <a:t>(Richness </a:t>
            </a:r>
            <a:r>
              <a:rPr sz="1800">
                <a:solidFill>
                  <a:srgbClr val="666666"/>
                </a:solidFill>
                <a:latin typeface="Courier"/>
              </a:rPr>
              <a:t>~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NAP </a:t>
            </a:r>
            <a:r>
              <a:rPr sz="1800">
                <a:solidFill>
                  <a:srgbClr val="666666"/>
                </a:solidFill>
                <a:latin typeface="Courier"/>
              </a:rPr>
              <a:t>*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fExp, </a:t>
            </a:r>
            <a:br/>
            <a:r>
              <a:rPr sz="1800">
                <a:latin typeface="Courier"/>
              </a:rPr>
              <a:t>          </a:t>
            </a:r>
            <a:r>
              <a:rPr sz="1800" i="1">
                <a:solidFill>
                  <a:srgbClr val="60A0B0"/>
                </a:solidFill>
                <a:latin typeface="Courier"/>
              </a:rPr>
              <a:t># no random ef.</a:t>
            </a:r>
            <a:br/>
            <a:r>
              <a:rPr sz="1800">
                <a:latin typeface="Courier"/>
              </a:rPr>
              <a:t>          </a:t>
            </a:r>
            <a:r>
              <a:rPr sz="1800">
                <a:solidFill>
                  <a:srgbClr val="902000"/>
                </a:solidFill>
                <a:latin typeface="Courier"/>
              </a:rPr>
              <a:t>method =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4070A0"/>
                </a:solidFill>
                <a:latin typeface="Courier"/>
              </a:rPr>
              <a:t>"REML"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902000"/>
                </a:solidFill>
                <a:latin typeface="Courier"/>
              </a:rPr>
              <a:t>data =</a:t>
            </a:r>
            <a:r>
              <a:rPr sz="1800">
                <a:latin typeface="Courier"/>
              </a:rPr>
              <a:t> RIKZ) </a:t>
            </a:r>
            <a:br/>
            <a:r>
              <a:rPr sz="1800">
                <a:latin typeface="Courier"/>
              </a:rPr>
              <a:t>B2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lme</a:t>
            </a:r>
            <a:r>
              <a:rPr sz="1800">
                <a:latin typeface="Courier"/>
              </a:rPr>
              <a:t>(Richness </a:t>
            </a:r>
            <a:r>
              <a:rPr sz="1800">
                <a:solidFill>
                  <a:srgbClr val="666666"/>
                </a:solidFill>
                <a:latin typeface="Courier"/>
              </a:rPr>
              <a:t>~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NAP </a:t>
            </a:r>
            <a:r>
              <a:rPr sz="1800">
                <a:solidFill>
                  <a:srgbClr val="666666"/>
                </a:solidFill>
                <a:latin typeface="Courier"/>
              </a:rPr>
              <a:t>*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fExp, </a:t>
            </a:r>
            <a:br/>
            <a:r>
              <a:rPr sz="1800">
                <a:latin typeface="Courier"/>
              </a:rPr>
              <a:t>          </a:t>
            </a:r>
            <a:r>
              <a:rPr sz="1800">
                <a:solidFill>
                  <a:srgbClr val="902000"/>
                </a:solidFill>
                <a:latin typeface="Courier"/>
              </a:rPr>
              <a:t>random =</a:t>
            </a:r>
            <a:r>
              <a:rPr sz="1800">
                <a:solidFill>
                  <a:srgbClr val="666666"/>
                </a:solidFill>
                <a:latin typeface="Courier"/>
              </a:rPr>
              <a:t>~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|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fBeach, </a:t>
            </a:r>
            <a:br/>
            <a:r>
              <a:rPr sz="1800">
                <a:latin typeface="Courier"/>
              </a:rPr>
              <a:t>          </a:t>
            </a:r>
            <a:r>
              <a:rPr sz="1800">
                <a:solidFill>
                  <a:srgbClr val="902000"/>
                </a:solidFill>
                <a:latin typeface="Courier"/>
              </a:rPr>
              <a:t>data =</a:t>
            </a:r>
            <a:r>
              <a:rPr sz="1800">
                <a:latin typeface="Courier"/>
              </a:rPr>
              <a:t> RIKZ, </a:t>
            </a:r>
            <a:r>
              <a:rPr sz="1800">
                <a:solidFill>
                  <a:srgbClr val="902000"/>
                </a:solidFill>
                <a:latin typeface="Courier"/>
              </a:rPr>
              <a:t>method =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4070A0"/>
                </a:solidFill>
                <a:latin typeface="Courier"/>
              </a:rPr>
              <a:t>"REML"</a:t>
            </a:r>
            <a:r>
              <a:rPr sz="1800">
                <a:latin typeface="Courier"/>
              </a:rPr>
              <a:t>) </a:t>
            </a:r>
            <a:br/>
            <a:r>
              <a:rPr sz="1800">
                <a:latin typeface="Courier"/>
              </a:rPr>
              <a:t>B3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lme</a:t>
            </a:r>
            <a:r>
              <a:rPr sz="1800">
                <a:latin typeface="Courier"/>
              </a:rPr>
              <a:t>(Richness </a:t>
            </a:r>
            <a:r>
              <a:rPr sz="1800">
                <a:solidFill>
                  <a:srgbClr val="666666"/>
                </a:solidFill>
                <a:latin typeface="Courier"/>
              </a:rPr>
              <a:t>~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NAP </a:t>
            </a:r>
            <a:r>
              <a:rPr sz="1800">
                <a:solidFill>
                  <a:srgbClr val="666666"/>
                </a:solidFill>
                <a:latin typeface="Courier"/>
              </a:rPr>
              <a:t>*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fExp, </a:t>
            </a:r>
            <a:br/>
            <a:r>
              <a:rPr sz="1800">
                <a:latin typeface="Courier"/>
              </a:rPr>
              <a:t>          </a:t>
            </a:r>
            <a:r>
              <a:rPr sz="1800">
                <a:solidFill>
                  <a:srgbClr val="902000"/>
                </a:solidFill>
                <a:latin typeface="Courier"/>
              </a:rPr>
              <a:t>random =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~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NAP </a:t>
            </a:r>
            <a:r>
              <a:rPr sz="1800">
                <a:solidFill>
                  <a:srgbClr val="666666"/>
                </a:solidFill>
                <a:latin typeface="Courier"/>
              </a:rPr>
              <a:t>|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fBeach,  </a:t>
            </a:r>
            <a:br/>
            <a:r>
              <a:rPr sz="1800">
                <a:latin typeface="Courier"/>
              </a:rPr>
              <a:t>          </a:t>
            </a:r>
            <a:r>
              <a:rPr sz="1800">
                <a:solidFill>
                  <a:srgbClr val="902000"/>
                </a:solidFill>
                <a:latin typeface="Courier"/>
              </a:rPr>
              <a:t>data =</a:t>
            </a:r>
            <a:r>
              <a:rPr sz="1800">
                <a:latin typeface="Courier"/>
              </a:rPr>
              <a:t> RIKZ, </a:t>
            </a:r>
            <a:r>
              <a:rPr sz="1800">
                <a:solidFill>
                  <a:srgbClr val="902000"/>
                </a:solidFill>
                <a:latin typeface="Courier"/>
              </a:rPr>
              <a:t>method=</a:t>
            </a:r>
            <a:r>
              <a:rPr sz="1800">
                <a:solidFill>
                  <a:srgbClr val="4070A0"/>
                </a:solidFill>
                <a:latin typeface="Courier"/>
              </a:rPr>
              <a:t>"REML"</a:t>
            </a:r>
            <a:r>
              <a:rPr sz="1800">
                <a:latin typeface="Courier"/>
              </a:rPr>
              <a:t>)</a:t>
            </a:r>
          </a:p>
        </p:txBody>
      </p:sp>
    </p:spTree>
  </p:cSld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5.8.2.2</a:t>
            </a:r>
            <a:r>
              <a:rPr/>
              <a:t> </a:t>
            </a:r>
            <a:r>
              <a:rPr/>
              <a:t>Step</a:t>
            </a:r>
            <a:r>
              <a:rPr/>
              <a:t> </a:t>
            </a:r>
            <a:r>
              <a:rPr/>
              <a:t>2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Protocol</a:t>
            </a:r>
          </a:p>
        </p:txBody>
      </p:sp>
      <p:pic>
        <p:nvPicPr>
          <p:cNvPr descr="Zuur_Ch_05_files/figure-pptx/unnamed-chunk-28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2300" y="3263900"/>
            <a:ext cx="7886700" cy="1435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5.8.2.3</a:t>
            </a:r>
            <a:r>
              <a:rPr/>
              <a:t> </a:t>
            </a:r>
            <a:r>
              <a:rPr/>
              <a:t>Step</a:t>
            </a:r>
            <a:r>
              <a:rPr/>
              <a:t> </a:t>
            </a:r>
            <a:r>
              <a:rPr/>
              <a:t>3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Protoco</a:t>
            </a:r>
          </a:p>
        </p:txBody>
      </p:sp>
      <p:pic>
        <p:nvPicPr>
          <p:cNvPr descr="Zuur_Ch_05_files/figure-pptx/unnamed-chunk-29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2300" y="3098800"/>
            <a:ext cx="7886700" cy="1790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5.8.2.4</a:t>
            </a:r>
            <a:r>
              <a:rPr/>
              <a:t> </a:t>
            </a:r>
            <a:r>
              <a:rPr/>
              <a:t>Step</a:t>
            </a:r>
            <a:r>
              <a:rPr/>
              <a:t> </a:t>
            </a:r>
            <a:r>
              <a:rPr/>
              <a:t>4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Drop interaction because of marginal p-val</a:t>
            </a:r>
            <a:br/>
            <a:br/>
            <a:r>
              <a:rPr/>
              <a:t>Top down ends up with different model</a:t>
            </a:r>
            <a:br/>
            <a:br/>
            <a:r>
              <a:rPr/>
              <a:t>Richness ∼ 1 + NAP + fExp , random = ∼1 | fBeach</a:t>
            </a:r>
          </a:p>
        </p:txBody>
      </p:sp>
    </p:spTree>
  </p:cSld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5.9</a:t>
            </a:r>
            <a:r>
              <a:rPr/>
              <a:t> </a:t>
            </a:r>
            <a:r>
              <a:rPr/>
              <a:t>Model</a:t>
            </a:r>
            <a:r>
              <a:rPr/>
              <a:t> </a:t>
            </a:r>
            <a:r>
              <a:rPr/>
              <a:t>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Test model using normalised residuals based on REML (like ch 04)</a:t>
            </a:r>
            <a:br/>
            <a:br/>
            <a:r>
              <a:rPr/>
              <a:t>Plot residuals against each explanatory var</a:t>
            </a:r>
            <a:br/>
            <a:br/>
            <a:r>
              <a:rPr/>
              <a:t>Look at distribution of resduals with histogram</a:t>
            </a:r>
          </a:p>
        </p:txBody>
      </p:sp>
    </p:spTree>
  </p:cSld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5.9</a:t>
            </a:r>
            <a:r>
              <a:rPr/>
              <a:t> </a:t>
            </a:r>
            <a:r>
              <a:rPr/>
              <a:t>Model</a:t>
            </a:r>
            <a:r>
              <a:rPr/>
              <a:t> </a:t>
            </a:r>
            <a:r>
              <a:rPr/>
              <a:t>Validation</a:t>
            </a:r>
          </a:p>
        </p:txBody>
      </p:sp>
      <p:pic>
        <p:nvPicPr>
          <p:cNvPr descr="Zuur_Ch_05_files/figure-pptx/unnamed-chunk-30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54200" y="1816100"/>
            <a:ext cx="54356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5.9</a:t>
            </a:r>
            <a:r>
              <a:rPr/>
              <a:t> </a:t>
            </a:r>
            <a:r>
              <a:rPr/>
              <a:t>Model</a:t>
            </a:r>
            <a:r>
              <a:rPr/>
              <a:t> </a:t>
            </a:r>
            <a:r>
              <a:rPr/>
              <a:t>Validation</a:t>
            </a:r>
          </a:p>
        </p:txBody>
      </p:sp>
      <p:pic>
        <p:nvPicPr>
          <p:cNvPr descr="Zuur_Ch_05_files/figure-pptx/unnamed-chunk-31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54200" y="1816100"/>
            <a:ext cx="54356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5.9</a:t>
            </a:r>
            <a:r>
              <a:rPr/>
              <a:t> </a:t>
            </a:r>
            <a:r>
              <a:rPr/>
              <a:t>Model</a:t>
            </a:r>
            <a:r>
              <a:rPr/>
              <a:t> </a:t>
            </a:r>
            <a:r>
              <a:rPr/>
              <a:t>Validation</a:t>
            </a:r>
          </a:p>
        </p:txBody>
      </p:sp>
      <p:pic>
        <p:nvPicPr>
          <p:cNvPr descr="Zuur_Ch_05_files/figure-pptx/unnamed-chunk-32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54200" y="1816100"/>
            <a:ext cx="54356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5.9</a:t>
            </a:r>
            <a:r>
              <a:rPr/>
              <a:t> </a:t>
            </a:r>
            <a:r>
              <a:rPr/>
              <a:t>Model</a:t>
            </a:r>
            <a:r>
              <a:rPr/>
              <a:t> </a:t>
            </a:r>
            <a:r>
              <a:rPr/>
              <a:t>Validation</a:t>
            </a:r>
          </a:p>
        </p:txBody>
      </p:sp>
      <p:pic>
        <p:nvPicPr>
          <p:cNvPr descr="Zuur_Ch_05_files/figure-pptx/unnamed-chunk-33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54200" y="1816100"/>
            <a:ext cx="54356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5.1</a:t>
            </a:r>
            <a:r>
              <a:rPr/>
              <a:t> </a:t>
            </a:r>
            <a:r>
              <a:rPr/>
              <a:t>Introduction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:r>
                  <a:rPr/>
                  <a:t>Richness ~ NAP + Exposure</a:t>
                </a:r>
                <a:br/>
                <a:br/>
                <a14:m>
                  <m:oMath xmlns:m="http://schemas.openxmlformats.org/officeDocument/2006/math">
                    <m:sSub>
                      <m:e>
                        <m:r>
                          <m:t>R</m:t>
                        </m:r>
                      </m:e>
                      <m:sub>
                        <m:r>
                          <m:t>i</m:t>
                        </m:r>
                        <m:r>
                          <m:t>j</m:t>
                        </m:r>
                      </m:sub>
                    </m:sSub>
                    <m:r>
                      <m:t>=</m:t>
                    </m:r>
                    <m:r>
                      <m:t>α</m:t>
                    </m:r>
                    <m:r>
                      <m:t>+</m:t>
                    </m:r>
                    <m:sSub>
                      <m:e>
                        <m:r>
                          <m:t>β</m:t>
                        </m:r>
                      </m:e>
                      <m:sub>
                        <m:r>
                          <m:t>1</m:t>
                        </m:r>
                      </m:sub>
                    </m:sSub>
                    <m:r>
                      <m:t>×</m:t>
                    </m:r>
                    <m:r>
                      <m:t>N</m:t>
                    </m:r>
                    <m:r>
                      <m:t>A</m:t>
                    </m:r>
                    <m:sSub>
                      <m:e>
                        <m:r>
                          <m:t>P</m:t>
                        </m:r>
                      </m:e>
                      <m:sub>
                        <m:r>
                          <m:t>i</m:t>
                        </m:r>
                        <m:r>
                          <m:t>j</m:t>
                        </m:r>
                      </m:sub>
                    </m:sSub>
                    <m:r>
                      <m:t>+</m:t>
                    </m:r>
                    <m:sSub>
                      <m:e>
                        <m:r>
                          <m:t>β</m:t>
                        </m:r>
                      </m:e>
                      <m:sub>
                        <m:r>
                          <m:t>2</m:t>
                        </m:r>
                      </m:sub>
                    </m:sSub>
                    <m:r>
                      <m:t>×</m:t>
                    </m:r>
                    <m:r>
                      <m:t>E</m:t>
                    </m:r>
                    <m:r>
                      <m:t>x</m:t>
                    </m:r>
                    <m:r>
                      <m:t>p</m:t>
                    </m:r>
                    <m:r>
                      <m:t>o</m:t>
                    </m:r>
                    <m:r>
                      <m:t>s</m:t>
                    </m:r>
                    <m:r>
                      <m:t>u</m:t>
                    </m:r>
                    <m:r>
                      <m:t>r</m:t>
                    </m:r>
                    <m:sSub>
                      <m:e>
                        <m:r>
                          <m:t>e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t>+</m:t>
                    </m:r>
                    <m:sSub>
                      <m:e>
                        <m:r>
                          <m:t>ϵ</m:t>
                        </m:r>
                      </m:e>
                      <m:sub>
                        <m:r>
                          <m:t>i</m:t>
                        </m:r>
                        <m:r>
                          <m:t>j</m:t>
                        </m:r>
                      </m:sub>
                    </m:sSub>
                  </m:oMath>
                </a14:m>
                <a:br/>
                <a14:m>
                  <m:oMath xmlns:m="http://schemas.openxmlformats.org/officeDocument/2006/math">
                    <m:sSub>
                      <m:e>
                        <m:r>
                          <m:t>ϵ</m:t>
                        </m:r>
                      </m:e>
                      <m:sub>
                        <m:r>
                          <m:t>i</m:t>
                        </m:r>
                        <m:r>
                          <m:t>j</m:t>
                        </m:r>
                      </m:sub>
                    </m:sSub>
                    <m:r>
                      <m:t>∼</m:t>
                    </m:r>
                    <m:r>
                      <m:t>N</m:t>
                    </m:r>
                    <m:r>
                      <m:t>(</m:t>
                    </m:r>
                    <m:r>
                      <m:t>0</m:t>
                    </m:r>
                    <m:r>
                      <m:t>,</m:t>
                    </m:r>
                    <m:sSup>
                      <m:e>
                        <m:r>
                          <m:t>σ</m:t>
                        </m:r>
                      </m:e>
                      <m:sup>
                        <m:r>
                          <m:t>2</m:t>
                        </m:r>
                      </m:sup>
                    </m:sSup>
                    <m:r>
                      <m:t>)</m:t>
                    </m:r>
                  </m:oMath>
                </a14:m>
                <a:br/>
                <a:br/>
                <a:r>
                  <a:rPr/>
                  <a:t>(beach </a:t>
                </a:r>
                <a14:m>
                  <m:oMath xmlns:m="http://schemas.openxmlformats.org/officeDocument/2006/math">
                    <m:r>
                      <m:t>i</m:t>
                    </m:r>
                  </m:oMath>
                </a14:m>
                <a:r>
                  <a:rPr/>
                  <a:t>, site </a:t>
                </a:r>
                <a14:m>
                  <m:oMath xmlns:m="http://schemas.openxmlformats.org/officeDocument/2006/math">
                    <m:r>
                      <m:t>j</m:t>
                    </m:r>
                  </m:oMath>
                </a14:m>
                <a:r>
                  <a:rPr/>
                  <a:t>)</a:t>
                </a:r>
                <a:br/>
                <a:br/>
                <a:br/>
                <a:r>
                  <a:rPr/>
                  <a:t>(NB Gaussian ass. is probably not quite right, just an example)</a:t>
                </a:r>
              </a:p>
            </p:txBody>
          </p:sp>
        </mc:Choice>
      </mc:AlternateContent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5.2</a:t>
            </a:r>
            <a:r>
              <a:rPr/>
              <a:t> </a:t>
            </a:r>
            <a:r>
              <a:rPr/>
              <a:t>2-stage</a:t>
            </a:r>
            <a:r>
              <a:rPr/>
              <a:t> </a:t>
            </a:r>
            <a:r>
              <a:rPr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Stage 1 - estimate regression slope for each beach separately to see if they </a:t>
            </a:r>
            <a:r>
              <a:rPr i="1"/>
              <a:t>look different</a:t>
            </a:r>
            <a:br/>
            <a:br/>
            <a:r>
              <a:rPr/>
              <a:t>Richness ~ NAP, for each beach</a:t>
            </a:r>
            <a:br/>
            <a:br/>
            <a:r>
              <a:rPr/>
              <a:t>Stage 2 - Model individual slope as a function of a grouping var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5.2</a:t>
            </a:r>
            <a:r>
              <a:rPr/>
              <a:t> </a:t>
            </a:r>
            <a:r>
              <a:rPr/>
              <a:t>2-stage</a:t>
            </a:r>
            <a:r>
              <a:rPr/>
              <a:t> </a:t>
            </a:r>
            <a:r>
              <a:rPr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>
                <a:latin typeface="Courier"/>
              </a:rPr>
              <a:t>slope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vector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902000"/>
                </a:solidFill>
                <a:latin typeface="Courier"/>
              </a:rPr>
              <a:t>length =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9</a:t>
            </a:r>
            <a:r>
              <a:rPr sz="1800">
                <a:latin typeface="Courier"/>
              </a:rPr>
              <a:t>)</a:t>
            </a:r>
            <a:br/>
            <a:br/>
            <a:r>
              <a:rPr sz="1800" b="1">
                <a:solidFill>
                  <a:srgbClr val="007020"/>
                </a:solidFill>
                <a:latin typeface="Courier"/>
              </a:rPr>
              <a:t>for</a:t>
            </a:r>
            <a:r>
              <a:rPr sz="1800">
                <a:latin typeface="Courier"/>
              </a:rPr>
              <a:t>(i </a:t>
            </a:r>
            <a:r>
              <a:rPr sz="1800" b="1">
                <a:solidFill>
                  <a:srgbClr val="007020"/>
                </a:solidFill>
                <a:latin typeface="Courier"/>
              </a:rPr>
              <a:t>in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solidFill>
                  <a:srgbClr val="666666"/>
                </a:solidFill>
                <a:latin typeface="Courier"/>
              </a:rPr>
              <a:t>:</a:t>
            </a:r>
            <a:r>
              <a:rPr sz="1800">
                <a:solidFill>
                  <a:srgbClr val="40A070"/>
                </a:solidFill>
                <a:latin typeface="Courier"/>
              </a:rPr>
              <a:t>9</a:t>
            </a:r>
            <a:r>
              <a:rPr sz="1800">
                <a:latin typeface="Courier"/>
              </a:rPr>
              <a:t>){</a:t>
            </a:r>
            <a:br/>
            <a:r>
              <a:rPr sz="1800">
                <a:latin typeface="Courier"/>
              </a:rPr>
              <a:t>  Mi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summary</a:t>
            </a:r>
            <a:r>
              <a:rPr sz="1800">
                <a:latin typeface="Courier"/>
              </a:rPr>
              <a:t>(</a:t>
            </a:r>
            <a:r>
              <a:rPr sz="1800" b="1">
                <a:solidFill>
                  <a:srgbClr val="007020"/>
                </a:solidFill>
                <a:latin typeface="Courier"/>
              </a:rPr>
              <a:t>lm</a:t>
            </a:r>
            <a:r>
              <a:rPr sz="1800">
                <a:latin typeface="Courier"/>
              </a:rPr>
              <a:t>(Richness </a:t>
            </a:r>
            <a:r>
              <a:rPr sz="1800">
                <a:solidFill>
                  <a:srgbClr val="666666"/>
                </a:solidFill>
                <a:latin typeface="Courier"/>
              </a:rPr>
              <a:t>~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NAP,</a:t>
            </a:r>
            <a:br/>
            <a:r>
              <a:rPr sz="1800">
                <a:latin typeface="Courier"/>
              </a:rPr>
              <a:t>        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subset =</a:t>
            </a:r>
            <a:r>
              <a:rPr sz="1800">
                <a:latin typeface="Courier"/>
              </a:rPr>
              <a:t> (Beach </a:t>
            </a:r>
            <a:r>
              <a:rPr sz="1800">
                <a:solidFill>
                  <a:srgbClr val="666666"/>
                </a:solidFill>
                <a:latin typeface="Courier"/>
              </a:rPr>
              <a:t>==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i), </a:t>
            </a:r>
            <a:br/>
            <a:r>
              <a:rPr sz="1800">
                <a:latin typeface="Courier"/>
              </a:rPr>
              <a:t>        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data =</a:t>
            </a:r>
            <a:r>
              <a:rPr sz="1800">
                <a:latin typeface="Courier"/>
              </a:rPr>
              <a:t> RIKZ))</a:t>
            </a:r>
            <a:br/>
            <a:r>
              <a:rPr sz="1800">
                <a:latin typeface="Courier"/>
              </a:rPr>
              <a:t>  slope[i]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Mi</a:t>
            </a:r>
            <a:r>
              <a:rPr sz="1800">
                <a:solidFill>
                  <a:srgbClr val="666666"/>
                </a:solidFill>
                <a:latin typeface="Courier"/>
              </a:rPr>
              <a:t>$</a:t>
            </a:r>
            <a:r>
              <a:rPr sz="1800">
                <a:latin typeface="Courier"/>
              </a:rPr>
              <a:t>coefficients[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]</a:t>
            </a:r>
            <a:br/>
            <a:r>
              <a:rPr sz="1800">
                <a:latin typeface="Courier"/>
              </a:rPr>
              <a:t>}</a:t>
            </a:r>
            <a:br/>
            <a:br/>
            <a:r>
              <a:rPr sz="1800" b="1">
                <a:solidFill>
                  <a:srgbClr val="007020"/>
                </a:solidFill>
                <a:latin typeface="Courier"/>
              </a:rPr>
              <a:t>round</a:t>
            </a:r>
            <a:r>
              <a:rPr sz="1800">
                <a:latin typeface="Courier"/>
              </a:rPr>
              <a:t>(slope, 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latin typeface="Courier"/>
              </a:rPr>
              <a:t>)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-0.37 -4.18 -1.76 -1.25 -8.90 -1.39 -1.52 -1.89 -2.97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5.2</a:t>
            </a:r>
            <a:r>
              <a:rPr/>
              <a:t> </a:t>
            </a:r>
            <a:r>
              <a:rPr/>
              <a:t>2-stage</a:t>
            </a:r>
            <a:r>
              <a:rPr/>
              <a:t> </a:t>
            </a:r>
            <a:r>
              <a:rPr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Can instead use LmList from {nlme}…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8C5CF4B-B645-4C6B-963B-5168CA98391A}" vid="{F2BD30F4-1E32-4905-B99E-279810D055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Consolas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Zuur Ch 05 mixed effects (at last)</dc:title>
  <dc:creator>Ed Harris</dc:creator>
  <cp:keywords/>
  <dcterms:created xsi:type="dcterms:W3CDTF">2020-05-20T13:38:42Z</dcterms:created>
  <dcterms:modified xsi:type="dcterms:W3CDTF">2020-05-20T13:38:42Z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2020.05.20</vt:lpwstr>
  </property>
  <property fmtid="{D5CDD505-2E9C-101B-9397-08002B2CF9AE}" pid="3" name="output">
    <vt:lpwstr/>
  </property>
  <property fmtid="{D5CDD505-2E9C-101B-9397-08002B2CF9AE}" pid="4" name="subtitle">
    <vt:lpwstr>HARUG! QRantine edition</vt:lpwstr>
  </property>
</Properties>
</file>