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package/2006/relationships/metadata/extended-properties" Target="docProps/app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4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?>
<Relationships xmlns="http://schemas.openxmlformats.org/package/2006/relationships"><Relationship Id="rId2" Type="http://schemas.openxmlformats.org/officeDocument/2006/relationships/slide" Target="slides/slide1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46" Type="http://schemas.openxmlformats.org/officeDocument/2006/relationships/tableStyles" Target="tableStyles.xml" /><Relationship Id="rId45" Type="http://schemas.openxmlformats.org/officeDocument/2006/relationships/theme" Target="theme/theme1.xml" /><Relationship Id="rId4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00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2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91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45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8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2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29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6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41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3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90B4-718D-447F-BF1A-7AB484A66CB1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1D20-2A98-4B66-98DB-CD6259808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34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329990B4-718D-447F-BF1A-7AB484A66CB1}" type="datetimeFigureOut">
              <a:rPr lang="en-GB" smtClean="0"/>
              <a:pPr/>
              <a:t>06/05/2020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3AA91D20-2A98-4B66-98DB-CD625980898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0222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onsolas" panose="020B0609020204030204" pitchFamily="49" charset="0"/>
          <a:ea typeface="+mj-ea"/>
          <a:cs typeface="Consolas" panose="020B0609020204030204" pitchFamily="49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onsolas" panose="020B0609020204030204" pitchFamily="49" charset="0"/>
          <a:ea typeface="+mn-ea"/>
          <a:cs typeface="Consolas" panose="020B0609020204030204" pitchFamily="49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onsolas" panose="020B0609020204030204" pitchFamily="49" charset="0"/>
          <a:ea typeface="+mn-ea"/>
          <a:cs typeface="Consolas" panose="020B0609020204030204" pitchFamily="49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onsolas" panose="020B0609020204030204" pitchFamily="49" charset="0"/>
          <a:ea typeface="+mn-ea"/>
          <a:cs typeface="Consolas" panose="020B0609020204030204" pitchFamily="49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onsolas" panose="020B0609020204030204" pitchFamily="49" charset="0"/>
          <a:ea typeface="+mn-ea"/>
          <a:cs typeface="Consolas" panose="020B0609020204030204" pitchFamily="49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onsolas" panose="020B0609020204030204" pitchFamily="49" charset="0"/>
          <a:ea typeface="+mn-ea"/>
          <a:cs typeface="Consolas" panose="020B0609020204030204" pitchFamily="49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png" />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png" />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png" />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png" />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png" />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png" />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png" />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png" />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png" />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pPr lvl="0" marL="0" indent="0">
              <a:buNone/>
            </a:pPr>
            <a:r>
              <a:rPr/>
              <a:t>Zuur</a:t>
            </a:r>
            <a:r>
              <a:rPr/>
              <a:t> </a:t>
            </a:r>
            <a:r>
              <a:rPr/>
              <a:t>Ch</a:t>
            </a:r>
            <a:r>
              <a:rPr/>
              <a:t> </a:t>
            </a:r>
            <a:r>
              <a:rPr/>
              <a:t>05.10</a:t>
            </a:r>
            <a:r>
              <a:rPr/>
              <a:t> </a:t>
            </a:r>
            <a:r>
              <a:rPr/>
              <a:t>mixed</a:t>
            </a:r>
            <a:r>
              <a:rPr/>
              <a:t> </a:t>
            </a:r>
            <a:r>
              <a:rPr/>
              <a:t>effects</a:t>
            </a:r>
            <a:r>
              <a:rPr/>
              <a:t> </a:t>
            </a:r>
            <a:r>
              <a:rPr/>
              <a:t>example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pPr lvl="0" marL="0" indent="0">
              <a:buNone/>
            </a:pPr>
            <a:r>
              <a:rPr/>
              <a:t>HARUG!</a:t>
            </a:r>
            <a:r>
              <a:rPr/>
              <a:t> </a:t>
            </a:r>
            <a:r>
              <a:rPr/>
              <a:t>QRantine</a:t>
            </a:r>
            <a:r>
              <a:rPr/>
              <a:t> </a:t>
            </a:r>
            <a:r>
              <a:rPr/>
              <a:t>edition</a:t>
            </a:r>
            <a:br/>
            <a:br/>
            <a:r>
              <a:rPr/>
              <a:t>Ed</a:t>
            </a:r>
            <a:r>
              <a:rPr/>
              <a:t> </a:t>
            </a:r>
            <a:r>
              <a:rPr/>
              <a:t>Harris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2020.06.03</a:t>
            </a:r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5.10</a:t>
            </a:r>
            <a:r>
              <a:rPr/>
              <a:t> </a:t>
            </a:r>
            <a:r>
              <a:rPr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Zuur: “If we use nest as a random effect, we allow for correlation between multiple observations from the same nest, and we only need to estimate one variance, and our statements will hold for all similar nests.”</a:t>
            </a:r>
            <a:br/>
            <a:br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5.10</a:t>
            </a:r>
            <a:r>
              <a:rPr/>
              <a:t> </a:t>
            </a:r>
            <a:r>
              <a:rPr/>
              <a:t>Example</a:t>
            </a:r>
          </a:p>
        </p:txBody>
      </p:sp>
      <p:pic>
        <p:nvPicPr>
          <p:cNvPr descr="Zuur_Ch_05.10_files/figure-pptx/unnamed-chunk-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54200" y="1816100"/>
            <a:ext cx="54356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1</a:t>
            </a:r>
            <a:r>
              <a:rPr/>
              <a:t> </a:t>
            </a:r>
            <a:r>
              <a:rPr/>
              <a:t>vanilla</a:t>
            </a:r>
            <a:r>
              <a:rPr/>
              <a:t> </a:t>
            </a:r>
            <a:r>
              <a:rPr/>
              <a:t>linear</a:t>
            </a:r>
            <a:r>
              <a:rPr/>
              <a:t> </a:t>
            </a:r>
            <a:r>
              <a:rPr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Run beyond optimal model</a:t>
            </a:r>
            <a:br/>
            <a:br/>
            <a:r>
              <a:rPr/>
              <a:t>NegPerChick ∼ SexParent * FoodTreatment + SexParent * ArrivalTime, data = Owls</a:t>
            </a:r>
            <a:br/>
            <a:br/>
            <a:r>
              <a:rPr/>
              <a:t>plot residuals vs fitted</a:t>
            </a:r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1</a:t>
            </a:r>
            <a:r>
              <a:rPr/>
              <a:t> </a:t>
            </a:r>
            <a:r>
              <a:rPr/>
              <a:t>vanilla</a:t>
            </a:r>
            <a:r>
              <a:rPr/>
              <a:t> </a:t>
            </a:r>
            <a:r>
              <a:rPr/>
              <a:t>linear</a:t>
            </a:r>
            <a:r>
              <a:rPr/>
              <a:t> </a:t>
            </a:r>
            <a:r>
              <a:rPr/>
              <a:t>model</a:t>
            </a:r>
          </a:p>
        </p:txBody>
      </p:sp>
      <p:pic>
        <p:nvPicPr>
          <p:cNvPr descr="Zuur_Ch_05.10_files/figure-pptx/unnamed-chunk-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1</a:t>
            </a:r>
            <a:r>
              <a:rPr/>
              <a:t> </a:t>
            </a:r>
            <a:r>
              <a:rPr/>
              <a:t>vanilla</a:t>
            </a:r>
            <a:r>
              <a:rPr/>
              <a:t> </a:t>
            </a:r>
            <a:r>
              <a:rPr/>
              <a:t>linear</a:t>
            </a:r>
            <a:r>
              <a:rPr/>
              <a:t> </a:t>
            </a:r>
            <a:r>
              <a:rPr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Per protocol, examine figs of residuals versus each explanatory var.</a:t>
            </a:r>
            <a:br/>
            <a:br/>
            <a:r>
              <a:rPr/>
              <a:t>There is no pattern, so Zuur opts to apply log10(Y + 1) transformation</a:t>
            </a:r>
            <a:br/>
            <a:br/>
            <a:r>
              <a:rPr/>
              <a:t>Discuss and examine figs…</a:t>
            </a:r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1</a:t>
            </a:r>
            <a:r>
              <a:rPr/>
              <a:t> </a:t>
            </a:r>
            <a:r>
              <a:rPr/>
              <a:t>vanilla</a:t>
            </a:r>
            <a:r>
              <a:rPr/>
              <a:t> </a:t>
            </a:r>
            <a:r>
              <a:rPr/>
              <a:t>linear</a:t>
            </a:r>
            <a:r>
              <a:rPr/>
              <a:t> </a:t>
            </a:r>
            <a:r>
              <a:rPr/>
              <a:t>model</a:t>
            </a:r>
          </a:p>
        </p:txBody>
      </p:sp>
      <p:pic>
        <p:nvPicPr>
          <p:cNvPr descr="Zuur_Ch_05.10_files/figure-pptx/unnamed-chunk-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54200" y="1816100"/>
            <a:ext cx="54356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1</a:t>
            </a:r>
            <a:r>
              <a:rPr/>
              <a:t> </a:t>
            </a:r>
            <a:r>
              <a:rPr/>
              <a:t>vanilla</a:t>
            </a:r>
            <a:r>
              <a:rPr/>
              <a:t> </a:t>
            </a:r>
            <a:r>
              <a:rPr/>
              <a:t>linear</a:t>
            </a:r>
            <a:r>
              <a:rPr/>
              <a:t> </a:t>
            </a:r>
            <a:r>
              <a:rPr/>
              <a:t>model</a:t>
            </a:r>
          </a:p>
        </p:txBody>
      </p:sp>
      <p:pic>
        <p:nvPicPr>
          <p:cNvPr descr="Zuur_Ch_05.10_files/figure-pptx/unnamed-chunk-7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54200" y="1816100"/>
            <a:ext cx="54356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1</a:t>
            </a:r>
            <a:r>
              <a:rPr/>
              <a:t> </a:t>
            </a:r>
            <a:r>
              <a:rPr/>
              <a:t>vanilla</a:t>
            </a:r>
            <a:r>
              <a:rPr/>
              <a:t> </a:t>
            </a:r>
            <a:r>
              <a:rPr/>
              <a:t>linear</a:t>
            </a:r>
            <a:r>
              <a:rPr/>
              <a:t> </a:t>
            </a:r>
            <a:r>
              <a:rPr/>
              <a:t>model</a:t>
            </a:r>
          </a:p>
        </p:txBody>
      </p:sp>
      <p:pic>
        <p:nvPicPr>
          <p:cNvPr descr="Zuur_Ch_05.10_files/figure-pptx/unnamed-chunk-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54200" y="1816100"/>
            <a:ext cx="54356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2</a:t>
            </a:r>
            <a:r>
              <a:rPr/>
              <a:t> </a:t>
            </a:r>
            <a:r>
              <a:rPr/>
              <a:t>fit</a:t>
            </a:r>
            <a:r>
              <a:rPr/>
              <a:t> </a:t>
            </a:r>
            <a:r>
              <a:rPr/>
              <a:t>model</a:t>
            </a:r>
            <a:r>
              <a:rPr/>
              <a:t> </a:t>
            </a:r>
            <a:r>
              <a:rPr/>
              <a:t>with</a:t>
            </a:r>
            <a:r>
              <a:rPr/>
              <a:t> </a:t>
            </a:r>
            <a:r>
              <a:rPr/>
              <a:t>gls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Fit model with gls()</a:t>
            </a:r>
            <a:br/>
            <a:br/>
            <a:r>
              <a:rPr/>
              <a:t>Remember we need this for comarison with mixed effects objects</a:t>
            </a:r>
            <a:br/>
            <a:br/>
            <a:r>
              <a:rPr/>
              <a:t>Form &lt;- formula(LogNeg ∼ SexParent * FoodTreatment + SexParent * ArrivalTime)</a:t>
            </a:r>
            <a:br/>
            <a:br/>
            <a:r>
              <a:rPr/>
              <a:t>M.gls &lt;- gls(Form, data = Owls)</a:t>
            </a:r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3</a:t>
            </a:r>
            <a:r>
              <a:rPr/>
              <a:t> </a:t>
            </a:r>
            <a:r>
              <a:rPr/>
              <a:t>var</a:t>
            </a:r>
            <a:r>
              <a:rPr/>
              <a:t> </a:t>
            </a:r>
            <a:r>
              <a:rPr/>
              <a:t>structure</a:t>
            </a:r>
          </a:p>
        </p:txBody>
      </p:sp>
      <p:pic>
        <p:nvPicPr>
          <p:cNvPr descr="Zuur_Ch_05.10_files/figure-pptx/unnamed-chunk-1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Chapter</a:t>
            </a:r>
            <a:r>
              <a:rPr/>
              <a:t> </a:t>
            </a:r>
            <a:r>
              <a:rPr/>
              <a:t>05</a:t>
            </a:r>
            <a:r>
              <a:rPr/>
              <a:t> </a:t>
            </a:r>
            <a:r>
              <a:rPr/>
              <a:t>Section</a:t>
            </a:r>
            <a:r>
              <a:rPr/>
              <a:t> </a:t>
            </a:r>
            <a:r>
              <a:rPr/>
              <a:t>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-This section goes through a “full blown” example of model validation using Zuur’s protocol of 10 steps</a:t>
            </a:r>
            <a:br/>
            <a:br/>
            <a:r>
              <a:rPr/>
              <a:t>(you remember the steps don’t you?)</a:t>
            </a:r>
          </a:p>
        </p:txBody>
      </p:sp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4</a:t>
            </a:r>
            <a:r>
              <a:rPr/>
              <a:t> </a:t>
            </a:r>
            <a:r>
              <a:rPr/>
              <a:t>fit</a:t>
            </a:r>
            <a:r>
              <a:rPr/>
              <a:t> </a:t>
            </a:r>
            <a:r>
              <a:rPr/>
              <a:t>the</a:t>
            </a:r>
            <a:r>
              <a:rPr/>
              <a:t> </a:t>
            </a:r>
            <a:r>
              <a:rPr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Form &lt;- formula(LogNeg ∼ SexParent * FoodTreatment + SexParent * ArrivalTime)</a:t>
            </a:r>
            <a:br/>
            <a:br/>
            <a:r>
              <a:rPr/>
              <a:t>M1.lme &lt;- lme(Form, random = ∼1|Nest,</a:t>
            </a:r>
            <a:br/>
            <a:r>
              <a:rPr/>
              <a:t>method = “REML”,</a:t>
            </a:r>
            <a:br/>
            <a:r>
              <a:rPr/>
              <a:t>data = Owls)</a:t>
            </a:r>
          </a:p>
        </p:txBody>
      </p:sp>
    </p:spTree>
  </p:cSld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5</a:t>
            </a:r>
            <a:r>
              <a:rPr/>
              <a:t> </a:t>
            </a:r>
            <a:r>
              <a:rPr/>
              <a:t>Compare</a:t>
            </a:r>
            <a:r>
              <a:rPr/>
              <a:t> </a:t>
            </a:r>
            <a:r>
              <a:rPr/>
              <a:t>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Compare gls() with lme() - essentially what is effect of adding random effects variance structure…?</a:t>
            </a:r>
          </a:p>
        </p:txBody>
      </p:sp>
    </p:spTree>
  </p:cSld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5</a:t>
            </a:r>
            <a:r>
              <a:rPr/>
              <a:t> </a:t>
            </a:r>
            <a:r>
              <a:rPr/>
              <a:t>Compare</a:t>
            </a:r>
            <a:r>
              <a:rPr/>
              <a:t> </a:t>
            </a:r>
            <a:r>
              <a:rPr/>
              <a:t>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1270000" indent="0">
              <a:buNone/>
            </a:pPr>
            <a:r>
              <a:rPr sz="1800" i="1">
                <a:solidFill>
                  <a:srgbClr val="60A0B0"/>
                </a:solidFill>
                <a:latin typeface="Courier"/>
              </a:rPr>
              <a:t># Models</a:t>
            </a:r>
            <a:br/>
            <a:r>
              <a:rPr sz="1800" b="1">
                <a:solidFill>
                  <a:srgbClr val="007020"/>
                </a:solidFill>
                <a:latin typeface="Courier"/>
              </a:rPr>
              <a:t>anova</a:t>
            </a:r>
            <a:r>
              <a:rPr sz="1800">
                <a:latin typeface="Courier"/>
              </a:rPr>
              <a:t>(M.gls, M1.lme)[[</a:t>
            </a:r>
            <a:r>
              <a:rPr sz="1800">
                <a:solidFill>
                  <a:srgbClr val="40A070"/>
                </a:solidFill>
                <a:latin typeface="Courier"/>
              </a:rPr>
              <a:t>1</a:t>
            </a:r>
            <a:r>
              <a:rPr sz="1800">
                <a:latin typeface="Courier"/>
              </a:rPr>
              <a:t>]]</a:t>
            </a:r>
          </a:p>
          <a:p>
            <a:pPr lvl="0" marL="1270000" indent="0">
              <a:buNone/>
            </a:pPr>
            <a:r>
              <a:rPr sz="1800">
                <a:latin typeface="Courier"/>
              </a:rPr>
              <a:t>## [1] "gls(model = Form, data = Owls)"                                               
## [2] "lme.formula(fixed = Form, data = Owls, random = ~1 | Nest, method = \"REML\")"</a:t>
            </a:r>
          </a:p>
          <a:p>
            <a:pPr lvl="0" marL="1270000" indent="0">
              <a:buNone/>
            </a:pPr>
            <a:r>
              <a:rPr sz="1800" i="1">
                <a:solidFill>
                  <a:srgbClr val="60A0B0"/>
                </a:solidFill>
                <a:latin typeface="Courier"/>
              </a:rPr>
              <a:t># AIC</a:t>
            </a:r>
            <a:br/>
            <a:r>
              <a:rPr sz="1800" b="1">
                <a:solidFill>
                  <a:srgbClr val="007020"/>
                </a:solidFill>
                <a:latin typeface="Courier"/>
              </a:rPr>
              <a:t>anova</a:t>
            </a:r>
            <a:r>
              <a:rPr sz="1800">
                <a:latin typeface="Courier"/>
              </a:rPr>
              <a:t>(M.gls, M1.lme)[[</a:t>
            </a:r>
            <a:r>
              <a:rPr sz="1800">
                <a:solidFill>
                  <a:srgbClr val="40A070"/>
                </a:solidFill>
                <a:latin typeface="Courier"/>
              </a:rPr>
              <a:t>4</a:t>
            </a:r>
            <a:r>
              <a:rPr sz="1800">
                <a:latin typeface="Courier"/>
              </a:rPr>
              <a:t>]]</a:t>
            </a:r>
          </a:p>
          <a:p>
            <a:pPr lvl="0" marL="1270000" indent="0">
              <a:buNone/>
            </a:pPr>
            <a:r>
              <a:rPr sz="1800">
                <a:latin typeface="Courier"/>
              </a:rPr>
              <a:t>## [1] 64.37422 37.71547</a:t>
            </a:r>
          </a:p>
          <a:p>
            <a:pPr lvl="0" marL="1270000" indent="0">
              <a:buNone/>
            </a:pPr>
            <a:r>
              <a:rPr sz="1800" i="1">
                <a:solidFill>
                  <a:srgbClr val="60A0B0"/>
                </a:solidFill>
                <a:latin typeface="Courier"/>
              </a:rPr>
              <a:t># p-val</a:t>
            </a:r>
            <a:br/>
            <a:r>
              <a:rPr sz="1800" b="1">
                <a:solidFill>
                  <a:srgbClr val="007020"/>
                </a:solidFill>
                <a:latin typeface="Courier"/>
              </a:rPr>
              <a:t>anova</a:t>
            </a:r>
            <a:r>
              <a:rPr sz="1800">
                <a:latin typeface="Courier"/>
              </a:rPr>
              <a:t>(M.gls, M1.lme)[[</a:t>
            </a:r>
            <a:r>
              <a:rPr sz="1800">
                <a:solidFill>
                  <a:srgbClr val="40A070"/>
                </a:solidFill>
                <a:latin typeface="Courier"/>
              </a:rPr>
              <a:t>9</a:t>
            </a:r>
            <a:r>
              <a:rPr sz="1800">
                <a:latin typeface="Courier"/>
              </a:rPr>
              <a:t>]]</a:t>
            </a:r>
          </a:p>
          <a:p>
            <a:pPr lvl="0" marL="1270000" indent="0">
              <a:buNone/>
            </a:pPr>
            <a:r>
              <a:rPr sz="1800">
                <a:latin typeface="Courier"/>
              </a:rPr>
              <a:t>## [1]           NA 8.632297e-08</a:t>
            </a:r>
          </a:p>
        </p:txBody>
      </p:sp>
    </p:spTree>
  </p:cSld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5</a:t>
            </a:r>
            <a:r>
              <a:rPr/>
              <a:t> </a:t>
            </a:r>
            <a:r>
              <a:rPr/>
              <a:t>Compare</a:t>
            </a:r>
            <a:r>
              <a:rPr/>
              <a:t> </a:t>
            </a:r>
            <a:r>
              <a:rPr/>
              <a:t>models</a:t>
            </a:r>
          </a:p>
        </p:txBody>
      </p:sp>
      <p:pic>
        <p:nvPicPr>
          <p:cNvPr descr="Zuur_Ch_05.10_files/figure-pptx/unnamed-chunk-1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6</a:t>
            </a:r>
            <a:r>
              <a:rPr/>
              <a:t> </a:t>
            </a:r>
            <a:r>
              <a:rPr/>
              <a:t>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Testing for homogeneity of variance, and independence of residuals with predictor variables</a:t>
            </a:r>
            <a:br/>
            <a:br/>
            <a:r>
              <a:rPr/>
              <a:t>NB Zuur’s diagnostic plot code hacking does not work in R v4.0 (not a biggie, you just have to write your own code)</a:t>
            </a:r>
          </a:p>
        </p:txBody>
      </p:sp>
    </p:spTree>
  </p:cSld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6</a:t>
            </a:r>
            <a:r>
              <a:rPr/>
              <a:t> </a:t>
            </a:r>
            <a:r>
              <a:rPr/>
              <a:t>validation</a:t>
            </a:r>
          </a:p>
        </p:txBody>
      </p:sp>
      <p:pic>
        <p:nvPicPr>
          <p:cNvPr descr="Zuur_Ch_05.10_files/figure-pptx/unnamed-chunk-1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Steps</a:t>
            </a:r>
            <a:r>
              <a:rPr/>
              <a:t> </a:t>
            </a:r>
            <a:r>
              <a:rPr/>
              <a:t>7&amp;8</a:t>
            </a:r>
            <a:r>
              <a:rPr/>
              <a:t> </a:t>
            </a:r>
            <a:r>
              <a:rPr/>
              <a:t>fixed</a:t>
            </a:r>
            <a:r>
              <a:rPr/>
              <a:t> </a:t>
            </a:r>
            <a:r>
              <a:rPr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Look at model results with our chosen random structure</a:t>
            </a:r>
            <a:br/>
            <a:br/>
            <a:r>
              <a:rPr/>
              <a:t>Explore other models, working “down”</a:t>
            </a:r>
            <a:br/>
            <a:br/>
            <a:r>
              <a:rPr/>
              <a:t>Zuur shows summary, anova,</a:t>
            </a:r>
          </a:p>
        </p:txBody>
      </p:sp>
    </p:spTree>
  </p:cSld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Steps</a:t>
            </a:r>
            <a:r>
              <a:rPr/>
              <a:t> </a:t>
            </a:r>
            <a:r>
              <a:rPr/>
              <a:t>7&amp;8</a:t>
            </a:r>
            <a:r>
              <a:rPr/>
              <a:t> </a:t>
            </a:r>
            <a:r>
              <a:rPr/>
              <a:t>fixed</a:t>
            </a:r>
            <a:r>
              <a:rPr/>
              <a:t> </a:t>
            </a:r>
            <a:r>
              <a:rPr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1270000" indent="0">
              <a:buNone/>
            </a:pPr>
            <a:r>
              <a:rPr sz="1800">
                <a:latin typeface="Courier"/>
              </a:rPr>
              <a:t>##                   Effects     F     P
## 1             (Intercept) 252.6 0.000
## 2               SexParent   1.5 0.217
## 3           FoodTreatment  71.4 0.000
## 4             ArrivalTime  37.1 0.000
## 5 SexParent:FoodTreatment   0.1 0.714
## 6   SexParent:ArrivalTime   0.1 0.707</a:t>
            </a:r>
          </a:p>
        </p:txBody>
      </p:sp>
    </p:spTree>
  </p:cSld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Steps</a:t>
            </a:r>
            <a:r>
              <a:rPr/>
              <a:t> </a:t>
            </a:r>
            <a:r>
              <a:rPr/>
              <a:t>7&amp;8</a:t>
            </a:r>
            <a:r>
              <a:rPr/>
              <a:t> </a:t>
            </a:r>
            <a:r>
              <a:rPr/>
              <a:t>fixed</a:t>
            </a:r>
            <a:r>
              <a:rPr/>
              <a:t> </a:t>
            </a:r>
            <a:r>
              <a:rPr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Have to be careful with anova() due to an order effect for interaction term</a:t>
            </a:r>
            <a:br/>
            <a:br/>
            <a:r>
              <a:rPr/>
              <a:t>Particulary important if you have specific hypotheses for the interactions, like here</a:t>
            </a:r>
            <a:br/>
            <a:br/>
            <a:r>
              <a:rPr/>
              <a:t>Look at summary()…</a:t>
            </a:r>
          </a:p>
        </p:txBody>
      </p:sp>
    </p:spTree>
  </p:cSld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Steps</a:t>
            </a:r>
            <a:r>
              <a:rPr/>
              <a:t> </a:t>
            </a:r>
            <a:r>
              <a:rPr/>
              <a:t>7&amp;8</a:t>
            </a:r>
            <a:r>
              <a:rPr/>
              <a:t> </a:t>
            </a:r>
            <a:r>
              <a:rPr/>
              <a:t>fixed</a:t>
            </a:r>
            <a:r>
              <a:rPr/>
              <a:t> </a:t>
            </a:r>
            <a:r>
              <a:rPr/>
              <a:t>structure</a:t>
            </a:r>
          </a:p>
        </p:txBody>
      </p:sp>
      <p:pic>
        <p:nvPicPr>
          <p:cNvPr descr="Zuur_Ch_05.10_files/figure-pptx/unnamed-chunk-1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THE</a:t>
            </a:r>
            <a:r>
              <a:rPr/>
              <a:t> </a:t>
            </a:r>
            <a:r>
              <a:rPr/>
              <a:t>PROTOCOL</a:t>
            </a:r>
            <a:r>
              <a:rPr/>
              <a:t> </a:t>
            </a:r>
            <a:r>
              <a:rPr/>
              <a:t>(top</a:t>
            </a:r>
            <a:r>
              <a:rPr/>
              <a:t> </a:t>
            </a:r>
            <a:r>
              <a:rPr/>
              <a:t>down)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1 Start with </a:t>
            </a:r>
            <a:r>
              <a:rPr i="1"/>
              <a:t>beyond optimal</a:t>
            </a:r>
            <a:r>
              <a:rPr/>
              <a:t> model</a:t>
            </a:r>
            <a:br/>
            <a:br/>
            <a:r>
              <a:rPr/>
              <a:t>2 Model selection on optimal </a:t>
            </a:r>
            <a:r>
              <a:rPr i="1"/>
              <a:t>random effects</a:t>
            </a:r>
            <a:br/>
            <a:br/>
            <a:r>
              <a:rPr/>
              <a:t>3 Model selection on optimal </a:t>
            </a:r>
            <a:r>
              <a:rPr i="1"/>
              <a:t>fixed effects</a:t>
            </a:r>
            <a:br/>
            <a:br/>
            <a:r>
              <a:rPr/>
              <a:t>4 Final model formulation with REML</a:t>
            </a:r>
            <a:br/>
            <a:br/>
            <a:r>
              <a:rPr/>
              <a:t>(but NB he will use detailed one from Ch 04…)</a:t>
            </a:r>
          </a:p>
        </p:txBody>
      </p:sp>
    </p:spTree>
  </p:cSld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Steps</a:t>
            </a:r>
            <a:r>
              <a:rPr/>
              <a:t> </a:t>
            </a:r>
            <a:r>
              <a:rPr/>
              <a:t>7&amp;8</a:t>
            </a:r>
            <a:r>
              <a:rPr/>
              <a:t> </a:t>
            </a:r>
            <a:r>
              <a:rPr/>
              <a:t>fixed</a:t>
            </a:r>
            <a:r>
              <a:rPr/>
              <a:t> </a:t>
            </a:r>
            <a:r>
              <a:rPr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Likelihood ratio testing is preferred…</a:t>
            </a:r>
            <a:br/>
            <a:br/>
            <a:r>
              <a:rPr/>
              <a:t>M1.Full &lt;- lme(Form, random =∼ 1 | Nest, method = “ML”, data = Owls)</a:t>
            </a:r>
            <a:br/>
            <a:br/>
            <a:r>
              <a:rPr/>
              <a:t>M1.A &lt;- update(M1.Full, .∼. -SexParent:FoodTreatment)</a:t>
            </a:r>
            <a:br/>
            <a:br/>
            <a:r>
              <a:rPr/>
              <a:t>M1.B &lt;- update(M1.Full, .∼. -SexParent:ArrivalTime)</a:t>
            </a:r>
          </a:p>
        </p:txBody>
      </p:sp>
    </p:spTree>
  </p:cSld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Steps</a:t>
            </a:r>
            <a:r>
              <a:rPr/>
              <a:t> </a:t>
            </a:r>
            <a:r>
              <a:rPr/>
              <a:t>7&amp;8</a:t>
            </a:r>
            <a:r>
              <a:rPr/>
              <a:t> </a:t>
            </a:r>
            <a:r>
              <a:rPr/>
              <a:t>fixed</a:t>
            </a:r>
            <a:r>
              <a:rPr/>
              <a:t> </a:t>
            </a:r>
            <a:r>
              <a:rPr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Based on the evidence on the next slide, it is decided to drop the parentSex:FoodTreatment interaction</a:t>
            </a:r>
            <a:br/>
            <a:br/>
            <a:r>
              <a:rPr/>
              <a:t>The reasons for this specific choice are weak and subjective</a:t>
            </a:r>
            <a:br/>
            <a:br/>
            <a:r>
              <a:rPr/>
              <a:t>NB there can be several to many rounds of this kind of model selection</a:t>
            </a:r>
          </a:p>
        </p:txBody>
      </p:sp>
    </p:spTree>
  </p:cSld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Steps</a:t>
            </a:r>
            <a:r>
              <a:rPr/>
              <a:t> </a:t>
            </a:r>
            <a:r>
              <a:rPr/>
              <a:t>7&amp;8</a:t>
            </a:r>
            <a:r>
              <a:rPr/>
              <a:t> </a:t>
            </a:r>
            <a:r>
              <a:rPr/>
              <a:t>fixed</a:t>
            </a:r>
            <a:r>
              <a:rPr/>
              <a:t> </a:t>
            </a:r>
            <a:r>
              <a:rPr/>
              <a:t>structure</a:t>
            </a:r>
          </a:p>
        </p:txBody>
      </p:sp>
      <p:pic>
        <p:nvPicPr>
          <p:cNvPr descr="Zuur_Ch_05.10_files/figure-pptx/unnamed-chunk-1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Steps</a:t>
            </a:r>
            <a:r>
              <a:rPr/>
              <a:t> </a:t>
            </a:r>
            <a:r>
              <a:rPr/>
              <a:t>7&amp;8</a:t>
            </a:r>
            <a:r>
              <a:rPr/>
              <a:t> </a:t>
            </a:r>
            <a:r>
              <a:rPr/>
              <a:t>fixed</a:t>
            </a:r>
            <a:r>
              <a:rPr/>
              <a:t> </a:t>
            </a:r>
            <a:r>
              <a:rPr/>
              <a:t>structure</a:t>
            </a:r>
          </a:p>
        </p:txBody>
      </p:sp>
      <p:pic>
        <p:nvPicPr>
          <p:cNvPr descr="Zuur_Ch_05.10_files/figure-pptx/unnamed-chunk-19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Steps</a:t>
            </a:r>
            <a:r>
              <a:rPr/>
              <a:t> </a:t>
            </a:r>
            <a:r>
              <a:rPr/>
              <a:t>7&amp;8</a:t>
            </a:r>
            <a:r>
              <a:rPr/>
              <a:t> </a:t>
            </a:r>
            <a:r>
              <a:rPr/>
              <a:t>fixed</a:t>
            </a:r>
            <a:r>
              <a:rPr/>
              <a:t> </a:t>
            </a:r>
            <a:r>
              <a:rPr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Choices:</a:t>
            </a:r>
            <a:br/>
            <a:br/>
            <a:r>
              <a:rPr/>
              <a:t>-drop sex:arrivalTime interaction</a:t>
            </a:r>
            <a:br/>
            <a:r>
              <a:rPr/>
              <a:t>-test dropping each main effect</a:t>
            </a:r>
            <a:br/>
            <a:r>
              <a:rPr/>
              <a:t>-drop parent sex</a:t>
            </a:r>
            <a:br/>
            <a:br/>
            <a:r>
              <a:rPr/>
              <a:t>lmeLogNeg ∼ FoodTreatment + ArrivalTime, random= ∼1 | Nest</a:t>
            </a:r>
          </a:p>
        </p:txBody>
      </p:sp>
    </p:spTree>
  </p:cSld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9</a:t>
            </a:r>
            <a:r>
              <a:rPr/>
              <a:t> </a:t>
            </a:r>
            <a:r>
              <a:rPr/>
              <a:t>REML</a:t>
            </a:r>
            <a:r>
              <a:rPr/>
              <a:t> </a:t>
            </a:r>
            <a:r>
              <a:rPr/>
              <a:t>&amp;</a:t>
            </a:r>
            <a:r>
              <a:rPr/>
              <a:t> </a:t>
            </a:r>
            <a:r>
              <a:rPr/>
              <a:t>validate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M5 &lt;- lme(LogNeg ∼ FoodTreatment + ArrivalTime, random= ∼1 | Nest, method = “REML”, data = Owls)</a:t>
            </a:r>
            <a:br/>
            <a:br/>
            <a:r>
              <a:rPr/>
              <a:t>summary(M5)</a:t>
            </a:r>
          </a:p>
        </p:txBody>
      </p:sp>
    </p:spTree>
  </p:cSld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9</a:t>
            </a:r>
            <a:r>
              <a:rPr/>
              <a:t> </a:t>
            </a:r>
            <a:r>
              <a:rPr/>
              <a:t>REML</a:t>
            </a:r>
            <a:r>
              <a:rPr/>
              <a:t> </a:t>
            </a:r>
            <a:r>
              <a:rPr/>
              <a:t>&amp;</a:t>
            </a:r>
            <a:r>
              <a:rPr/>
              <a:t> </a:t>
            </a:r>
            <a:r>
              <a:rPr/>
              <a:t>validate</a:t>
            </a:r>
          </a:p>
        </p:txBody>
      </p:sp>
      <p:pic>
        <p:nvPicPr>
          <p:cNvPr descr="Zuur_Ch_05.10_files/figure-pptx/unnamed-chunk-2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9</a:t>
            </a:r>
            <a:r>
              <a:rPr/>
              <a:t> </a:t>
            </a:r>
            <a:r>
              <a:rPr/>
              <a:t>REML</a:t>
            </a:r>
            <a:r>
              <a:rPr/>
              <a:t> </a:t>
            </a:r>
            <a:r>
              <a:rPr/>
              <a:t>&amp;</a:t>
            </a:r>
            <a:r>
              <a:rPr/>
              <a:t> </a:t>
            </a:r>
            <a:r>
              <a:rPr/>
              <a:t>validate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-food treeatment and arrival time of parent both highly sig.</a:t>
            </a:r>
            <a:br/>
            <a:br/>
            <a:r>
              <a:rPr/>
              <a:t>-FoodTr parameter -0.175 (log) calls less for satiated owls</a:t>
            </a:r>
            <a:br/>
            <a:br/>
            <a:r>
              <a:rPr/>
              <a:t>-Arrival parameter -0.03 (log) calls less the alter parents arrive</a:t>
            </a:r>
          </a:p>
        </p:txBody>
      </p:sp>
    </p:spTree>
  </p:cSld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9</a:t>
            </a:r>
            <a:r>
              <a:rPr/>
              <a:t> </a:t>
            </a:r>
            <a:r>
              <a:rPr/>
              <a:t>REML</a:t>
            </a:r>
            <a:r>
              <a:rPr/>
              <a:t> </a:t>
            </a:r>
            <a:r>
              <a:rPr/>
              <a:t>&amp;</a:t>
            </a:r>
            <a:r>
              <a:rPr/>
              <a:t> </a:t>
            </a:r>
            <a:r>
              <a:rPr/>
              <a:t>validate</a:t>
            </a:r>
          </a:p>
        </p:txBody>
      </p:sp>
      <p:pic>
        <p:nvPicPr>
          <p:cNvPr descr="Zuur_Ch_05.10_files/figure-pptx/unnamed-chunk-2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9</a:t>
            </a:r>
            <a:r>
              <a:rPr/>
              <a:t> </a:t>
            </a:r>
            <a:r>
              <a:rPr/>
              <a:t>REML</a:t>
            </a:r>
            <a:r>
              <a:rPr/>
              <a:t> </a:t>
            </a:r>
            <a:r>
              <a:rPr/>
              <a:t>&amp;</a:t>
            </a:r>
            <a:r>
              <a:rPr/>
              <a:t> </a:t>
            </a:r>
            <a:r>
              <a:rPr/>
              <a:t>validate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The random effects variance can be used to calculate </a:t>
            </a:r>
            <a:r>
              <a:rPr b="1"/>
              <a:t>how correlated</a:t>
            </a:r>
            <a:r>
              <a:rPr/>
              <a:t> observations are within our random effect parameter (nest)</a:t>
            </a:r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5.10</a:t>
            </a:r>
            <a:r>
              <a:rPr/>
              <a:t> </a:t>
            </a:r>
            <a:r>
              <a:rPr/>
              <a:t>Example</a:t>
            </a:r>
          </a:p>
        </p:txBody>
      </p:sp>
      <p:pic>
        <p:nvPicPr>
          <p:cNvPr descr="Zuur_Ch_05.10_files/figure-pptx/unnamed-chunk-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1900" y="1816100"/>
            <a:ext cx="66675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9</a:t>
            </a:r>
            <a:r>
              <a:rPr/>
              <a:t> </a:t>
            </a:r>
            <a:r>
              <a:rPr/>
              <a:t>REML</a:t>
            </a:r>
            <a:r>
              <a:rPr/>
              <a:t> </a:t>
            </a:r>
            <a:r>
              <a:rPr/>
              <a:t>&amp;</a:t>
            </a:r>
            <a:r>
              <a:rPr/>
              <a:t> </a:t>
            </a:r>
            <a:r>
              <a:rPr/>
              <a:t>validate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“As to the random effects, the random intercept … variance 0.09^2”</a:t>
            </a:r>
            <a:br/>
            <a:br/>
            <a:r>
              <a:rPr/>
              <a:t>“The residual term … variance 0.23^2”</a:t>
            </a:r>
            <a:br/>
            <a:br/>
            <a:r>
              <a:rPr/>
              <a:t>“These two variances … calculate the correlation between observations from the same nest:”</a:t>
            </a:r>
            <a:br/>
            <a:br/>
            <a:r>
              <a:rPr/>
              <a:t>“0.09</a:t>
            </a:r>
            <a:r>
              <a:rPr baseline="30000"/>
              <a:t>2/(0.09</a:t>
            </a:r>
            <a:r>
              <a:rPr/>
              <a:t>2 + 0.23^2) = 0.13 (low, but significant”</a:t>
            </a:r>
          </a:p>
        </p:txBody>
      </p:sp>
    </p:spTree>
  </p:cSld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Step</a:t>
            </a:r>
            <a:r>
              <a:rPr/>
              <a:t> </a:t>
            </a:r>
            <a:r>
              <a:rPr/>
              <a:t>10</a:t>
            </a:r>
            <a:r>
              <a:rPr/>
              <a:t> </a:t>
            </a:r>
            <a:r>
              <a:rPr/>
              <a:t>Explain</a:t>
            </a:r>
            <a:r>
              <a:rPr/>
              <a:t> </a:t>
            </a:r>
            <a:r>
              <a:rPr/>
              <a:t>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This is really the hard but interesting part</a:t>
            </a:r>
            <a:br/>
            <a:br/>
            <a:r>
              <a:rPr/>
              <a:t>If interested in owls:</a:t>
            </a:r>
            <a:br/>
            <a:r>
              <a:rPr b="1"/>
              <a:t>Roulin, A. and Bersier, L.F., 2007.</a:t>
            </a:r>
            <a:r>
              <a:rPr/>
              <a:t> Nestling barn owls beg more intensely in the presence of their mother than in the presence of their father. Animal Behaviour, 74(4), pp.1099-1106.</a:t>
            </a:r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5.10</a:t>
            </a:r>
            <a:r>
              <a:rPr/>
              <a:t> </a:t>
            </a:r>
            <a:r>
              <a:rPr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Nestling barn owl begging data</a:t>
            </a:r>
            <a:br/>
            <a:br/>
            <a:r>
              <a:rPr/>
              <a:t>Response to male and female</a:t>
            </a:r>
            <a:br/>
            <a:br/>
            <a:r>
              <a:rPr/>
              <a:t>Sibling negotiation, vocalisation</a:t>
            </a:r>
            <a:br/>
            <a:br/>
            <a:r>
              <a:rPr/>
              <a:t>Conflict and rivalry…</a:t>
            </a:r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5.10</a:t>
            </a:r>
            <a:r>
              <a:rPr/>
              <a:t> </a:t>
            </a:r>
            <a:r>
              <a:rPr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Owls.rdata</a:t>
            </a:r>
            <a:br/>
            <a:br/>
            <a:r>
              <a:rPr/>
              <a:t>Dependent var: NegPerChick (# calls per chick before parent arrives)</a:t>
            </a:r>
            <a:br/>
            <a:br/>
            <a:r>
              <a:rPr/>
              <a:t>Explanatory vars: SexParent, FoodTreatment, ArrivalTime</a:t>
            </a:r>
            <a:br/>
            <a:br/>
            <a:r>
              <a:rPr/>
              <a:t>Briefly dicuss motivation and predictions</a:t>
            </a:r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5.10</a:t>
            </a:r>
            <a:r>
              <a:rPr/>
              <a:t> </a:t>
            </a:r>
            <a:r>
              <a:rPr/>
              <a:t>Example</a:t>
            </a:r>
          </a:p>
        </p:txBody>
      </p:sp>
      <p:pic>
        <p:nvPicPr>
          <p:cNvPr descr="Zuur_Ch_05.10_files/figure-pptx/unnamed-chunk-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54200" y="1816100"/>
            <a:ext cx="54356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5.10</a:t>
            </a:r>
            <a:r>
              <a:rPr/>
              <a:t> </a:t>
            </a:r>
            <a:r>
              <a:rPr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27 nests were repeatedly measured and included in this study</a:t>
            </a:r>
            <a:br/>
            <a:br/>
            <a:r>
              <a:rPr/>
              <a:t>Ergo, does this suggest the random factor?</a:t>
            </a:r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5.10</a:t>
            </a:r>
            <a:r>
              <a:rPr/>
              <a:t> </a:t>
            </a:r>
            <a:r>
              <a:rPr/>
              <a:t>Example</a:t>
            </a:r>
          </a:p>
        </p:txBody>
      </p:sp>
      <p:pic>
        <p:nvPicPr>
          <p:cNvPr descr="Zuur_Ch_05.10_files/figure-pptx/unnamed-chunk-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54200" y="1816100"/>
            <a:ext cx="54356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8C5CF4B-B645-4C6B-963B-5168CA98391A}" vid="{F2BD30F4-1E32-4905-B99E-279810D0552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Consolas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Zuur Ch 05.10 mixed effects example</dc:title>
  <dc:creator>Ed Harris</dc:creator>
  <cp:keywords/>
  <dcterms:created xsi:type="dcterms:W3CDTF">2020-06-03T13:29:07Z</dcterms:created>
  <dcterms:modified xsi:type="dcterms:W3CDTF">2020-06-03T13:29:07Z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2020.06.03</vt:lpwstr>
  </property>
  <property fmtid="{D5CDD505-2E9C-101B-9397-08002B2CF9AE}" pid="3" name="output">
    <vt:lpwstr/>
  </property>
  <property fmtid="{D5CDD505-2E9C-101B-9397-08002B2CF9AE}" pid="4" name="subtitle">
    <vt:lpwstr>HARUG! QRantine edition</vt:lpwstr>
  </property>
</Properties>
</file>