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7" Type="http://schemas.openxmlformats.org/officeDocument/2006/relationships/tableStyles" Target="tableStyles.xml" /><Relationship Id="rId26" Type="http://schemas.openxmlformats.org/officeDocument/2006/relationships/theme" Target="theme/theme1.xml" /><Relationship Id="rId2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00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72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91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5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68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2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41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3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34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fld id="{329990B4-718D-447F-BF1A-7AB484A66CB1}" type="datetimeFigureOut">
              <a:rPr lang="en-GB" smtClean="0"/>
              <a:pPr/>
              <a:t>01/07/2020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fld id="{3AA91D20-2A98-4B66-98DB-CD625980898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0222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bg1"/>
          </a:solidFill>
          <a:latin typeface="Consolas" panose="020B0609020204030204" pitchFamily="49" charset="0"/>
          <a:ea typeface="+mj-ea"/>
          <a:cs typeface="Consolas" panose="020B0609020204030204" pitchFamily="49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png" />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png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Zuur</a:t>
            </a:r>
            <a:r>
              <a:rPr/>
              <a:t> </a:t>
            </a:r>
            <a:r>
              <a:rPr/>
              <a:t>Ch</a:t>
            </a:r>
            <a:r>
              <a:rPr/>
              <a:t> </a:t>
            </a:r>
            <a:r>
              <a:rPr/>
              <a:t>07</a:t>
            </a:r>
            <a:r>
              <a:rPr/>
              <a:t> </a:t>
            </a:r>
            <a:r>
              <a:rPr/>
              <a:t>Violation</a:t>
            </a:r>
            <a:r>
              <a:rPr/>
              <a:t> </a:t>
            </a:r>
            <a:r>
              <a:rPr/>
              <a:t>of</a:t>
            </a:r>
            <a:r>
              <a:rPr/>
              <a:t> </a:t>
            </a:r>
            <a:r>
              <a:rPr/>
              <a:t>Independence</a:t>
            </a:r>
            <a:r>
              <a:rPr/>
              <a:t> </a:t>
            </a:r>
            <a:r>
              <a:rPr/>
              <a:t>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pPr lvl="0" marL="0" indent="0">
              <a:buNone/>
            </a:pPr>
            <a:r>
              <a:rPr/>
              <a:t>HARUG!</a:t>
            </a:r>
            <a:r>
              <a:rPr/>
              <a:t> </a:t>
            </a:r>
            <a:r>
              <a:rPr/>
              <a:t>QRantine</a:t>
            </a:r>
            <a:r>
              <a:rPr/>
              <a:t> </a:t>
            </a:r>
            <a:r>
              <a:rPr/>
              <a:t>edition</a:t>
            </a:r>
            <a:br/>
            <a:br/>
            <a:r>
              <a:rPr/>
              <a:t>Ed</a:t>
            </a:r>
            <a:r>
              <a:rPr/>
              <a:t> </a:t>
            </a:r>
            <a:r>
              <a:rPr/>
              <a:t>Harris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2020.07.01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marL="0" indent="0">
                  <a:buNone/>
                </a:pPr>
                <a:r>
                  <a:rPr/>
                  <a:t>Step 1 baseline regression</a:t>
                </a:r>
                <a:br/>
                <a:br/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t>=</m:t>
                    </m:r>
                    <m:r>
                      <m:t>α</m:t>
                    </m:r>
                    <m:r>
                      <m:t>+</m:t>
                    </m:r>
                    <m:r>
                      <m:t>β</m:t>
                    </m:r>
                    <m:r>
                      <m:t>×</m:t>
                    </m:r>
                    <m:r>
                      <m:t>W</m:t>
                    </m:r>
                    <m:r>
                      <m:t>e</m:t>
                    </m:r>
                    <m:r>
                      <m:t>t</m:t>
                    </m:r>
                    <m:r>
                      <m:t>n</m:t>
                    </m:r>
                    <m:r>
                      <m:t>e</m:t>
                    </m:r>
                    <m:r>
                      <m:t>s</m:t>
                    </m:r>
                    <m:r>
                      <m:t>s</m:t>
                    </m:r>
                    <m:r>
                      <m:t>+</m:t>
                    </m:r>
                    <m:sSub>
                      <m:e>
                        <m:r>
                          <m:t>ϵ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br/>
                <a:br/>
                <a:r>
                  <a:rPr/>
                  <a:t>R formula</a:t>
                </a:r>
              </a:p>
              <a:p>
                <a:pPr lvl="0" marL="0" indent="0">
                  <a:buNone/>
                </a:pPr>
                <a:r>
                  <a:rPr/>
                  <a:t>lm(Bor ∼ Wet, data = Boreality)</a:t>
                </a:r>
              </a:p>
            </p:txBody>
          </p:sp>
        </mc:Choice>
      </mc:AlternateContent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 i="1">
                <a:solidFill>
                  <a:srgbClr val="60A0B0"/>
                </a:solidFill>
                <a:latin typeface="Courier"/>
              </a:rPr>
              <a:t># load("data/Boreality.rdata")</a:t>
            </a:r>
            <a:br/>
            <a:br/>
            <a:r>
              <a:rPr sz="1800">
                <a:latin typeface="Courier"/>
              </a:rPr>
              <a:t>Boreality</a:t>
            </a:r>
            <a:r>
              <a:rPr sz="1800">
                <a:solidFill>
                  <a:srgbClr val="666666"/>
                </a:solidFill>
                <a:latin typeface="Courier"/>
              </a:rPr>
              <a:t>$</a:t>
            </a:r>
            <a:r>
              <a:rPr sz="1800">
                <a:latin typeface="Courier"/>
              </a:rPr>
              <a:t>Bor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sqrt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40A070"/>
                </a:solidFill>
                <a:latin typeface="Courier"/>
              </a:rPr>
              <a:t>1000</a:t>
            </a:r>
            <a:r>
              <a:rPr sz="1800">
                <a:latin typeface="Courier"/>
              </a:rPr>
              <a:t> </a:t>
            </a:r>
            <a:r>
              <a:rPr sz="1800">
                <a:solidFill>
                  <a:srgbClr val="666666"/>
                </a:solidFill>
                <a:latin typeface="Courier"/>
              </a:rPr>
              <a:t>*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latin typeface="Courier"/>
              </a:rPr>
              <a:t>(Boreality</a:t>
            </a:r>
            <a:r>
              <a:rPr sz="1800">
                <a:solidFill>
                  <a:srgbClr val="666666"/>
                </a:solidFill>
                <a:latin typeface="Courier"/>
              </a:rPr>
              <a:t>$</a:t>
            </a:r>
            <a:r>
              <a:rPr sz="1800">
                <a:latin typeface="Courier"/>
              </a:rPr>
              <a:t>nBor </a:t>
            </a:r>
            <a:r>
              <a:rPr sz="1800">
                <a:solidFill>
                  <a:srgbClr val="666666"/>
                </a:solidFill>
                <a:latin typeface="Courier"/>
              </a:rPr>
              <a:t>+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1</a:t>
            </a:r>
            <a:r>
              <a:rPr sz="1800">
                <a:latin typeface="Courier"/>
              </a:rPr>
              <a:t>) </a:t>
            </a:r>
            <a:r>
              <a:rPr sz="1800">
                <a:solidFill>
                  <a:srgbClr val="666666"/>
                </a:solidFill>
                <a:latin typeface="Courier"/>
              </a:rPr>
              <a:t>/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latin typeface="Courier"/>
              </a:rPr>
              <a:t>(Boreality</a:t>
            </a:r>
            <a:r>
              <a:rPr sz="1800">
                <a:solidFill>
                  <a:srgbClr val="666666"/>
                </a:solidFill>
                <a:latin typeface="Courier"/>
              </a:rPr>
              <a:t>$</a:t>
            </a:r>
            <a:r>
              <a:rPr sz="1800">
                <a:latin typeface="Courier"/>
              </a:rPr>
              <a:t>nTot))</a:t>
            </a:r>
            <a:br/>
            <a:br/>
            <a:r>
              <a:rPr sz="1800">
                <a:latin typeface="Courier"/>
              </a:rPr>
              <a:t>B.lm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lm</a:t>
            </a:r>
            <a:r>
              <a:rPr sz="1800">
                <a:latin typeface="Courier"/>
              </a:rPr>
              <a:t>(Bor </a:t>
            </a:r>
            <a:r>
              <a:rPr sz="1800">
                <a:solidFill>
                  <a:srgbClr val="666666"/>
                </a:solidFill>
                <a:latin typeface="Courier"/>
              </a:rPr>
              <a:t>~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latin typeface="Courier"/>
              </a:rPr>
              <a:t>Wet, </a:t>
            </a:r>
            <a:r>
              <a:rPr sz="1800">
                <a:solidFill>
                  <a:srgbClr val="902000"/>
                </a:solidFill>
                <a:latin typeface="Courier"/>
              </a:rPr>
              <a:t>data =</a:t>
            </a:r>
            <a:r>
              <a:rPr sz="1800">
                <a:latin typeface="Courier"/>
              </a:rPr>
              <a:t> Boreality)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 b="1">
                <a:solidFill>
                  <a:srgbClr val="007020"/>
                </a:solidFill>
                <a:latin typeface="Courier"/>
              </a:rPr>
              <a:t>round</a:t>
            </a:r>
            <a:r>
              <a:rPr sz="1800">
                <a:latin typeface="Courier"/>
              </a:rPr>
              <a:t>(</a:t>
            </a:r>
            <a:r>
              <a:rPr sz="1800" b="1">
                <a:solidFill>
                  <a:srgbClr val="007020"/>
                </a:solidFill>
                <a:latin typeface="Courier"/>
              </a:rPr>
              <a:t>summary</a:t>
            </a:r>
            <a:r>
              <a:rPr sz="1800">
                <a:latin typeface="Courier"/>
              </a:rPr>
              <a:t>(B.lm)</a:t>
            </a:r>
            <a:r>
              <a:rPr sz="1800">
                <a:solidFill>
                  <a:srgbClr val="666666"/>
                </a:solidFill>
                <a:latin typeface="Courier"/>
              </a:rPr>
              <a:t>$</a:t>
            </a:r>
            <a:r>
              <a:rPr sz="1800">
                <a:latin typeface="Courier"/>
              </a:rPr>
              <a:t>coefficients, </a:t>
            </a:r>
            <a:r>
              <a:rPr sz="1800">
                <a:solidFill>
                  <a:srgbClr val="40A070"/>
                </a:solidFill>
                <a:latin typeface="Courier"/>
              </a:rPr>
              <a:t>3</a:t>
            </a:r>
            <a:r>
              <a:rPr sz="1800">
                <a:latin typeface="Courier"/>
              </a:rPr>
              <a:t>)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##             Estimate Std. Error t value Pr(&gt;|t|)
## (Intercept)   18.488      0.379  48.817        0
## Wet          165.804     10.599  15.643        0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>
                <a:latin typeface="Courier"/>
              </a:rPr>
              <a:t>E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rstandard</a:t>
            </a:r>
            <a:r>
              <a:rPr sz="1800">
                <a:latin typeface="Courier"/>
              </a:rPr>
              <a:t>(B.lm)</a:t>
            </a:r>
            <a:br/>
            <a:br/>
            <a:r>
              <a:rPr sz="1800">
                <a:latin typeface="Courier"/>
              </a:rPr>
              <a:t>mydata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data.frame</a:t>
            </a:r>
            <a:r>
              <a:rPr sz="1800">
                <a:latin typeface="Courier"/>
              </a:rPr>
              <a:t>(E, Boreality</a:t>
            </a:r>
            <a:r>
              <a:rPr sz="1800">
                <a:solidFill>
                  <a:srgbClr val="666666"/>
                </a:solidFill>
                <a:latin typeface="Courier"/>
              </a:rPr>
              <a:t>$</a:t>
            </a:r>
            <a:r>
              <a:rPr sz="1800">
                <a:latin typeface="Courier"/>
              </a:rPr>
              <a:t>x, Boreality</a:t>
            </a:r>
            <a:r>
              <a:rPr sz="1800">
                <a:solidFill>
                  <a:srgbClr val="666666"/>
                </a:solidFill>
                <a:latin typeface="Courier"/>
              </a:rPr>
              <a:t>$</a:t>
            </a:r>
            <a:r>
              <a:rPr sz="1800">
                <a:latin typeface="Courier"/>
              </a:rPr>
              <a:t>y)</a:t>
            </a:r>
            <a:br/>
            <a:br/>
            <a:r>
              <a:rPr sz="1800" i="1">
                <a:solidFill>
                  <a:srgbClr val="60A0B0"/>
                </a:solidFill>
                <a:latin typeface="Courier"/>
              </a:rPr>
              <a:t># library(sp)</a:t>
            </a:r>
            <a:br/>
            <a:r>
              <a:rPr sz="1800" b="1">
                <a:solidFill>
                  <a:srgbClr val="007020"/>
                </a:solidFill>
                <a:latin typeface="Courier"/>
              </a:rPr>
              <a:t>coordinates</a:t>
            </a:r>
            <a:r>
              <a:rPr sz="1800">
                <a:latin typeface="Courier"/>
              </a:rPr>
              <a:t>(mydata)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c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4070A0"/>
                </a:solidFill>
                <a:latin typeface="Courier"/>
              </a:rPr>
              <a:t>"Boreality.x"</a:t>
            </a:r>
            <a:r>
              <a:rPr sz="1800">
                <a:latin typeface="Courier"/>
              </a:rPr>
              <a:t>,</a:t>
            </a:r>
            <a:r>
              <a:rPr sz="1800">
                <a:solidFill>
                  <a:srgbClr val="4070A0"/>
                </a:solidFill>
                <a:latin typeface="Courier"/>
              </a:rPr>
              <a:t>"Boreality.y"</a:t>
            </a:r>
            <a:r>
              <a:rPr sz="1800">
                <a:latin typeface="Courier"/>
              </a:rPr>
              <a:t>)</a:t>
            </a:r>
            <a:br/>
            <a:br/>
            <a:r>
              <a:rPr sz="1800" i="1">
                <a:solidFill>
                  <a:srgbClr val="60A0B0"/>
                </a:solidFill>
                <a:latin typeface="Courier"/>
              </a:rPr>
              <a:t># library(gstat) &lt;&lt; worth trying</a:t>
            </a:r>
            <a:br/>
            <a:r>
              <a:rPr sz="1800" b="1">
                <a:solidFill>
                  <a:srgbClr val="007020"/>
                </a:solidFill>
                <a:latin typeface="Courier"/>
              </a:rPr>
              <a:t>bubble</a:t>
            </a:r>
            <a:r>
              <a:rPr sz="1800">
                <a:latin typeface="Courier"/>
              </a:rPr>
              <a:t>(mydata, </a:t>
            </a:r>
            <a:r>
              <a:rPr sz="1800">
                <a:solidFill>
                  <a:srgbClr val="4070A0"/>
                </a:solidFill>
                <a:latin typeface="Courier"/>
              </a:rPr>
              <a:t>"E"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902000"/>
                </a:solidFill>
                <a:latin typeface="Courier"/>
              </a:rPr>
              <a:t>col =</a:t>
            </a:r>
            <a:r>
              <a:rPr sz="1800"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c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4070A0"/>
                </a:solidFill>
                <a:latin typeface="Courier"/>
              </a:rPr>
              <a:t>"black"</a:t>
            </a:r>
            <a:r>
              <a:rPr sz="1800">
                <a:latin typeface="Courier"/>
              </a:rPr>
              <a:t>,</a:t>
            </a:r>
            <a:r>
              <a:rPr sz="1800">
                <a:solidFill>
                  <a:srgbClr val="4070A0"/>
                </a:solidFill>
                <a:latin typeface="Courier"/>
              </a:rPr>
              <a:t>"grey"</a:t>
            </a:r>
            <a:r>
              <a:rPr sz="1800">
                <a:latin typeface="Courier"/>
              </a:rPr>
              <a:t>),</a:t>
            </a:r>
            <a:br/>
            <a:r>
              <a:rPr sz="1800">
                <a:latin typeface="Courier"/>
              </a:rPr>
              <a:t>      </a:t>
            </a:r>
            <a:r>
              <a:rPr sz="1800">
                <a:solidFill>
                  <a:srgbClr val="902000"/>
                </a:solidFill>
                <a:latin typeface="Courier"/>
              </a:rPr>
              <a:t>main =</a:t>
            </a:r>
            <a:r>
              <a:rPr sz="1800">
                <a:latin typeface="Courier"/>
              </a:rPr>
              <a:t> </a:t>
            </a:r>
            <a:r>
              <a:rPr sz="1800">
                <a:solidFill>
                  <a:srgbClr val="4070A0"/>
                </a:solidFill>
                <a:latin typeface="Courier"/>
              </a:rPr>
              <a:t>"Residuals"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902000"/>
                </a:solidFill>
                <a:latin typeface="Courier"/>
              </a:rPr>
              <a:t>xlab =</a:t>
            </a:r>
            <a:r>
              <a:rPr sz="1800">
                <a:latin typeface="Courier"/>
              </a:rPr>
              <a:t> </a:t>
            </a:r>
            <a:r>
              <a:rPr sz="1800">
                <a:solidFill>
                  <a:srgbClr val="4070A0"/>
                </a:solidFill>
                <a:latin typeface="Courier"/>
              </a:rPr>
              <a:t>"X-coordinates"</a:t>
            </a:r>
            <a:r>
              <a:rPr sz="1800">
                <a:latin typeface="Courier"/>
              </a:rPr>
              <a:t>,</a:t>
            </a:r>
            <a:br/>
            <a:r>
              <a:rPr sz="1800">
                <a:latin typeface="Courier"/>
              </a:rPr>
              <a:t>      </a:t>
            </a:r>
            <a:r>
              <a:rPr sz="1800">
                <a:solidFill>
                  <a:srgbClr val="902000"/>
                </a:solidFill>
                <a:latin typeface="Courier"/>
              </a:rPr>
              <a:t>ylab =</a:t>
            </a:r>
            <a:r>
              <a:rPr sz="1800">
                <a:latin typeface="Courier"/>
              </a:rPr>
              <a:t> </a:t>
            </a:r>
            <a:r>
              <a:rPr sz="1800">
                <a:solidFill>
                  <a:srgbClr val="4070A0"/>
                </a:solidFill>
                <a:latin typeface="Courier"/>
              </a:rPr>
              <a:t>"Y-coordinates"</a:t>
            </a:r>
            <a:r>
              <a:rPr sz="1800">
                <a:latin typeface="Courier"/>
              </a:rPr>
              <a:t>)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>
                <a:latin typeface="Courier"/>
              </a:rPr>
              <a:t>##             E Boreality.x Boreality.y
## 1  0.31163650     2109.70     2093.52
## 2  0.23607506     2190.18     2105.71
## 3 -0.02143534     2064.48     2052.77
## 4  0.38794273     2277.34     2103.42
## 5 -1.39691987     2347.91     2074.81
## 6  1.02411018     2437.21     2086.95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##          coordinates           E
## 1  (2109.7, 2093.52)  0.31163650
## 2 (2190.18, 2105.71)  0.23607506
## 3 (2064.48, 2052.77) -0.02143534
## 4 (2277.34, 2103.42)  0.38794273
## 5 (2347.91, 2074.81) -1.39691987
## 6 (2437.21, 2086.95)  1.02411018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pic>
        <p:nvPicPr>
          <p:cNvPr descr="Zuur_Ch_07_files/figure-pptx/unnamed-chunk-7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378200" y="1816100"/>
            <a:ext cx="54356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Another method of assessing non-independence of data is the </a:t>
            </a:r>
            <a:r>
              <a:rPr b="1"/>
              <a:t>variogram</a:t>
            </a:r>
            <a:r>
              <a:rPr/>
              <a:t>, looking at similarity of values that are near one another</a:t>
            </a:r>
            <a:br/>
            <a:br/>
            <a:r>
              <a:rPr/>
              <a:t>There is a lot of detail here; if you are serious see Zuur 2007 or a spatial stats text</a:t>
            </a:r>
            <a:br/>
            <a:br/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 b="1"/>
              <a:t>BASICALLY</a:t>
            </a:r>
            <a:r>
              <a:rPr/>
              <a:t> You model similarity (correlation) between values sampled at differeng distances from one another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Example</a:t>
            </a:r>
            <a:r>
              <a:rPr/>
              <a:t> </a:t>
            </a:r>
            <a:r>
              <a:rPr/>
              <a:t>variogram</a:t>
            </a:r>
          </a:p>
        </p:txBody>
      </p:sp>
      <p:pic>
        <p:nvPicPr>
          <p:cNvPr descr="pics/fig-7.2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21100" y="1816100"/>
            <a:ext cx="47498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838200" y="5651500"/>
            <a:ext cx="105156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Boreal</a:t>
            </a:r>
            <a:r>
              <a:rPr/>
              <a:t> </a:t>
            </a:r>
            <a:r>
              <a:rPr/>
              <a:t>forests</a:t>
            </a:r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 i="1">
                <a:solidFill>
                  <a:srgbClr val="60A0B0"/>
                </a:solidFill>
                <a:latin typeface="Courier"/>
              </a:rPr>
              <a:t># Looking for an obvious "sill effect"</a:t>
            </a:r>
            <a:br/>
            <a:r>
              <a:rPr sz="1800">
                <a:latin typeface="Courier"/>
              </a:rPr>
              <a:t>Vario1 =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variogram</a:t>
            </a:r>
            <a:r>
              <a:rPr sz="1800">
                <a:latin typeface="Courier"/>
              </a:rPr>
              <a:t>(E </a:t>
            </a:r>
            <a:r>
              <a:rPr sz="1800">
                <a:solidFill>
                  <a:srgbClr val="666666"/>
                </a:solidFill>
                <a:latin typeface="Courier"/>
              </a:rPr>
              <a:t>~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1</a:t>
            </a:r>
            <a:r>
              <a:rPr sz="1800">
                <a:latin typeface="Courier"/>
              </a:rPr>
              <a:t>, mydata)</a:t>
            </a:r>
            <a:br/>
            <a:r>
              <a:rPr sz="1800" b="1">
                <a:solidFill>
                  <a:srgbClr val="007020"/>
                </a:solidFill>
                <a:latin typeface="Courier"/>
              </a:rPr>
              <a:t>plot</a:t>
            </a:r>
            <a:r>
              <a:rPr sz="1800">
                <a:latin typeface="Courier"/>
              </a:rPr>
              <a:t>(Vario1)</a:t>
            </a:r>
            <a:br/>
            <a:br/>
            <a:r>
              <a:rPr sz="1800" i="1">
                <a:solidFill>
                  <a:srgbClr val="60A0B0"/>
                </a:solidFill>
                <a:latin typeface="Courier"/>
              </a:rPr>
              <a:t># Looking for directionality</a:t>
            </a:r>
            <a:br/>
            <a:r>
              <a:rPr sz="1800">
                <a:latin typeface="Courier"/>
              </a:rPr>
              <a:t>Vario2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variogram</a:t>
            </a:r>
            <a:r>
              <a:rPr sz="1800">
                <a:latin typeface="Courier"/>
              </a:rPr>
              <a:t>(E </a:t>
            </a:r>
            <a:r>
              <a:rPr sz="1800">
                <a:solidFill>
                  <a:srgbClr val="666666"/>
                </a:solidFill>
                <a:latin typeface="Courier"/>
              </a:rPr>
              <a:t>~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1</a:t>
            </a:r>
            <a:r>
              <a:rPr sz="1800">
                <a:latin typeface="Courier"/>
              </a:rPr>
              <a:t>, mydata, </a:t>
            </a:r>
            <a:r>
              <a:rPr sz="1800">
                <a:solidFill>
                  <a:srgbClr val="902000"/>
                </a:solidFill>
                <a:latin typeface="Courier"/>
              </a:rPr>
              <a:t>alpha =</a:t>
            </a:r>
            <a:r>
              <a:rPr sz="1800"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c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40A070"/>
                </a:solidFill>
                <a:latin typeface="Courier"/>
              </a:rPr>
              <a:t>0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A070"/>
                </a:solidFill>
                <a:latin typeface="Courier"/>
              </a:rPr>
              <a:t>45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A070"/>
                </a:solidFill>
                <a:latin typeface="Courier"/>
              </a:rPr>
              <a:t>90</a:t>
            </a:r>
            <a:r>
              <a:rPr sz="1800">
                <a:latin typeface="Courier"/>
              </a:rPr>
              <a:t>,</a:t>
            </a:r>
            <a:r>
              <a:rPr sz="1800">
                <a:solidFill>
                  <a:srgbClr val="40A070"/>
                </a:solidFill>
                <a:latin typeface="Courier"/>
              </a:rPr>
              <a:t>135</a:t>
            </a:r>
            <a:r>
              <a:rPr sz="1800">
                <a:latin typeface="Courier"/>
              </a:rPr>
              <a:t>) )</a:t>
            </a:r>
            <a:br/>
            <a:r>
              <a:rPr sz="1800" b="1">
                <a:solidFill>
                  <a:srgbClr val="007020"/>
                </a:solidFill>
                <a:latin typeface="Courier"/>
              </a:rPr>
              <a:t>plot</a:t>
            </a:r>
            <a:r>
              <a:rPr sz="1800">
                <a:latin typeface="Courier"/>
              </a:rPr>
              <a:t>(Vario2)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HARUG</a:t>
            </a:r>
            <a:r>
              <a:rPr/>
              <a:t> </a:t>
            </a:r>
            <a:r>
              <a:rPr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This week Zuur Ch 07</a:t>
            </a:r>
            <a:br/>
          </a:p>
          <a:p>
            <a:pPr lvl="1"/>
            <a:r>
              <a:rPr/>
              <a:t>July 08 Meta analysis I (+ MSc)</a:t>
            </a:r>
            <a:br/>
          </a:p>
          <a:p>
            <a:pPr lvl="1"/>
            <a:r>
              <a:rPr/>
              <a:t>Volunteers/topics please</a:t>
            </a:r>
            <a:br/>
          </a:p>
          <a:p>
            <a:pPr lvl="1"/>
            <a:r>
              <a:rPr/>
              <a:t>July 08 Meta analysis II (+ MSc)</a:t>
            </a:r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pic>
        <p:nvPicPr>
          <p:cNvPr descr="Zuur_Ch_07_files/figure-pptx/unnamed-chunk-9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378200" y="1816100"/>
            <a:ext cx="54356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pic>
        <p:nvPicPr>
          <p:cNvPr descr="Zuur_Ch_07_files/figure-pptx/unnamed-chunk-10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378200" y="1816100"/>
            <a:ext cx="54356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gls()</a:t>
            </a:r>
            <a:r>
              <a:rPr/>
              <a:t> </a:t>
            </a:r>
            <a:r>
              <a:rPr/>
              <a:t>to</a:t>
            </a:r>
            <a:r>
              <a:rPr/>
              <a:t> </a:t>
            </a:r>
            <a:r>
              <a:rPr/>
              <a:t>model</a:t>
            </a:r>
            <a:r>
              <a:rPr/>
              <a:t> </a:t>
            </a:r>
            <a:r>
              <a:rPr/>
              <a:t>cor</a:t>
            </a:r>
            <a:r>
              <a:rPr/>
              <a:t> </a:t>
            </a:r>
            <a:r>
              <a:rPr/>
              <a:t>structure</a:t>
            </a:r>
          </a:p>
        </p:txBody>
      </p:sp>
      <p:pic>
        <p:nvPicPr>
          <p:cNvPr descr="pics/fig-7.4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70200" y="1816100"/>
            <a:ext cx="64389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838200" y="5651500"/>
            <a:ext cx="105156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Boreal</a:t>
            </a:r>
            <a:r>
              <a:rPr/>
              <a:t> </a:t>
            </a:r>
            <a:r>
              <a:rPr/>
              <a:t>forests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Chapter</a:t>
            </a:r>
            <a:r>
              <a:rPr/>
              <a:t> </a:t>
            </a:r>
            <a:r>
              <a:rPr/>
              <a:t>07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Principle assumption of independence of observations</a:t>
            </a:r>
            <a:br/>
          </a:p>
          <a:p>
            <a:pPr lvl="1"/>
            <a:r>
              <a:rPr/>
              <a:t>Part II: spatial non-independence</a:t>
            </a:r>
            <a:br/>
          </a:p>
          <a:p>
            <a:pPr lvl="1"/>
            <a:r>
              <a:rPr/>
              <a:t>“Spatial autocorrelation”</a:t>
            </a:r>
            <a:br/>
          </a:p>
          <a:p>
            <a:pPr lvl="1"/>
            <a:r>
              <a:rPr/>
              <a:t>Perfect e.g. instead of “blocked” experiments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Chapter</a:t>
            </a:r>
            <a:r>
              <a:rPr/>
              <a:t> </a:t>
            </a:r>
            <a:r>
              <a:rPr/>
              <a:t>07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2000"/>
              <a:t>The general principle with spatial data is that things that are close to each other are likely to be more similar than things that are further apart (Tobler, 1979).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pic>
        <p:nvPicPr>
          <p:cNvPr descr="pics/boreal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30600" y="1816100"/>
            <a:ext cx="51435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838200" y="5651500"/>
            <a:ext cx="105156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Boreal</a:t>
            </a:r>
            <a:r>
              <a:rPr/>
              <a:t> </a:t>
            </a:r>
            <a:r>
              <a:rPr/>
              <a:t>forests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pic>
        <p:nvPicPr>
          <p:cNvPr descr="pics/bush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92400" y="1816100"/>
            <a:ext cx="68199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838200" y="5651500"/>
            <a:ext cx="105156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Boreal</a:t>
            </a:r>
            <a:r>
              <a:rPr/>
              <a:t> </a:t>
            </a:r>
            <a:r>
              <a:rPr/>
              <a:t>forests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 b="1"/>
              <a:t>Dependent var</a:t>
            </a:r>
            <a:r>
              <a:rPr/>
              <a:t> = Boreal index</a:t>
            </a:r>
          </a:p>
          <a:p>
            <a:pPr lvl="0" marL="0" indent="0">
              <a:buNone/>
            </a:pPr>
            <a:r>
              <a:rPr/>
              <a:t>(# boreal spp / # all spp)</a:t>
            </a:r>
            <a:br/>
            <a:br/>
            <a:r>
              <a:rPr b="1"/>
              <a:t>Response vars</a:t>
            </a:r>
            <a:r>
              <a:rPr/>
              <a:t> = </a:t>
            </a:r>
            <a:r>
              <a:rPr b="1"/>
              <a:t>wetness</a:t>
            </a:r>
            <a:r>
              <a:rPr/>
              <a:t>, NDVI, Temp, greenness</a:t>
            </a:r>
            <a:br/>
            <a:br/>
            <a:r>
              <a:rPr/>
              <a:t>Also, x and y (lat and long)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marL="0" indent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t>=</m:t>
                    </m:r>
                    <m:r>
                      <m:t>(</m:t>
                    </m:r>
                    <m:r>
                      <m:t>1000</m:t>
                    </m:r>
                    <m:r>
                      <m:t>×</m:t>
                    </m:r>
                    <m:r>
                      <m:t>(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t>+</m:t>
                    </m:r>
                    <m:r>
                      <m:t>1</m:t>
                    </m:r>
                    <m:r>
                      <m:t>)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t>+</m:t>
                    </m:r>
                    <m:r>
                      <m:t>i</m:t>
                    </m:r>
                    <m:sSup>
                      <m:e>
                        <m:r>
                          <m:t>)</m:t>
                        </m:r>
                      </m:e>
                      <m:sup>
                        <m:r>
                          <m:t>1</m:t>
                        </m:r>
                        <m:r>
                          <m:t>/</m:t>
                        </m:r>
                        <m:r>
                          <m:t>2</m:t>
                        </m:r>
                      </m:sup>
                    </m:sSup>
                  </m:oMath>
                </a14:m>
              </a:p>
              <a:p>
                <a:pPr lvl="0" marL="0" indent="0">
                  <a:buNone/>
                </a:pPr>
                <a:br/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- Boreal spp at site 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br/>
                <a:r>
                  <a:rPr/>
                  <a:t>(Cressie 1993 or a newer spatial stats reference)</a:t>
                </a:r>
              </a:p>
            </p:txBody>
          </p:sp>
        </mc:Choice>
      </mc:AlternateContent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Boreality</a:t>
            </a:r>
            <a:r>
              <a:rPr/>
              <a:t> </a:t>
            </a:r>
            <a:r>
              <a:rPr/>
              <a:t>data</a:t>
            </a:r>
          </a:p>
        </p:txBody>
      </p:sp>
      <p:pic>
        <p:nvPicPr>
          <p:cNvPr descr="pics/bor-dat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984500" y="1816100"/>
            <a:ext cx="62357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838200" y="5651500"/>
            <a:ext cx="105156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Boreal</a:t>
            </a:r>
            <a:r>
              <a:rPr/>
              <a:t> </a:t>
            </a:r>
            <a:r>
              <a:rPr/>
              <a:t>forests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8C5CF4B-B645-4C6B-963B-5168CA98391A}" vid="{F2BD30F4-1E32-4905-B99E-279810D055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Consolas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Zuur Ch 07 Violation of Independence II</dc:title>
  <dc:creator>Ed Harris</dc:creator>
  <cp:keywords/>
  <dcterms:created xsi:type="dcterms:W3CDTF">2020-07-01T12:37:26Z</dcterms:created>
  <dcterms:modified xsi:type="dcterms:W3CDTF">2020-07-01T12:37:26Z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2020.07.01</vt:lpwstr>
  </property>
  <property fmtid="{D5CDD505-2E9C-101B-9397-08002B2CF9AE}" pid="3" name="output">
    <vt:lpwstr/>
  </property>
  <property fmtid="{D5CDD505-2E9C-101B-9397-08002B2CF9AE}" pid="4" name="subtitle">
    <vt:lpwstr>HARUG! QRantine edition</vt:lpwstr>
  </property>
</Properties>
</file>