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3" Type="http://schemas.openxmlformats.org/officeDocument/2006/relationships/tableStyles" Target="tableStyles.xml" /><Relationship Id="rId52" Type="http://schemas.openxmlformats.org/officeDocument/2006/relationships/theme" Target="theme/theme1.xml" /><Relationship Id="rId51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2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8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2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1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329990B4-718D-447F-BF1A-7AB484A66CB1}" type="datetimeFigureOut">
              <a:rPr lang="en-GB" smtClean="0"/>
              <a:pPr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3AA91D20-2A98-4B66-98DB-CD625980898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02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Consolas" panose="020B0609020204030204" pitchFamily="49" charset="0"/>
          <a:ea typeface="+mj-ea"/>
          <a:cs typeface="Consolas" panose="020B0609020204030204" pitchFamily="49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operorgenetic.com/wp/" TargetMode="External" /><Relationship Id="rId3" Type="http://schemas.openxmlformats.org/officeDocument/2006/relationships/hyperlink" Target="https://bit.ly/38AocSD" TargetMode="External" 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g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/>
          <a:lstStyle/>
          <a:p>
            <a:pPr lvl="0" marL="0" indent="0">
              <a:buNone/>
            </a:pPr>
            <a:r>
              <a:rPr/>
              <a:t>Meta-Analysis</a:t>
            </a:r>
            <a:r>
              <a:rPr/>
              <a:t> </a:t>
            </a:r>
            <a:r>
              <a:rPr/>
              <a:t>Methods</a:t>
            </a:r>
            <a:r>
              <a:rPr/>
              <a:t> </a:t>
            </a:r>
            <a:r>
              <a:rPr/>
              <a:t>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lvl="0" marL="0" indent="0">
              <a:buNone/>
            </a:pPr>
            <a:r>
              <a:rPr/>
              <a:t>Basics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meta-analysis</a:t>
            </a:r>
            <a:br/>
            <a:br/>
            <a:r>
              <a:rPr/>
              <a:t>Ed</a:t>
            </a:r>
            <a:r>
              <a:rPr/>
              <a:t> </a:t>
            </a:r>
            <a:r>
              <a:rPr/>
              <a:t>Harris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2020.07.08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Info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need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d</m:t>
                        </m:r>
                      </m:e>
                      <m:sub>
                        <m:r>
                          <m:t>p</m:t>
                        </m:r>
                        <m:r>
                          <m:t>o</m:t>
                        </m:r>
                        <m:r>
                          <m:t>o</m:t>
                        </m:r>
                        <m:r>
                          <m:t>l</m:t>
                        </m:r>
                        <m:r>
                          <m:t>e</m:t>
                        </m:r>
                        <m:r>
                          <m:t>d</m:t>
                        </m:r>
                      </m:sub>
                    </m:sSub>
                    <m:r>
                      <m:t>=</m:t>
                    </m:r>
                    <m:rad>
                      <m:deg>
                        <m:r>
                          <m:t>​</m:t>
                        </m:r>
                      </m:deg>
                      <m:e>
                        <m:f>
                          <m:fPr>
                            <m:type m:val="bar"/>
                          </m:fPr>
                          <m:num>
                            <m:r>
                              <m:t>(</m:t>
                            </m:r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t>−</m:t>
                            </m:r>
                            <m:r>
                              <m:t>1</m:t>
                            </m:r>
                            <m:r>
                              <m:t>)</m:t>
                            </m:r>
                            <m:sSubSup>
                              <m:e>
                                <m:r>
                                  <m:t>S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  <m:sup>
                                <m:r>
                                  <m:t>2</m:t>
                                </m:r>
                              </m:sup>
                            </m:sSubSup>
                            <m:r>
                              <m:t>+</m:t>
                            </m:r>
                            <m:r>
                              <m:t>(</m:t>
                            </m:r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</m:sSub>
                            <m:r>
                              <m:t>−</m:t>
                            </m:r>
                            <m:r>
                              <m:t>1</m:t>
                            </m:r>
                            <m:r>
                              <m:t>)</m:t>
                            </m:r>
                            <m:sSubSup>
                              <m:e>
                                <m:r>
                                  <m:t>S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  <m:sup>
                                <m: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t>+</m:t>
                            </m:r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</m:sSub>
                            <m:r>
                              <m:t>−</m:t>
                            </m:r>
                            <m:r>
                              <m:t>2</m:t>
                            </m:r>
                          </m:den>
                        </m:f>
                      </m:e>
                    </m:rad>
                  </m:oMath>
                </a14:m>
                <a:br/>
                <a:br/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n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t>,</m:t>
                    </m:r>
                    <m:sSub>
                      <m:e>
                        <m:r>
                          <m:t>n</m:t>
                        </m: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- sample sizes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t>,</m:t>
                    </m:r>
                    <m:sSub>
                      <m:e>
                        <m:r>
                          <m:t>S</m:t>
                        </m: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- std. dev.s (note </a:t>
                </a:r>
                <a14:m>
                  <m:oMath xmlns:m="http://schemas.openxmlformats.org/officeDocument/2006/math">
                    <m:sSup>
                      <m:e>
                        <m:r>
                          <m:t>S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!)</a:t>
                </a:r>
              </a:p>
            </p:txBody>
          </p:sp>
        </mc:Choice>
      </mc:AlternateContent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</a:p>
        </p:txBody>
      </p:sp>
      <p:pic>
        <p:nvPicPr>
          <p:cNvPr descr="pics/cohens-d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60800" y="1816100"/>
            <a:ext cx="44831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</a:p>
        </p:txBody>
      </p:sp>
      <p:pic>
        <p:nvPicPr>
          <p:cNvPr descr="pics/fig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06700" y="1816100"/>
            <a:ext cx="65659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</a:p>
        </p:txBody>
      </p:sp>
      <p:pic>
        <p:nvPicPr>
          <p:cNvPr descr="pics/cohens-d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84600" y="1816100"/>
            <a:ext cx="46228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Calculate your own Cohen’s d from the previous slide!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1</a:t>
            </a:r>
            <a:r>
              <a:rPr/>
              <a:t> </a:t>
            </a:r>
            <a:r>
              <a:rPr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n</m:t>
                        </m:r>
                      </m:e>
                      <m:sub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= 25, </a:t>
                </a:r>
                <a14:m>
                  <m:oMath xmlns:m="http://schemas.openxmlformats.org/officeDocument/2006/math">
                    <m:sSub>
                      <m:e>
                        <m:r>
                          <m:t>n</m:t>
                        </m: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= 15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= 4,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= 6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= 1, </a:t>
                </a:r>
                <a14:m>
                  <m:oMath xmlns:m="http://schemas.openxmlformats.org/officeDocument/2006/math">
                    <m:sSub>
                      <m:e>
                        <m:r>
                          <m:t>S</m:t>
                        </m: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= 1.5</a:t>
                </a:r>
                <a:br/>
                <a:br/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d</m:t>
                        </m:r>
                      </m:e>
                      <m:sub>
                        <m:r>
                          <m:t>p</m:t>
                        </m:r>
                        <m:r>
                          <m:t>o</m:t>
                        </m:r>
                        <m:r>
                          <m:t>o</m:t>
                        </m:r>
                        <m:r>
                          <m:t>l</m:t>
                        </m:r>
                        <m:r>
                          <m:t>e</m:t>
                        </m:r>
                        <m:r>
                          <m:t>d</m:t>
                        </m:r>
                      </m:sub>
                    </m:sSub>
                    <m:r>
                      <m:t>=</m:t>
                    </m:r>
                    <m:rad>
                      <m:deg>
                        <m:r>
                          <m:t>​</m:t>
                        </m:r>
                      </m:deg>
                      <m:e>
                        <m:f>
                          <m:fPr>
                            <m:type m:val="bar"/>
                          </m:fPr>
                          <m:num>
                            <m:r>
                              <m:t>(</m:t>
                            </m:r>
                            <m:r>
                              <m:t>25</m:t>
                            </m:r>
                            <m:r>
                              <m:t>−</m:t>
                            </m:r>
                            <m:r>
                              <m:t>1</m:t>
                            </m:r>
                            <m:r>
                              <m:t>)</m:t>
                            </m:r>
                            <m:sSup>
                              <m:e>
                                <m:r>
                                  <m:t>1</m:t>
                                </m:r>
                              </m:e>
                              <m:sup>
                                <m:r>
                                  <m:t>2</m:t>
                                </m:r>
                              </m:sup>
                            </m:sSup>
                            <m:r>
                              <m:t>+</m:t>
                            </m:r>
                            <m:r>
                              <m:t>(</m:t>
                            </m:r>
                            <m:r>
                              <m:t>15</m:t>
                            </m:r>
                            <m:r>
                              <m:t>−</m:t>
                            </m:r>
                            <m:r>
                              <m:t>1</m:t>
                            </m:r>
                            <m:r>
                              <m:t>)</m:t>
                            </m:r>
                            <m:sSup>
                              <m:e>
                                <m:r>
                                  <m:t>1.5</m:t>
                                </m:r>
                              </m:e>
                              <m:sup>
                                <m: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t>25</m:t>
                            </m:r>
                            <m:r>
                              <m:t>+</m:t>
                            </m:r>
                            <m:r>
                              <m:t>15</m:t>
                            </m:r>
                            <m:r>
                              <m:t>−</m:t>
                            </m:r>
                            <m:r>
                              <m:t>2</m:t>
                            </m:r>
                          </m:den>
                        </m:f>
                      </m:e>
                    </m:rad>
                  </m:oMath>
                </a14:m>
              </a:p>
            </p:txBody>
          </p:sp>
        </mc:Choice>
      </mc:AlternateContent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1</a:t>
            </a:r>
            <a:r>
              <a:rPr/>
              <a:t> </a:t>
            </a:r>
            <a:r>
              <a:rPr/>
              <a:t>Example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Example calculation</a:t>
            </a:r>
            <a:br/>
            <a:br/>
            <a:r>
              <a:rPr sz="1800">
                <a:latin typeface="Courier"/>
              </a:rPr>
              <a:t>sd_pooled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(( (</a:t>
            </a:r>
            <a:r>
              <a:rPr sz="1800">
                <a:solidFill>
                  <a:srgbClr val="40A070"/>
                </a:solidFill>
                <a:latin typeface="Courier"/>
              </a:rPr>
              <a:t>25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)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15-1</a:t>
            </a:r>
            <a:r>
              <a:rPr sz="1800">
                <a:latin typeface="Courier"/>
              </a:rPr>
              <a:t>)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>
                <a:solidFill>
                  <a:srgbClr val="40A070"/>
                </a:solidFill>
                <a:latin typeface="Courier"/>
              </a:rPr>
              <a:t>1.5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 ) 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                       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25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15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)) </a:t>
            </a:r>
            <a:br/>
            <a:br/>
            <a:r>
              <a:rPr sz="1800">
                <a:latin typeface="Courier"/>
              </a:rPr>
              <a:t>sd_pooled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1.208522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1</a:t>
            </a:r>
            <a:r>
              <a:rPr/>
              <a:t> </a:t>
            </a:r>
            <a:r>
              <a:rPr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Now, calculate d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bar>
                          <m:barPr>
                            <m:pos m:val="top"/>
                          </m:barPr>
                          <m:e>
                            <m:r>
                              <m:t>X</m:t>
                            </m:r>
                          </m:e>
                        </m:bar>
                      </m:e>
                      <m:sub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- 4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bar>
                          <m:barPr>
                            <m:pos m:val="top"/>
                          </m:barPr>
                          <m:e>
                            <m:r>
                              <m:t>X</m:t>
                            </m:r>
                          </m:e>
                        </m:ba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- 6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d</m:t>
                        </m:r>
                      </m:e>
                      <m:sub>
                        <m:r>
                          <m:t>p</m:t>
                        </m:r>
                        <m:r>
                          <m:t>o</m:t>
                        </m:r>
                        <m:r>
                          <m:t>o</m:t>
                        </m:r>
                        <m:r>
                          <m:t>l</m:t>
                        </m:r>
                        <m:r>
                          <m:t>e</m:t>
                        </m:r>
                        <m:r>
                          <m:t>d</m:t>
                        </m:r>
                      </m:sub>
                    </m:sSub>
                  </m:oMath>
                </a14:m>
                <a:r>
                  <a:rPr/>
                  <a:t> - 1.208522</a:t>
                </a:r>
                <a:br/>
                <a:br/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d</m:t>
                    </m:r>
                    <m: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6</m:t>
                        </m:r>
                        <m:r>
                          <m:t>−</m:t>
                        </m:r>
                        <m:r>
                          <m:t>4</m:t>
                        </m:r>
                      </m:num>
                      <m:den>
                        <m:r>
                          <m:t>1.208522</m:t>
                        </m:r>
                      </m:den>
                    </m:f>
                  </m:oMath>
                </a14:m>
              </a:p>
            </p:txBody>
          </p:sp>
        </mc:Choice>
      </mc:AlternateContent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1</a:t>
            </a:r>
            <a:r>
              <a:rPr/>
              <a:t> </a:t>
            </a:r>
            <a:r>
              <a:rPr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d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6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) 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1.208522</a:t>
            </a:r>
            <a:br/>
            <a:br/>
            <a:r>
              <a:rPr sz="1800">
                <a:latin typeface="Courier"/>
              </a:rPr>
              <a:t>d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1.654914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NB Cohen's rules of thumb for "d-family" effect size</a:t>
            </a:r>
            <a:br/>
            <a:r>
              <a:rPr sz="1800" i="1">
                <a:solidFill>
                  <a:srgbClr val="60A0B0"/>
                </a:solidFill>
                <a:latin typeface="Courier"/>
              </a:rPr>
              <a:t># small = 0.2</a:t>
            </a:r>
            <a:br/>
            <a:r>
              <a:rPr sz="1800" i="1">
                <a:solidFill>
                  <a:srgbClr val="60A0B0"/>
                </a:solidFill>
                <a:latin typeface="Courier"/>
              </a:rPr>
              <a:t># med = 0.5</a:t>
            </a:r>
            <a:br/>
            <a:r>
              <a:rPr sz="1800" i="1">
                <a:solidFill>
                  <a:srgbClr val="60A0B0"/>
                </a:solidFill>
                <a:latin typeface="Courier"/>
              </a:rPr>
              <a:t># large = 0.8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biased</a:t>
            </a:r>
            <a:r>
              <a:rPr/>
              <a:t> </a:t>
            </a:r>
            <a:r>
              <a:rPr/>
              <a:t>by</a:t>
            </a:r>
            <a:r>
              <a:rPr/>
              <a:t> </a:t>
            </a:r>
            <a:r>
              <a:rPr/>
              <a:t>sample</a:t>
            </a:r>
            <a:r>
              <a:rPr/>
              <a:t> </a:t>
            </a:r>
            <a:r>
              <a:rPr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Your samples for estimates of d are likely to differ in size</a:t>
            </a:r>
          </a:p>
          <a:p>
            <a:pPr lvl="0" marL="0" indent="0">
              <a:buNone/>
            </a:pPr>
            <a:br/>
          </a:p>
          <a:p>
            <a:pPr lvl="1"/>
            <a:r>
              <a:rPr/>
              <a:t>d is biased for small sample sizes (especially, e.g. &lt; 30)</a:t>
            </a:r>
          </a:p>
          <a:p>
            <a:pPr lvl="1"/>
            <a:r>
              <a:rPr/>
              <a:t>It is important to fix this</a:t>
            </a:r>
          </a:p>
          <a:p>
            <a:pPr lvl="1"/>
            <a:r>
              <a:rPr/>
              <a:t>Naturally we have another variable:</a:t>
            </a:r>
            <a:br/>
            <a:r>
              <a:rPr b="1"/>
              <a:t>Hedge’s g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HARUG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Website with files: </a:t>
            </a:r>
            <a:r>
              <a:rPr>
                <a:hlinkClick r:id="rId2"/>
              </a:rPr>
              <a:t>http://operorgenetic.com/wp/</a:t>
            </a:r>
          </a:p>
          <a:p>
            <a:pPr lvl="0" marL="0" indent="0">
              <a:buNone/>
            </a:pPr>
            <a:br/>
            <a:r>
              <a:rPr/>
              <a:t>Join us on Slack: </a:t>
            </a:r>
            <a:r>
              <a:rPr>
                <a:hlinkClick r:id="rId3"/>
              </a:rPr>
              <a:t>https://bit.ly/38AocSD</a:t>
            </a:r>
          </a:p>
          <a:p>
            <a:pPr lvl="0" marL="0" indent="0">
              <a:buNone/>
            </a:pPr>
            <a:br/>
            <a:r>
              <a:rPr/>
              <a:t>If you want HARUG emails (for MSc folk), email Ed with subject: “</a:t>
            </a:r>
            <a:r>
              <a:rPr b="1"/>
              <a:t>ADD ME TO HARUG EMAIL PLEASE</a:t>
            </a:r>
            <a:r>
              <a:rPr/>
              <a:t>”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Hedge’s</a:t>
            </a:r>
            <a:r>
              <a:rPr/>
              <a:t> </a:t>
            </a:r>
            <a:r>
              <a:rPr/>
              <a:t>g</a:t>
            </a:r>
            <a:r>
              <a:rPr/>
              <a:t> </a:t>
            </a:r>
            <a:r>
              <a:rPr/>
              <a:t>correction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g</m:t>
                    </m:r>
                    <m:r>
                      <m:t>=</m:t>
                    </m:r>
                    <m:r>
                      <m:t>J</m:t>
                    </m:r>
                    <m:r>
                      <m:t>×</m:t>
                    </m:r>
                    <m:r>
                      <m:t>d</m:t>
                    </m:r>
                  </m:oMath>
                </a14:m>
              </a:p>
              <a:p>
                <a:pPr lvl="0" marL="0" indent="0">
                  <a:buNone/>
                </a:pPr>
                <a:br/>
                <a14:m>
                  <m:oMath xmlns:m="http://schemas.openxmlformats.org/officeDocument/2006/math">
                    <m:r>
                      <m:t>J</m:t>
                    </m:r>
                  </m:oMath>
                </a14:m>
                <a:r>
                  <a:rPr/>
                  <a:t> is a correction factor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J</m:t>
                    </m:r>
                    <m:r>
                      <m:t>=</m:t>
                    </m:r>
                    <m:r>
                      <m:t>1</m:t>
                    </m:r>
                    <m:r>
                      <m:t>−</m:t>
                    </m:r>
                    <m:f>
                      <m:fPr>
                        <m:type m:val="bar"/>
                      </m:fPr>
                      <m:num>
                        <m:r>
                          <m:t>3</m:t>
                        </m:r>
                      </m:num>
                      <m:den>
                        <m:r>
                          <m:t>4</m:t>
                        </m:r>
                        <m:r>
                          <m:t>×</m:t>
                        </m:r>
                        <m:r>
                          <m:t>d</m:t>
                        </m:r>
                        <m:r>
                          <m:t>f</m:t>
                        </m:r>
                        <m:r>
                          <m:t>−</m:t>
                        </m:r>
                        <m:r>
                          <m:t>1</m:t>
                        </m:r>
                      </m:den>
                    </m:f>
                  </m:oMath>
                </a14:m>
              </a:p>
              <a:p>
                <a:pPr lvl="0" marL="0" indent="0">
                  <a:buNone/>
                </a:pPr>
                <a:br/>
                <a14:m>
                  <m:oMath xmlns:m="http://schemas.openxmlformats.org/officeDocument/2006/math">
                    <m:r>
                      <m:t>d</m:t>
                    </m:r>
                    <m:r>
                      <m:t>f</m:t>
                    </m:r>
                  </m:oMath>
                </a14:m>
                <a:r>
                  <a:rPr/>
                  <a:t> = pooled sample size</a:t>
                </a:r>
              </a:p>
            </p:txBody>
          </p:sp>
        </mc:Choice>
      </mc:AlternateContent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Convert your </a:t>
                </a:r>
                <a14:m>
                  <m:oMath xmlns:m="http://schemas.openxmlformats.org/officeDocument/2006/math">
                    <m:r>
                      <m:t>d</m:t>
                    </m:r>
                  </m:oMath>
                </a14:m>
                <a:r>
                  <a:rPr/>
                  <a:t> to </a:t>
                </a:r>
                <a14:m>
                  <m:oMath xmlns:m="http://schemas.openxmlformats.org/officeDocument/2006/math">
                    <m:r>
                      <m:t>g</m:t>
                    </m:r>
                  </m:oMath>
                </a14:m>
                <a:r>
                  <a:rPr/>
                  <a:t> (say what?!)</a:t>
                </a:r>
              </a:p>
            </p:txBody>
          </p:sp>
        </mc:Choice>
      </mc:AlternateContent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2</a:t>
            </a:r>
            <a:r>
              <a:rPr/>
              <a:t> </a:t>
            </a:r>
            <a:r>
              <a:rPr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df = n1 + n2 = 25 + 15</a:t>
                </a:r>
              </a:p>
              <a:p>
                <a:pPr lvl="0" marL="0" indent="0">
                  <a:buNone/>
                </a:pPr>
                <a:br/>
                <a14:m>
                  <m:oMath xmlns:m="http://schemas.openxmlformats.org/officeDocument/2006/math">
                    <m:r>
                      <m:t>J</m:t>
                    </m:r>
                    <m:r>
                      <m:t>=</m:t>
                    </m:r>
                    <m:r>
                      <m:t>1</m:t>
                    </m:r>
                    <m:r>
                      <m:t>−</m:t>
                    </m:r>
                    <m:f>
                      <m:fPr>
                        <m:type m:val="bar"/>
                      </m:fPr>
                      <m:num>
                        <m:r>
                          <m:t>3</m:t>
                        </m:r>
                      </m:num>
                      <m:den>
                        <m:r>
                          <m:t>4</m:t>
                        </m:r>
                        <m:r>
                          <m:t>×</m:t>
                        </m:r>
                        <m:r>
                          <m:t>(</m:t>
                        </m:r>
                        <m:r>
                          <m:t>25</m:t>
                        </m:r>
                        <m:r>
                          <m:t>+</m:t>
                        </m:r>
                        <m:r>
                          <m:t>15</m:t>
                        </m:r>
                        <m:r>
                          <m:t>)</m:t>
                        </m:r>
                        <m:r>
                          <m:t>−</m:t>
                        </m:r>
                        <m:r>
                          <m:t>1</m:t>
                        </m:r>
                      </m:den>
                    </m:f>
                  </m:oMath>
                </a14:m>
              </a:p>
            </p:txBody>
          </p:sp>
        </mc:Choice>
      </mc:AlternateContent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2</a:t>
            </a:r>
            <a:r>
              <a:rPr/>
              <a:t> </a:t>
            </a:r>
            <a:r>
              <a:rPr/>
              <a:t>Example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J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solidFill>
                  <a:srgbClr val="666666"/>
                </a:solidFill>
                <a:latin typeface="Courier"/>
              </a:rPr>
              <a:t>-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25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15</a:t>
            </a:r>
            <a:r>
              <a:rPr sz="1800">
                <a:latin typeface="Courier"/>
              </a:rPr>
              <a:t>) </a:t>
            </a:r>
            <a:r>
              <a:rPr sz="1800">
                <a:solidFill>
                  <a:srgbClr val="666666"/>
                </a:solidFill>
                <a:latin typeface="Courier"/>
              </a:rPr>
              <a:t>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))</a:t>
            </a:r>
            <a:br/>
            <a:br/>
            <a:r>
              <a:rPr sz="1800">
                <a:latin typeface="Courier"/>
              </a:rPr>
              <a:t>J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0.9811321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Challenge</a:t>
            </a:r>
            <a:r>
              <a:rPr/>
              <a:t> </a:t>
            </a:r>
            <a:r>
              <a:rPr/>
              <a:t>2</a:t>
            </a:r>
            <a:r>
              <a:rPr/>
              <a:t> </a:t>
            </a:r>
            <a:r>
              <a:rPr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g</m:t>
                    </m:r>
                    <m:r>
                      <m:t>=</m:t>
                    </m:r>
                    <m:r>
                      <m:t>J</m:t>
                    </m:r>
                    <m:r>
                      <m:t>×</m:t>
                    </m:r>
                    <m:r>
                      <m:t>d</m:t>
                    </m:r>
                  </m:oMath>
                </a14:m>
              </a:p>
              <a:p>
                <a:pPr lvl="0" marL="0" indent="0">
                  <a:buNone/>
                </a:pPr>
                <a:br/>
                <a14:m>
                  <m:oMath xmlns:m="http://schemas.openxmlformats.org/officeDocument/2006/math">
                    <m:r>
                      <m:t>g</m:t>
                    </m:r>
                    <m:r>
                      <m:t>=</m:t>
                    </m:r>
                    <m:r>
                      <m:t>0.9811321</m:t>
                    </m:r>
                    <m:r>
                      <m:t>×</m:t>
                    </m:r>
                    <m:r>
                      <m:t>1.208522</m:t>
                    </m:r>
                  </m:oMath>
                </a14:m>
              </a:p>
              <a:p>
                <a:pPr lvl="0" marL="0" indent="0">
                  <a:buNone/>
                </a:pPr>
                <a:br/>
              </a:p>
              <a:p>
                <a:pPr lvl="0" marL="1270000" indent="0">
                  <a:buNone/>
                </a:pPr>
                <a:r>
                  <a:rPr sz="1800">
                    <a:latin typeface="Courier"/>
                  </a:rPr>
                  <a:t>g &lt;-</a:t>
                </a:r>
                <a:r>
                  <a:rPr sz="1800">
                    <a:solidFill>
                      <a:srgbClr val="4070A0"/>
                    </a:solidFill>
                    <a:latin typeface="Courier"/>
                  </a:rPr>
                  <a:t> </a:t>
                </a:r>
                <a:r>
                  <a:rPr sz="1800">
                    <a:solidFill>
                      <a:srgbClr val="40A070"/>
                    </a:solidFill>
                    <a:latin typeface="Courier"/>
                  </a:rPr>
                  <a:t>0.9811321</a:t>
                </a:r>
                <a:r>
                  <a:rPr sz="1800">
                    <a:latin typeface="Courier"/>
                  </a:rPr>
                  <a:t> </a:t>
                </a:r>
                <a:r>
                  <a:rPr sz="1800">
                    <a:solidFill>
                      <a:srgbClr val="666666"/>
                    </a:solidFill>
                    <a:latin typeface="Courier"/>
                  </a:rPr>
                  <a:t>*</a:t>
                </a:r>
                <a:r>
                  <a:rPr sz="1800">
                    <a:solidFill>
                      <a:srgbClr val="4070A0"/>
                    </a:solidFill>
                    <a:latin typeface="Courier"/>
                  </a:rPr>
                  <a:t> </a:t>
                </a:r>
                <a:r>
                  <a:rPr sz="1800">
                    <a:solidFill>
                      <a:srgbClr val="40A070"/>
                    </a:solidFill>
                    <a:latin typeface="Courier"/>
                  </a:rPr>
                  <a:t>1.208522</a:t>
                </a:r>
                <a:br/>
                <a:br/>
                <a:r>
                  <a:rPr sz="1800" b="1">
                    <a:solidFill>
                      <a:srgbClr val="007020"/>
                    </a:solidFill>
                    <a:latin typeface="Courier"/>
                  </a:rPr>
                  <a:t>round</a:t>
                </a:r>
                <a:r>
                  <a:rPr sz="1800">
                    <a:latin typeface="Courier"/>
                  </a:rPr>
                  <a:t>(g, </a:t>
                </a:r>
                <a:r>
                  <a:rPr sz="1800">
                    <a:solidFill>
                      <a:srgbClr val="40A070"/>
                    </a:solidFill>
                    <a:latin typeface="Courier"/>
                  </a:rPr>
                  <a:t>2</a:t>
                </a:r>
                <a:r>
                  <a:rPr sz="1800">
                    <a:latin typeface="Courier"/>
                  </a:rPr>
                  <a:t>) </a:t>
                </a:r>
                <a:r>
                  <a:rPr sz="1800" i="1">
                    <a:solidFill>
                      <a:srgbClr val="60A0B0"/>
                    </a:solidFill>
                    <a:latin typeface="Courier"/>
                  </a:rPr>
                  <a:t># Recall d = 1.65</a:t>
                </a:r>
              </a:p>
              <a:p>
                <a:pPr lvl="0" marL="1270000" indent="0">
                  <a:buNone/>
                </a:pPr>
                <a:r>
                  <a:rPr sz="1800">
                    <a:latin typeface="Courier"/>
                  </a:rPr>
                  <a:t>## [1] 1.19</a:t>
                </a:r>
              </a:p>
            </p:txBody>
          </p:sp>
        </mc:Choice>
      </mc:AlternateContent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</a:t>
            </a:r>
            <a:r>
              <a:rPr/>
              <a:t> </a:t>
            </a:r>
            <a:r>
              <a:rPr/>
              <a:t>tools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automate</a:t>
            </a:r>
            <a:r>
              <a:rPr/>
              <a:t> </a:t>
            </a:r>
            <a:r>
              <a:rPr/>
              <a:t>this</a:t>
            </a:r>
            <a:r>
              <a:rPr/>
              <a:t> </a:t>
            </a:r>
            <a:r>
              <a:rPr/>
              <a:t>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 libraries: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library</a:t>
            </a:r>
            <a:r>
              <a:rPr sz="1800">
                <a:latin typeface="Courier"/>
              </a:rPr>
              <a:t>(compute.es) </a:t>
            </a:r>
            <a:r>
              <a:rPr sz="1800" i="1">
                <a:solidFill>
                  <a:srgbClr val="60A0B0"/>
                </a:solidFill>
                <a:latin typeface="Courier"/>
              </a:rPr>
              <a:t># effect size tools</a:t>
            </a:r>
            <a:br/>
            <a:br/>
            <a:r>
              <a:rPr sz="1800" b="1">
                <a:solidFill>
                  <a:srgbClr val="007020"/>
                </a:solidFill>
                <a:latin typeface="Courier"/>
              </a:rPr>
              <a:t>library</a:t>
            </a:r>
            <a:r>
              <a:rPr sz="1800">
                <a:latin typeface="Courier"/>
              </a:rPr>
              <a:t>(MAd)   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meta-anaysis tools</a:t>
            </a:r>
            <a:br/>
            <a:br/>
            <a:r>
              <a:rPr sz="1800" b="1">
                <a:solidFill>
                  <a:srgbClr val="007020"/>
                </a:solidFill>
                <a:latin typeface="Courier"/>
              </a:rPr>
              <a:t>library</a:t>
            </a:r>
            <a:r>
              <a:rPr sz="1800">
                <a:latin typeface="Courier"/>
              </a:rPr>
              <a:t>(metafor)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more meta-analysis tools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/>
              <a:t>mes()</a:t>
            </a:r>
            <a:r>
              <a:rPr/>
              <a:t> </a:t>
            </a:r>
            <a:r>
              <a:rPr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Used to calculate effect sizes from means and SDs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Example data</a:t>
            </a:r>
            <a:br/>
            <a:r>
              <a:rPr sz="1800" b="1">
                <a:solidFill>
                  <a:srgbClr val="007020"/>
                </a:solidFill>
                <a:latin typeface="Courier"/>
              </a:rPr>
              <a:t>head</a:t>
            </a:r>
            <a:r>
              <a:rPr sz="1800">
                <a:latin typeface="Courier"/>
              </a:rPr>
              <a:t>(dat.sim.raw[,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7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9</a:t>
            </a:r>
            <a:r>
              <a:rPr sz="1800">
                <a:latin typeface="Courier"/>
              </a:rPr>
              <a:t>)])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  id nT      m1T     sd1T nC      m1C     sd1C
## 1 204 21 20.76223 5.770542 21 17.94628 6.509704
## 2 493 19 20.58822 6.023511 19 17.59291 5.231403
## 3 506 27 20.97342 7.343080 27 17.16798 6.871264
## 4 509 35 22.10445 6.260434 35 14.68657 6.750049
## 5 359 20 19.60258 4.892381 20 16.32054 6.497853
## 6 661 27 19.15768 4.621781 27 14.51018 5.230693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/>
              <a:t>mes()</a:t>
            </a:r>
            <a:r>
              <a:rPr/>
              <a:t> </a:t>
            </a:r>
            <a:r>
              <a:rPr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res1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mes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m.1 =</a:t>
            </a:r>
            <a:r>
              <a:rPr sz="1800">
                <a:latin typeface="Courier"/>
              </a:rPr>
              <a:t> m1T,   </a:t>
            </a:r>
            <a:r>
              <a:rPr sz="1800">
                <a:solidFill>
                  <a:srgbClr val="902000"/>
                </a:solidFill>
                <a:latin typeface="Courier"/>
              </a:rPr>
              <a:t>m.2 =</a:t>
            </a:r>
            <a:r>
              <a:rPr sz="1800">
                <a:latin typeface="Courier"/>
              </a:rPr>
              <a:t> m1C,</a:t>
            </a:r>
            <a:br/>
            <a:r>
              <a:rPr sz="1800">
                <a:latin typeface="Courier"/>
              </a:rPr>
              <a:t>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sd.1 =</a:t>
            </a:r>
            <a:r>
              <a:rPr sz="1800">
                <a:latin typeface="Courier"/>
              </a:rPr>
              <a:t> sd1T,  </a:t>
            </a:r>
            <a:r>
              <a:rPr sz="1800">
                <a:solidFill>
                  <a:srgbClr val="902000"/>
                </a:solidFill>
                <a:latin typeface="Courier"/>
              </a:rPr>
              <a:t>sd.2 =</a:t>
            </a:r>
            <a:r>
              <a:rPr sz="1800">
                <a:latin typeface="Courier"/>
              </a:rPr>
              <a:t> sd1C,</a:t>
            </a:r>
            <a:br/>
            <a:r>
              <a:rPr sz="1800">
                <a:latin typeface="Courier"/>
              </a:rPr>
              <a:t>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n.1 =</a:t>
            </a:r>
            <a:r>
              <a:rPr sz="1800">
                <a:latin typeface="Courier"/>
              </a:rPr>
              <a:t> nT,     </a:t>
            </a:r>
            <a:r>
              <a:rPr sz="1800">
                <a:solidFill>
                  <a:srgbClr val="902000"/>
                </a:solidFill>
                <a:latin typeface="Courier"/>
              </a:rPr>
              <a:t>n.2 =</a:t>
            </a:r>
            <a:r>
              <a:rPr sz="1800">
                <a:latin typeface="Courier"/>
              </a:rPr>
              <a:t> nC, </a:t>
            </a:r>
            <a:br/>
            <a:r>
              <a:rPr sz="1800">
                <a:latin typeface="Courier"/>
              </a:rPr>
              <a:t>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id =</a:t>
            </a:r>
            <a:r>
              <a:rPr sz="1800">
                <a:latin typeface="Courier"/>
              </a:rPr>
              <a:t> id,     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dat.sim.raw )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/>
              <a:t>mes()</a:t>
            </a:r>
            <a:r>
              <a:rPr/>
              <a:t> </a:t>
            </a:r>
            <a:r>
              <a:rPr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Cohen's d for studies 1-8</a:t>
            </a:r>
            <a:br/>
            <a:r>
              <a:rPr sz="1800">
                <a:latin typeface="Courier"/>
              </a:rPr>
              <a:t>res1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d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 0.46  0.53  0.54  1.14  0.57  0.94  1.46 -0.19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</a:t>
            </a:r>
            <a:br/>
            <a:r>
              <a:rPr sz="1800" i="1">
                <a:solidFill>
                  <a:srgbClr val="60A0B0"/>
                </a:solidFill>
                <a:latin typeface="Courier"/>
              </a:rPr>
              <a:t>#</a:t>
            </a:r>
            <a:br/>
            <a:r>
              <a:rPr sz="1800" i="1">
                <a:solidFill>
                  <a:srgbClr val="60A0B0"/>
                </a:solidFill>
                <a:latin typeface="Courier"/>
              </a:rPr>
              <a:t># Hedge's h for studies 1-8</a:t>
            </a:r>
            <a:br/>
            <a:r>
              <a:rPr sz="1800">
                <a:latin typeface="Courier"/>
              </a:rPr>
              <a:t>res1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g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 0.45  0.52  0.53  1.13  0.56  0.93  1.45 -0.19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</a:t>
            </a:r>
            <a:r>
              <a:rPr/>
              <a:t>Aggregating</a:t>
            </a:r>
            <a:r>
              <a:rPr/>
              <a:t>”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It is common that more than one effect size might be extracted from a single study.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HARUG</a:t>
            </a:r>
            <a:r>
              <a:rPr/>
              <a:t> </a:t>
            </a:r>
            <a:r>
              <a:rPr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July 08 Meta analysis I (+ MSc)</a:t>
            </a:r>
            <a:br/>
          </a:p>
          <a:p>
            <a:pPr lvl="1"/>
            <a:r>
              <a:rPr/>
              <a:t>Joe R: Make your own R + Hugo + Github + Netlify website</a:t>
            </a:r>
            <a:br/>
          </a:p>
          <a:p>
            <a:pPr lvl="1"/>
            <a:r>
              <a:rPr/>
              <a:t>July 22 Meta analysis II (+ MSc)</a:t>
            </a:r>
            <a:br/>
          </a:p>
          <a:p>
            <a:pPr lvl="1"/>
            <a:r>
              <a:rPr/>
              <a:t>Suggestions?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</a:t>
            </a:r>
            <a:r>
              <a:rPr/>
              <a:t>Aggregating</a:t>
            </a:r>
            <a:r>
              <a:rPr/>
              <a:t>”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E.g., what if you were comparing the use of pesticide to a control, but the studies you measure may have 1, 2 or more separate experiments (leading to 1, 2, or more effect size estimates)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</a:t>
            </a:r>
            <a:r>
              <a:rPr/>
              <a:t>Aggregating</a:t>
            </a:r>
            <a:r>
              <a:rPr/>
              <a:t>”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Choice 1 - ignore and treat all es as independent (problematic because bigger studies are weighted more heavily)</a:t>
            </a:r>
          </a:p>
          <a:p>
            <a:pPr lvl="0" marL="0" indent="0">
              <a:buNone/>
            </a:pPr>
            <a:br/>
          </a:p>
          <a:p>
            <a:pPr lvl="1"/>
            <a:r>
              <a:rPr/>
              <a:t>Choice 2 - aggregate effect sizes to 1 per study (there are many methods)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</a:t>
            </a:r>
            <a:r>
              <a:rPr/>
              <a:t>Aggregating</a:t>
            </a:r>
            <a:r>
              <a:rPr/>
              <a:t>”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“BHHR method” accounts for correlation amongst effect size estimates and is considered robust</a:t>
            </a:r>
          </a:p>
          <a:p>
            <a:pPr lvl="0" marL="0" indent="0">
              <a:buNone/>
            </a:pPr>
            <a:br/>
            <a:r>
              <a:rPr/>
              <a:t>Also, it is easy to calculate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</a:t>
            </a:r>
            <a:r>
              <a:rPr/>
              <a:t>Aggregating</a:t>
            </a:r>
            <a:r>
              <a:rPr/>
              <a:t>”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agg() function in {MAd} package</a:t>
            </a:r>
          </a:p>
          <a:p>
            <a:pPr lvl="0" marL="0" indent="0">
              <a:buNone/>
            </a:pPr>
            <a:br/>
          </a:p>
          <a:p>
            <a:pPr lvl="0" marL="1270000" indent="0">
              <a:buNone/>
            </a:pPr>
            <a:r>
              <a:rPr sz="1800">
                <a:latin typeface="Courier"/>
              </a:rPr>
              <a:t>dat.sim.agg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agg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id =</a:t>
            </a:r>
            <a:r>
              <a:rPr sz="1800">
                <a:latin typeface="Courier"/>
              </a:rPr>
              <a:t> id, </a:t>
            </a:r>
            <a:r>
              <a:rPr sz="1800">
                <a:solidFill>
                  <a:srgbClr val="902000"/>
                </a:solidFill>
                <a:latin typeface="Courier"/>
              </a:rPr>
              <a:t>es =</a:t>
            </a:r>
            <a:r>
              <a:rPr sz="1800">
                <a:latin typeface="Courier"/>
              </a:rPr>
              <a:t> g, </a:t>
            </a:r>
            <a:r>
              <a:rPr sz="1800">
                <a:solidFill>
                  <a:srgbClr val="902000"/>
                </a:solidFill>
                <a:latin typeface="Courier"/>
              </a:rPr>
              <a:t>var =</a:t>
            </a:r>
            <a:r>
              <a:rPr sz="1800">
                <a:latin typeface="Courier"/>
              </a:rPr>
              <a:t> var.g,</a:t>
            </a:r>
            <a:br/>
            <a:r>
              <a:rPr sz="1800">
                <a:latin typeface="Courier"/>
              </a:rPr>
              <a:t>     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n.1 =</a:t>
            </a:r>
            <a:r>
              <a:rPr sz="1800">
                <a:latin typeface="Courier"/>
              </a:rPr>
              <a:t> nT, </a:t>
            </a:r>
            <a:r>
              <a:rPr sz="1800">
                <a:solidFill>
                  <a:srgbClr val="902000"/>
                </a:solidFill>
                <a:latin typeface="Courier"/>
              </a:rPr>
              <a:t>n.2 =</a:t>
            </a:r>
            <a:r>
              <a:rPr sz="1800">
                <a:latin typeface="Courier"/>
              </a:rPr>
              <a:t> nC, </a:t>
            </a:r>
            <a:br/>
            <a:r>
              <a:rPr sz="1800">
                <a:latin typeface="Courier"/>
              </a:rPr>
              <a:t>     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cor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0.5</a:t>
            </a:r>
            <a:r>
              <a:rPr sz="1800">
                <a:latin typeface="Courier"/>
              </a:rPr>
              <a:t>, </a:t>
            </a:r>
            <a:r>
              <a:rPr sz="1800" i="1">
                <a:solidFill>
                  <a:srgbClr val="60A0B0"/>
                </a:solidFill>
                <a:latin typeface="Courier"/>
              </a:rPr>
              <a:t># &lt;&lt; safe guess</a:t>
            </a:r>
            <a:br/>
            <a:r>
              <a:rPr sz="1800">
                <a:latin typeface="Courier"/>
              </a:rPr>
              <a:t>     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method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"BHHR"</a:t>
            </a:r>
            <a:r>
              <a:rPr sz="1800">
                <a:latin typeface="Courier"/>
              </a:rPr>
              <a:t>,  </a:t>
            </a:r>
            <a:r>
              <a:rPr sz="1800" i="1">
                <a:solidFill>
                  <a:srgbClr val="60A0B0"/>
                </a:solidFill>
                <a:latin typeface="Courier"/>
              </a:rPr>
              <a:t># method</a:t>
            </a:r>
            <a:br/>
            <a:r>
              <a:rPr sz="1800">
                <a:latin typeface="Courier"/>
              </a:rPr>
              <a:t>       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dat.sim.es) 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</a:t>
            </a:r>
            <a:r>
              <a:rPr/>
              <a:t>Aggregating</a:t>
            </a:r>
            <a:r>
              <a:rPr/>
              <a:t>”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##     id nT nC     g var.g pval.g outcome
## 3  506 27 27  0.53  0.07   0.06      g1
## 4  509 35 35  1.13  0.06   0.00      g1
## 5  359 20 20  0.56  0.10   0.08      g1
## 6  661 27 27  0.93  0.08   0.00      g1
## 7  549 35 35  1.45  0.07   0.00      g1
## 8  119 31 31 -0.19  0.06   0.46      g1
## 11 506 27 27  0.57  0.07   0.04      g2
## 12 509 35 35  1.14  0.07   0.00      g2
## 13 359 20 20  0.42  0.10   0.19      g2
## 14 661 27 27  1.13  0.08   0.00      g2
## 15 549 35 35  1.00  0.06   0.00      g2
## 16 119 31 31  0.64  0.07   0.02      g2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“</a:t>
            </a:r>
            <a:r>
              <a:rPr/>
              <a:t>Aggregating</a:t>
            </a:r>
            <a:r>
              <a:rPr/>
              <a:t>”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##    id    es        var
## 1 204 0.840 0.07487469
## 2 493 0.865 0.08238613
## 3 506 0.550 0.05250000
## 4 509 1.135 0.04870185
## 5 359 0.490 0.07500000
## 6 661 1.030 0.06000000
## 7 549 1.225 0.04870185
## 8 119 0.225 0.04870185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Estimating</a:t>
            </a:r>
            <a:r>
              <a:rPr/>
              <a:t> </a:t>
            </a:r>
            <a:r>
              <a:rPr/>
              <a:t>summary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is the estimate of the overall expected effect size for your studies</a:t>
            </a:r>
          </a:p>
          <a:p>
            <a:pPr lvl="0" marL="0" indent="0">
              <a:buNone/>
            </a:pPr>
            <a:br/>
            <a:r>
              <a:rPr/>
              <a:t>This is </a:t>
            </a:r>
            <a:r>
              <a:rPr b="1"/>
              <a:t>the whole point</a:t>
            </a:r>
            <a:r>
              <a:rPr/>
              <a:t> of meta-analysis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Estimating</a:t>
            </a:r>
            <a:r>
              <a:rPr/>
              <a:t> </a:t>
            </a:r>
            <a:r>
              <a:rPr/>
              <a:t>summary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This is important but subtle (i.e. hard)</a:t>
            </a:r>
          </a:p>
          <a:p>
            <a:pPr lvl="1"/>
            <a:r>
              <a:rPr/>
              <a:t>Some form of weighted average (e.g. weighted by variance)</a:t>
            </a:r>
          </a:p>
          <a:p>
            <a:pPr lvl="1"/>
            <a:r>
              <a:rPr/>
              <a:t>Fixed effects, versus random effects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Fixed</a:t>
            </a:r>
            <a:r>
              <a:rPr/>
              <a:t> </a:t>
            </a:r>
            <a:r>
              <a:rPr/>
              <a:t>versus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</a:p>
        </p:txBody>
      </p:sp>
      <p:pic>
        <p:nvPicPr>
          <p:cNvPr descr="pics/lockdown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83100" y="1816100"/>
            <a:ext cx="32258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Fixed</a:t>
            </a:r>
            <a:r>
              <a:rPr/>
              <a:t> </a:t>
            </a:r>
            <a:r>
              <a:rPr/>
              <a:t>versus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 b="1"/>
              <a:t>Fixed effects</a:t>
            </a:r>
            <a:r>
              <a:rPr/>
              <a:t> assumes all studies sampled the exact same population (rarely if ever true)</a:t>
            </a:r>
          </a:p>
          <a:p>
            <a:pPr lvl="0" marL="0" indent="0">
              <a:buNone/>
            </a:pPr>
            <a:br/>
            <a:r>
              <a:rPr b="1"/>
              <a:t>Random effects</a:t>
            </a:r>
            <a:r>
              <a:rPr/>
              <a:t> assumes the studies themselves are sampled from a larger population of studies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Meta-analysis</a:t>
            </a:r>
          </a:p>
        </p:txBody>
      </p:sp>
      <p:pic>
        <p:nvPicPr>
          <p:cNvPr descr="pics/lockdown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83100" y="1816100"/>
            <a:ext cx="32258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Fixed</a:t>
            </a:r>
            <a:r>
              <a:rPr/>
              <a:t> </a:t>
            </a:r>
            <a:r>
              <a:rPr/>
              <a:t>versus</a:t>
            </a:r>
            <a:r>
              <a:rPr/>
              <a:t> </a:t>
            </a: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explanation is…</a:t>
            </a:r>
          </a:p>
          <a:p>
            <a:pPr lvl="0" marL="0" indent="0">
              <a:buNone/>
            </a:pPr>
            <a:r>
              <a:rPr b="1"/>
              <a:t>~ 7 Years Later ~</a:t>
            </a:r>
          </a:p>
          <a:p>
            <a:pPr lvl="0" marL="0" indent="0">
              <a:buNone/>
            </a:pPr>
            <a:br/>
            <a:r>
              <a:rPr/>
              <a:t>In conclusion, </a:t>
            </a:r>
            <a:r>
              <a:rPr b="1"/>
              <a:t>for almost all meta-analyses, random effects is more appropriate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Arrage aggregated data</a:t>
            </a:r>
            <a:br/>
            <a:r>
              <a:rPr sz="1800">
                <a:latin typeface="Courier"/>
              </a:rPr>
              <a:t>dat.sim.final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cbind</a:t>
            </a:r>
            <a:r>
              <a:rPr sz="1800">
                <a:latin typeface="Courier"/>
              </a:rPr>
              <a:t>( dat.sim.agg,</a:t>
            </a:r>
            <a:br/>
            <a:r>
              <a:rPr sz="1800">
                <a:latin typeface="Courier"/>
              </a:rPr>
              <a:t>                        dat.sim.raw[,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12</a:t>
            </a:r>
            <a:r>
              <a:rPr sz="1800">
                <a:solidFill>
                  <a:srgbClr val="666666"/>
                </a:solidFill>
                <a:latin typeface="Courier"/>
              </a:rPr>
              <a:t>:</a:t>
            </a:r>
            <a:r>
              <a:rPr sz="1800">
                <a:solidFill>
                  <a:srgbClr val="40A070"/>
                </a:solidFill>
                <a:latin typeface="Courier"/>
              </a:rPr>
              <a:t>13</a:t>
            </a:r>
            <a:r>
              <a:rPr sz="1800">
                <a:latin typeface="Courier"/>
              </a:rPr>
              <a:t>)] )</a:t>
            </a:r>
            <a:br/>
            <a:br/>
            <a:r>
              <a:rPr sz="1800" i="1">
                <a:solidFill>
                  <a:srgbClr val="60A0B0"/>
                </a:solidFill>
                <a:latin typeface="Courier"/>
              </a:rPr>
              <a:t># Just a sample</a:t>
            </a:r>
            <a:br/>
            <a:r>
              <a:rPr sz="1800">
                <a:latin typeface="Courier"/>
              </a:rPr>
              <a:t>dat.sim.final[</a:t>
            </a:r>
            <a:r>
              <a:rPr sz="1800" b="1">
                <a:solidFill>
                  <a:srgbClr val="007020"/>
                </a:solidFill>
                <a:latin typeface="Courier"/>
              </a:rPr>
              <a:t>sample</a:t>
            </a:r>
            <a:r>
              <a:rPr sz="1800">
                <a:latin typeface="Courier"/>
              </a:rPr>
              <a:t>(</a:t>
            </a:r>
            <a:r>
              <a:rPr sz="1800" b="1">
                <a:solidFill>
                  <a:srgbClr val="007020"/>
                </a:solidFill>
                <a:latin typeface="Courier"/>
              </a:rPr>
              <a:t>nrow</a:t>
            </a:r>
            <a:r>
              <a:rPr sz="1800">
                <a:latin typeface="Courier"/>
              </a:rPr>
              <a:t>(dat.sim.final),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),]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  id    es        var dose stress
## 1 204 0.840 0.07487469   10   high
## 7 549 1.225 0.04870185   14   high
## 2 493 0.865 0.08238613   11   high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Meta-regression</a:t>
            </a:r>
            <a:r>
              <a:rPr/>
              <a:t> </a:t>
            </a:r>
            <a:r>
              <a:rPr/>
              <a:t>mareg()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## Warning in model.matrix.default(terms, mf, contrasts): non-list contrasts
## argument ignored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
##  Model Results:  
##  
##         estimate    se     z  ci.l  ci.u p
## intrcpt    0.797 0.130 6.121 0.542 1.053 0
## 
##  Heterogeneity &amp; Fit:  
##  
##          QE  QE.df    QEp     QM  QM.df QMp
## [1,] 16.228  7.000  0.023 37.469  1.000   0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Forest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our</a:t>
            </a:r>
            <a:r>
              <a:rPr/>
              <a:t> </a:t>
            </a:r>
            <a:r>
              <a:rPr/>
              <a:t>model</a:t>
            </a:r>
          </a:p>
        </p:txBody>
      </p:sp>
      <p:pic>
        <p:nvPicPr>
          <p:cNvPr descr="pics/forest-pl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94100" y="1816100"/>
            <a:ext cx="50038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References: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Web tutorials should be avoided by beginners</a:t>
            </a:r>
          </a:p>
          <a:p>
            <a:pPr lvl="0" marL="0" indent="0">
              <a:buNone/>
            </a:pPr>
            <a:br/>
            <a:r>
              <a:rPr/>
              <a:t>Books are not realistic</a:t>
            </a:r>
          </a:p>
          <a:p>
            <a:pPr lvl="0" marL="0" indent="0">
              <a:buNone/>
            </a:pPr>
            <a:br/>
            <a:r>
              <a:rPr/>
              <a:t>Some papers I think are useful…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References</a:t>
            </a:r>
          </a:p>
        </p:txBody>
      </p:sp>
      <p:pic>
        <p:nvPicPr>
          <p:cNvPr descr="pics/ref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146300"/>
            <a:ext cx="105156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References</a:t>
            </a:r>
          </a:p>
        </p:txBody>
      </p:sp>
      <p:pic>
        <p:nvPicPr>
          <p:cNvPr descr="pics/ref-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425700"/>
            <a:ext cx="10515600" cy="260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References</a:t>
            </a:r>
          </a:p>
        </p:txBody>
      </p:sp>
      <p:pic>
        <p:nvPicPr>
          <p:cNvPr descr="pics/ref-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4600" y="1816100"/>
            <a:ext cx="71755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References</a:t>
            </a:r>
          </a:p>
        </p:txBody>
      </p:sp>
      <p:pic>
        <p:nvPicPr>
          <p:cNvPr descr="pics/ref-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0" y="1816100"/>
            <a:ext cx="76200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Meta-analysis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2000"/>
              <a:t>“the statistical analysis of a large collection of analysis results from individual studies for the purpose of integrating the findings” –Glass (1976)</a:t>
            </a:r>
          </a:p>
          <a:p>
            <a:pPr lvl="0" marL="0" indent="0">
              <a:buNone/>
            </a:pPr>
            <a:br/>
          </a:p>
          <a:p>
            <a:pPr lvl="1"/>
            <a:r>
              <a:rPr/>
              <a:t>Standard tool</a:t>
            </a:r>
          </a:p>
          <a:p>
            <a:pPr lvl="1"/>
            <a:r>
              <a:rPr/>
              <a:t>Common in Psych and Health</a:t>
            </a:r>
          </a:p>
          <a:p>
            <a:pPr lvl="1"/>
            <a:r>
              <a:rPr/>
              <a:t>Several core methods…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Meta-analysis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evidence you extract is based on the concept of </a:t>
            </a:r>
            <a:r>
              <a:rPr b="1"/>
              <a:t>effect size</a:t>
            </a:r>
            <a:br/>
            <a:br/>
            <a:r>
              <a:rPr/>
              <a:t>There are several kinds of effect size in meta-analysis</a:t>
            </a:r>
            <a:br/>
          </a:p>
          <a:p>
            <a:pPr lvl="1"/>
            <a:r>
              <a:rPr/>
              <a:t>Compare means (Cohen’s d)</a:t>
            </a:r>
          </a:p>
          <a:p>
            <a:pPr lvl="1"/>
            <a:r>
              <a:rPr/>
              <a:t>Correlation (r)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</a:p>
        </p:txBody>
      </p:sp>
      <p:pic>
        <p:nvPicPr>
          <p:cNvPr descr="pics/lockdown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83100" y="1816100"/>
            <a:ext cx="32258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We will focus on comparison of means, </a:t>
                </a:r>
                <a:r>
                  <a:rPr b="1"/>
                  <a:t>Cohen’s d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d</m:t>
                    </m:r>
                    <m:r>
                      <m:t>=</m:t>
                    </m:r>
                    <m:f>
                      <m:fPr>
                        <m:type m:val="bar"/>
                      </m:fPr>
                      <m:num>
                        <m:sSub>
                          <m:e>
                            <m:bar>
                              <m:barPr>
                                <m:pos m:val="top"/>
                              </m:barPr>
                              <m:e>
                                <m:r>
                                  <m:t>X</m:t>
                                </m:r>
                              </m:e>
                            </m:bar>
                          </m:e>
                          <m:sub>
                            <m:r>
                              <m:t>1</m:t>
                            </m:r>
                          </m:sub>
                        </m:sSub>
                        <m:r>
                          <m:t>−</m:t>
                        </m:r>
                        <m:sSub>
                          <m:e>
                            <m:bar>
                              <m:barPr>
                                <m:pos m:val="top"/>
                              </m:barPr>
                              <m:e>
                                <m:r>
                                  <m:t>X</m:t>
                                </m:r>
                              </m:e>
                            </m:bar>
                          </m:e>
                          <m:sub>
                            <m:r>
                              <m:t>2</m:t>
                            </m:r>
                          </m:sub>
                        </m:sSub>
                      </m:num>
                      <m:den>
                        <m:r>
                          <m:t>s</m:t>
                        </m:r>
                        <m:sSub>
                          <m:e>
                            <m:r>
                              <m:t>d</m:t>
                            </m:r>
                          </m:e>
                          <m:sub>
                            <m:r>
                              <m:t>p</m:t>
                            </m:r>
                            <m:r>
                              <m:t>o</m:t>
                            </m:r>
                            <m:r>
                              <m:t>o</m:t>
                            </m:r>
                            <m:r>
                              <m:t>l</m:t>
                            </m:r>
                            <m:r>
                              <m:t>e</m:t>
                            </m:r>
                            <m:r>
                              <m:t>d</m:t>
                            </m:r>
                          </m:sub>
                        </m:sSub>
                      </m:den>
                    </m:f>
                  </m:oMath>
                </a14:m>
                <a:br/>
                <a:br/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d</m:t>
                        </m:r>
                      </m:e>
                      <m:sub>
                        <m:r>
                          <m:t>p</m:t>
                        </m:r>
                        <m:r>
                          <m:t>o</m:t>
                        </m:r>
                        <m:r>
                          <m:t>o</m:t>
                        </m:r>
                        <m:r>
                          <m:t>l</m:t>
                        </m:r>
                        <m:r>
                          <m:t>e</m:t>
                        </m:r>
                        <m:r>
                          <m:t>d</m:t>
                        </m:r>
                      </m:sub>
                    </m:sSub>
                    <m:r>
                      <m:t>=</m:t>
                    </m:r>
                    <m:rad>
                      <m:deg>
                        <m:r>
                          <m:t>​</m:t>
                        </m:r>
                      </m:deg>
                      <m:e>
                        <m:f>
                          <m:fPr>
                            <m:type m:val="bar"/>
                          </m:fPr>
                          <m:num>
                            <m:r>
                              <m:t>(</m:t>
                            </m:r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t>−</m:t>
                            </m:r>
                            <m:r>
                              <m:t>1</m:t>
                            </m:r>
                            <m:r>
                              <m:t>)</m:t>
                            </m:r>
                            <m:sSubSup>
                              <m:e>
                                <m:r>
                                  <m:t>S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  <m:sup>
                                <m:r>
                                  <m:t>2</m:t>
                                </m:r>
                              </m:sup>
                            </m:sSubSup>
                            <m:r>
                              <m:t>+</m:t>
                            </m:r>
                            <m:r>
                              <m:t>(</m:t>
                            </m:r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</m:sSub>
                            <m:r>
                              <m:t>−</m:t>
                            </m:r>
                            <m:r>
                              <m:t>1</m:t>
                            </m:r>
                            <m:r>
                              <m:t>)</m:t>
                            </m:r>
                            <m:sSubSup>
                              <m:e>
                                <m:r>
                                  <m:t>S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  <m:sup>
                                <m: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t>+</m:t>
                            </m:r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</m:sSub>
                            <m:r>
                              <m:t>−</m:t>
                            </m:r>
                            <m:r>
                              <m:t>2</m:t>
                            </m:r>
                          </m:den>
                        </m:f>
                      </m:e>
                    </m:rad>
                  </m:oMath>
                </a14:m>
              </a:p>
            </p:txBody>
          </p:sp>
        </mc:Choice>
      </mc:AlternateContent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Info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need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d</m:t>
                    </m:r>
                    <m:r>
                      <m:t>=</m:t>
                    </m:r>
                    <m:f>
                      <m:fPr>
                        <m:type m:val="bar"/>
                      </m:fPr>
                      <m:num>
                        <m:sSub>
                          <m:e>
                            <m:bar>
                              <m:barPr>
                                <m:pos m:val="top"/>
                              </m:barPr>
                              <m:e>
                                <m:r>
                                  <m:t>X</m:t>
                                </m:r>
                              </m:e>
                            </m:bar>
                          </m:e>
                          <m:sub>
                            <m:r>
                              <m:t>1</m:t>
                            </m:r>
                          </m:sub>
                        </m:sSub>
                        <m:r>
                          <m:t>−</m:t>
                        </m:r>
                        <m:sSub>
                          <m:e>
                            <m:bar>
                              <m:barPr>
                                <m:pos m:val="top"/>
                              </m:barPr>
                              <m:e>
                                <m:r>
                                  <m:t>X</m:t>
                                </m:r>
                              </m:e>
                            </m:bar>
                          </m:e>
                          <m:sub>
                            <m:r>
                              <m:t>2</m:t>
                            </m:r>
                          </m:sub>
                        </m:sSub>
                      </m:num>
                      <m:den>
                        <m:r>
                          <m:t>s</m:t>
                        </m:r>
                        <m:sSub>
                          <m:e>
                            <m:r>
                              <m:t>d</m:t>
                            </m:r>
                          </m:e>
                          <m:sub>
                            <m:r>
                              <m:t>p</m:t>
                            </m:r>
                            <m:r>
                              <m:t>o</m:t>
                            </m:r>
                            <m:r>
                              <m:t>o</m:t>
                            </m:r>
                            <m:r>
                              <m:t>l</m:t>
                            </m:r>
                            <m:r>
                              <m:t>e</m:t>
                            </m:r>
                            <m:r>
                              <m:t>d</m:t>
                            </m:r>
                          </m:sub>
                        </m:sSub>
                      </m:den>
                    </m:f>
                  </m:oMath>
                </a14:m>
                <a:br/>
                <a:br/>
                <a14:m>
                  <m:oMath xmlns:m="http://schemas.openxmlformats.org/officeDocument/2006/math">
                    <m:sSub>
                      <m:e>
                        <m:bar>
                          <m:barPr>
                            <m:pos m:val="top"/>
                          </m:barPr>
                          <m:e>
                            <m:r>
                              <m:t>X</m:t>
                            </m:r>
                          </m:e>
                        </m:bar>
                      </m:e>
                      <m:sub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- mean of group 1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sSub>
                      <m:e>
                        <m:bar>
                          <m:barPr>
                            <m:pos m:val="top"/>
                          </m:barPr>
                          <m:e>
                            <m:r>
                              <m:t>X</m:t>
                            </m:r>
                          </m:e>
                        </m:ba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- mean of group 2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d</m:t>
                        </m:r>
                      </m:e>
                      <m:sub>
                        <m:r>
                          <m:t>p</m:t>
                        </m:r>
                        <m:r>
                          <m:t>o</m:t>
                        </m:r>
                        <m:r>
                          <m:t>o</m:t>
                        </m:r>
                        <m:r>
                          <m:t>l</m:t>
                        </m:r>
                        <m:r>
                          <m:t>e</m:t>
                        </m:r>
                        <m:r>
                          <m:t>d</m:t>
                        </m:r>
                      </m:sub>
                    </m:sSub>
                  </m:oMath>
                </a14:m>
                <a:r>
                  <a:rPr/>
                  <a:t> - pooled std. dev…</a:t>
                </a:r>
              </a:p>
            </p:txBody>
          </p:sp>
        </mc:Choice>
      </mc:AlternateContent>
    </p:spTree>
  </p:cSld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8C5CF4B-B645-4C6B-963B-5168CA98391A}" vid="{F2BD30F4-1E32-4905-B99E-279810D055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Consolas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Meta-Analysis Methods I</dc:title>
  <dc:creator>Ed Harris</dc:creator>
  <cp:keywords/>
  <dcterms:created xsi:type="dcterms:W3CDTF">2020-07-08T13:40:29Z</dcterms:created>
  <dcterms:modified xsi:type="dcterms:W3CDTF">2020-07-08T13:40:29Z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2020.07.08</vt:lpwstr>
  </property>
  <property fmtid="{D5CDD505-2E9C-101B-9397-08002B2CF9AE}" pid="3" name="output">
    <vt:lpwstr/>
  </property>
  <property fmtid="{D5CDD505-2E9C-101B-9397-08002B2CF9AE}" pid="4" name="subtitle">
    <vt:lpwstr>Basics of effect size and meta-analysis</vt:lpwstr>
  </property>
</Properties>
</file>