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g" ContentType="image/jpeg"/>
  <Override PartName="/docProps/app.xml" ContentType="application/vnd.openxmlformats-officedocument.extended-properti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viewProps.xml" ContentType="application/vnd.openxmlformats-officedocument.presentationml.view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package/2006/relationships/metadata/extended-properties" Target="docProps/app.xml" /><Relationship Id="rId4" Type="http://schemas.openxmlformats.org/officeDocument/2006/relationships/custom-properties" Target="docProps/custom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264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?>
<Relationships xmlns="http://schemas.openxmlformats.org/package/2006/relationships"><Relationship Id="rId2" Type="http://schemas.openxmlformats.org/officeDocument/2006/relationships/slide" Target="slides/slide1.xml" /><Relationship Id="rId3" Type="http://schemas.openxmlformats.org/officeDocument/2006/relationships/slide" Target="slides/slide2.xml" /><Relationship Id="rId4" Type="http://schemas.openxmlformats.org/officeDocument/2006/relationships/slide" Target="slides/slide3.xml" /><Relationship Id="rId5" Type="http://schemas.openxmlformats.org/officeDocument/2006/relationships/slide" Target="slides/slide4.xml" /><Relationship Id="rId6" Type="http://schemas.openxmlformats.org/officeDocument/2006/relationships/slide" Target="slides/slide5.xml" /><Relationship Id="rId7" Type="http://schemas.openxmlformats.org/officeDocument/2006/relationships/slide" Target="slides/slide6.xml" /><Relationship Id="rId8" Type="http://schemas.openxmlformats.org/officeDocument/2006/relationships/slide" Target="slides/slide7.xml" /><Relationship Id="rId9" Type="http://schemas.openxmlformats.org/officeDocument/2006/relationships/slide" Target="slides/slide8.xml" /><Relationship Id="rId10" Type="http://schemas.openxmlformats.org/officeDocument/2006/relationships/slide" Target="slides/slide9.xml" /><Relationship Id="rId11" Type="http://schemas.openxmlformats.org/officeDocument/2006/relationships/slide" Target="slides/slide10.xml" /><Relationship Id="rId12" Type="http://schemas.openxmlformats.org/officeDocument/2006/relationships/slide" Target="slides/slide11.xml" /><Relationship Id="rId13" Type="http://schemas.openxmlformats.org/officeDocument/2006/relationships/slide" Target="slides/slide12.xml" /><Relationship Id="rId14" Type="http://schemas.openxmlformats.org/officeDocument/2006/relationships/slide" Target="slides/slide13.xml" /><Relationship Id="rId15" Type="http://schemas.openxmlformats.org/officeDocument/2006/relationships/slide" Target="slides/slide14.xml" /><Relationship Id="rId16" Type="http://schemas.openxmlformats.org/officeDocument/2006/relationships/slide" Target="slides/slide15.xml" /><Relationship Id="rId17" Type="http://schemas.openxmlformats.org/officeDocument/2006/relationships/slide" Target="slides/slide16.xml" /><Relationship Id="rId18" Type="http://schemas.openxmlformats.org/officeDocument/2006/relationships/slide" Target="slides/slide17.xml" /><Relationship Id="rId19" Type="http://schemas.openxmlformats.org/officeDocument/2006/relationships/slide" Target="slides/slide18.xml" /><Relationship Id="rId20" Type="http://schemas.openxmlformats.org/officeDocument/2006/relationships/slide" Target="slides/slide19.xml" /><Relationship Id="rId21" Type="http://schemas.openxmlformats.org/officeDocument/2006/relationships/slide" Target="slides/slide20.xml" /><Relationship Id="rId22" Type="http://schemas.openxmlformats.org/officeDocument/2006/relationships/slide" Target="slides/slide21.xml" /><Relationship Id="rId23" Type="http://schemas.openxmlformats.org/officeDocument/2006/relationships/slide" Target="slides/slide22.xml" /><Relationship Id="rId24" Type="http://schemas.openxmlformats.org/officeDocument/2006/relationships/slide" Target="slides/slide23.xml" /><Relationship Id="rId25" Type="http://schemas.openxmlformats.org/officeDocument/2006/relationships/slide" Target="slides/slide24.xml" /><Relationship Id="rId26" Type="http://schemas.openxmlformats.org/officeDocument/2006/relationships/slide" Target="slides/slide25.xml" /><Relationship Id="rId27" Type="http://schemas.openxmlformats.org/officeDocument/2006/relationships/slide" Target="slides/slide26.xml" /><Relationship Id="rId28" Type="http://schemas.openxmlformats.org/officeDocument/2006/relationships/slide" Target="slides/slide27.xml" /><Relationship Id="rId29" Type="http://schemas.openxmlformats.org/officeDocument/2006/relationships/slide" Target="slides/slide28.xml" /><Relationship Id="rId30" Type="http://schemas.openxmlformats.org/officeDocument/2006/relationships/slide" Target="slides/slide29.xml" /><Relationship Id="rId31" Type="http://schemas.openxmlformats.org/officeDocument/2006/relationships/slide" Target="slides/slide30.xml" /><Relationship Id="rId32" Type="http://schemas.openxmlformats.org/officeDocument/2006/relationships/slide" Target="slides/slide31.xml" /><Relationship Id="rId33" Type="http://schemas.openxmlformats.org/officeDocument/2006/relationships/slide" Target="slides/slide32.xml" /><Relationship Id="rId34" Type="http://schemas.openxmlformats.org/officeDocument/2006/relationships/slide" Target="slides/slide33.xml" /><Relationship Id="rId35" Type="http://schemas.openxmlformats.org/officeDocument/2006/relationships/slide" Target="slides/slide34.xml" /><Relationship Id="rId36" Type="http://schemas.openxmlformats.org/officeDocument/2006/relationships/slide" Target="slides/slide35.xml" /><Relationship Id="rId37" Type="http://schemas.openxmlformats.org/officeDocument/2006/relationships/slide" Target="slides/slide36.xml" /><Relationship Id="rId38" Type="http://schemas.openxmlformats.org/officeDocument/2006/relationships/slide" Target="slides/slide37.xml" /><Relationship Id="rId39" Type="http://schemas.openxmlformats.org/officeDocument/2006/relationships/slide" Target="slides/slide38.xml" /><Relationship Id="rId40" Type="http://schemas.openxmlformats.org/officeDocument/2006/relationships/slide" Target="slides/slide39.xml" /><Relationship Id="rId41" Type="http://schemas.openxmlformats.org/officeDocument/2006/relationships/slide" Target="slides/slide40.xml" /><Relationship Id="rId42" Type="http://schemas.openxmlformats.org/officeDocument/2006/relationships/slide" Target="slides/slide41.xml" /><Relationship Id="rId43" Type="http://schemas.openxmlformats.org/officeDocument/2006/relationships/slide" Target="slides/slide42.xml" /><Relationship Id="rId44" Type="http://schemas.openxmlformats.org/officeDocument/2006/relationships/slide" Target="slides/slide43.xml" /><Relationship Id="rId45" Type="http://schemas.openxmlformats.org/officeDocument/2006/relationships/slide" Target="slides/slide44.xml" /><Relationship Id="rId46" Type="http://schemas.openxmlformats.org/officeDocument/2006/relationships/slide" Target="slides/slide45.xml" /><Relationship Id="rId47" Type="http://schemas.openxmlformats.org/officeDocument/2006/relationships/slide" Target="slides/slide46.xml" /><Relationship Id="rId48" Type="http://schemas.openxmlformats.org/officeDocument/2006/relationships/slide" Target="slides/slide47.xml" /><Relationship Id="rId49" Type="http://schemas.openxmlformats.org/officeDocument/2006/relationships/slide" Target="slides/slide48.xml" /><Relationship Id="rId50" Type="http://schemas.openxmlformats.org/officeDocument/2006/relationships/slide" Target="slides/slide49.xml" /><Relationship Id="rId51" Type="http://schemas.openxmlformats.org/officeDocument/2006/relationships/slide" Target="slides/slide50.xml" /><Relationship Id="rId52" Type="http://schemas.openxmlformats.org/officeDocument/2006/relationships/slide" Target="slides/slide51.xml" /><Relationship Id="rId53" Type="http://schemas.openxmlformats.org/officeDocument/2006/relationships/slide" Target="slides/slide52.xml" /><Relationship Id="rId54" Type="http://schemas.openxmlformats.org/officeDocument/2006/relationships/slide" Target="slides/slide53.xml" /><Relationship Id="rId55" Type="http://schemas.openxmlformats.org/officeDocument/2006/relationships/slide" Target="slides/slide54.xml" /><Relationship Id="rId56" Type="http://schemas.openxmlformats.org/officeDocument/2006/relationships/slide" Target="slides/slide55.xml" /><Relationship Id="rId57" Type="http://schemas.openxmlformats.org/officeDocument/2006/relationships/slide" Target="slides/slide56.xml" /><Relationship Id="rId58" Type="http://schemas.openxmlformats.org/officeDocument/2006/relationships/slide" Target="slides/slide57.xml" /><Relationship Id="rId59" Type="http://schemas.openxmlformats.org/officeDocument/2006/relationships/slide" Target="slides/slide58.xml" /><Relationship Id="rId60" Type="http://schemas.openxmlformats.org/officeDocument/2006/relationships/slide" Target="slides/slide59.xml" /><Relationship Id="rId61" Type="http://schemas.openxmlformats.org/officeDocument/2006/relationships/presProps" Target="presProps.xml" /><Relationship Id="rId1" Type="http://schemas.openxmlformats.org/officeDocument/2006/relationships/slideMaster" Target="slideMasters/slideMaster1.xml" /><Relationship Id="rId64" Type="http://schemas.openxmlformats.org/officeDocument/2006/relationships/tableStyles" Target="tableStyles.xml" /><Relationship Id="rId63" Type="http://schemas.openxmlformats.org/officeDocument/2006/relationships/theme" Target="theme/theme1.xml" /><Relationship Id="rId62" Type="http://schemas.openxmlformats.org/officeDocument/2006/relationships/viewProps" Target="viewProp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990B4-718D-447F-BF1A-7AB484A66CB1}" type="datetimeFigureOut">
              <a:rPr lang="en-GB" smtClean="0"/>
              <a:t>01/07/2020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91D20-2A98-4B66-98DB-CD62598089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70040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990B4-718D-447F-BF1A-7AB484A66CB1}" type="datetimeFigureOut">
              <a:rPr lang="en-GB" smtClean="0"/>
              <a:t>01/07/2020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91D20-2A98-4B66-98DB-CD62598089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77228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990B4-718D-447F-BF1A-7AB484A66CB1}" type="datetimeFigureOut">
              <a:rPr lang="en-GB" smtClean="0"/>
              <a:t>01/07/2020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91D20-2A98-4B66-98DB-CD62598089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3918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990B4-718D-447F-BF1A-7AB484A66CB1}" type="datetimeFigureOut">
              <a:rPr lang="en-GB" smtClean="0"/>
              <a:t>01/07/2020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91D20-2A98-4B66-98DB-CD62598089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04564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7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990B4-718D-447F-BF1A-7AB484A66CB1}" type="datetimeFigureOut">
              <a:rPr lang="en-GB" smtClean="0"/>
              <a:t>01/07/2020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91D20-2A98-4B66-98DB-CD62598089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8688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990B4-718D-447F-BF1A-7AB484A66CB1}" type="datetimeFigureOut">
              <a:rPr lang="en-GB" smtClean="0"/>
              <a:t>01/07/2020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91D20-2A98-4B66-98DB-CD62598089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77242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990B4-718D-447F-BF1A-7AB484A66CB1}" type="datetimeFigureOut">
              <a:rPr lang="en-GB" smtClean="0"/>
              <a:t>01/07/2020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91D20-2A98-4B66-98DB-CD62598089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82948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990B4-718D-447F-BF1A-7AB484A66CB1}" type="datetimeFigureOut">
              <a:rPr lang="en-GB" smtClean="0"/>
              <a:t>01/07/2020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91D20-2A98-4B66-98DB-CD62598089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465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990B4-718D-447F-BF1A-7AB484A66CB1}" type="datetimeFigureOut">
              <a:rPr lang="en-GB" smtClean="0"/>
              <a:t>01/07/2020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91D20-2A98-4B66-98DB-CD62598089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64172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3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990B4-718D-447F-BF1A-7AB484A66CB1}" type="datetimeFigureOut">
              <a:rPr lang="en-GB" smtClean="0"/>
              <a:t>01/07/2020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91D20-2A98-4B66-98DB-CD62598089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936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35"/>
            <a:ext cx="617220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990B4-718D-447F-BF1A-7AB484A66CB1}" type="datetimeFigureOut">
              <a:rPr lang="en-GB" smtClean="0"/>
              <a:t>01/07/2020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91D20-2A98-4B66-98DB-CD62598089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63488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6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1pPr>
          </a:lstStyle>
          <a:p>
            <a:fld id="{329990B4-718D-447F-BF1A-7AB484A66CB1}" type="datetimeFigureOut">
              <a:rPr lang="en-GB" smtClean="0"/>
              <a:pPr/>
              <a:t>01/07/2020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6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6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1pPr>
          </a:lstStyle>
          <a:p>
            <a:fld id="{3AA91D20-2A98-4B66-98DB-CD625980898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2902220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800" kern="1200">
          <a:solidFill>
            <a:schemeClr val="bg1"/>
          </a:solidFill>
          <a:latin typeface="Consolas" panose="020B0609020204030204" pitchFamily="49" charset="0"/>
          <a:ea typeface="+mj-ea"/>
          <a:cs typeface="Consolas" panose="020B0609020204030204" pitchFamily="49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bg1"/>
          </a:solidFill>
          <a:latin typeface="Consolas" panose="020B0609020204030204" pitchFamily="49" charset="0"/>
          <a:ea typeface="+mn-ea"/>
          <a:cs typeface="Consolas" panose="020B0609020204030204" pitchFamily="49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Consolas" panose="020B0609020204030204" pitchFamily="49" charset="0"/>
          <a:ea typeface="+mn-ea"/>
          <a:cs typeface="Consolas" panose="020B0609020204030204" pitchFamily="49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Consolas" panose="020B0609020204030204" pitchFamily="49" charset="0"/>
          <a:ea typeface="+mn-ea"/>
          <a:cs typeface="Consolas" panose="020B0609020204030204" pitchFamily="49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Consolas" panose="020B0609020204030204" pitchFamily="49" charset="0"/>
          <a:ea typeface="+mn-ea"/>
          <a:cs typeface="Consolas" panose="020B0609020204030204" pitchFamily="49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Consolas" panose="020B0609020204030204" pitchFamily="49" charset="0"/>
          <a:ea typeface="+mn-ea"/>
          <a:cs typeface="Consolas" panose="020B0609020204030204" pitchFamily="49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.png" />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6.png" />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hyperlink" Target="http://operorgenetic.com/wp/" TargetMode="External" /><Relationship Id="rId3" Type="http://schemas.openxmlformats.org/officeDocument/2006/relationships/hyperlink" Target="https://bit.ly/38AocSD" TargetMode="External" />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7.png" />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7.png" />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8.jpg" />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hyperlink" Target="https://bit.ly/3hpVVkG" TargetMode="External" />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9.png" />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0.png" />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7.png" />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hyperlink" Target="https://bit.ly/3eQAYxV" TargetMode="External" /><Relationship Id="rId3" Type="http://schemas.openxmlformats.org/officeDocument/2006/relationships/image" Target="../media/image11.png" /></Relationships>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2.png" /></Relationships>
</file>

<file path=ppt/slides/_rels/slide3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3.png" /></Relationships>
</file>

<file path=ppt/slides/_rels/slide3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hyperlink" Target="https://bit.ly/3jsCHwC" TargetMode="External" /></Relationships>
</file>

<file path=ppt/slides/_rels/slide3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4.png" /></Relationships>
</file>

<file path=ppt/slides/_rels/slide3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hyperlink" Target="https://web.microsoftstream.com/video/755aaa3e-8c1e-4c2b-ba14-dbf0f9cd551f" TargetMode="External" /><Relationship Id="rId3" Type="http://schemas.openxmlformats.org/officeDocument/2006/relationships/hyperlink" Target="https://web.microsoftstream.com/video/68de67cf-769b-4909-8977-9c10d74d4f39" TargetMode="External" /></Relationships>
</file>

<file path=ppt/slides/_rels/slide4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5.png" /></Relationships>
</file>

<file path=ppt/slides/_rels/slide4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.png" /></Relationships>
</file>

<file path=ppt/slides/_rels/slide4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6.png" /></Relationships>
</file>

<file path=ppt/slides/_rels/slide4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7.png" /></Relationships>
</file>

<file path=ppt/slides/_rels/slide5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8.png" /></Relationships>
</file>

<file path=ppt/slides/_rels/slide5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.png" />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.png" />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4.pn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/>
          <a:lstStyle/>
          <a:p>
            <a:pPr lvl="0" marL="0" indent="0">
              <a:buNone/>
            </a:pPr>
            <a:r>
              <a:rPr/>
              <a:t>Meta-Analysis</a:t>
            </a:r>
            <a:r>
              <a:rPr/>
              <a:t> </a:t>
            </a:r>
            <a:r>
              <a:rPr/>
              <a:t>Methods</a:t>
            </a:r>
            <a:r>
              <a:rPr/>
              <a:t> </a:t>
            </a:r>
            <a:r>
              <a:rPr/>
              <a:t>II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/>
          <a:p>
            <a:pPr lvl="0" marL="0" indent="0">
              <a:buNone/>
            </a:pPr>
            <a:r>
              <a:rPr/>
              <a:t>Basics</a:t>
            </a:r>
            <a:r>
              <a:rPr/>
              <a:t> </a:t>
            </a:r>
            <a:r>
              <a:rPr/>
              <a:t>of</a:t>
            </a:r>
            <a:r>
              <a:rPr/>
              <a:t> </a:t>
            </a:r>
            <a:r>
              <a:rPr/>
              <a:t>effect</a:t>
            </a:r>
            <a:r>
              <a:rPr/>
              <a:t> </a:t>
            </a:r>
            <a:r>
              <a:rPr/>
              <a:t>size</a:t>
            </a:r>
            <a:r>
              <a:rPr/>
              <a:t> </a:t>
            </a:r>
            <a:r>
              <a:rPr/>
              <a:t>and</a:t>
            </a:r>
            <a:r>
              <a:rPr/>
              <a:t> </a:t>
            </a:r>
            <a:r>
              <a:rPr/>
              <a:t>meta-analysis</a:t>
            </a:r>
            <a:br/>
            <a:br/>
            <a:r>
              <a:rPr/>
              <a:t>Ed</a:t>
            </a:r>
            <a:r>
              <a:rPr/>
              <a:t> </a:t>
            </a:r>
            <a:r>
              <a:rPr/>
              <a:t>Harris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2020.07.22</a:t>
            </a:r>
          </a:p>
        </p:txBody>
      </p:sp>
    </p:spTree>
  </p:cSld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What</a:t>
            </a:r>
            <a:r>
              <a:rPr/>
              <a:t> </a:t>
            </a:r>
            <a:r>
              <a:rPr/>
              <a:t>we</a:t>
            </a:r>
            <a:r>
              <a:rPr/>
              <a:t> </a:t>
            </a:r>
            <a:r>
              <a:rPr/>
              <a:t>did</a:t>
            </a:r>
            <a:r>
              <a:rPr/>
              <a:t> </a:t>
            </a:r>
            <a:r>
              <a:rPr/>
              <a:t>last</a:t>
            </a:r>
            <a:r>
              <a:rPr/>
              <a:t> </a:t>
            </a:r>
            <a:r>
              <a:rPr/>
              <a:t>time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/>
              <a:t>Defined Cohen’s d</a:t>
            </a:r>
          </a:p>
          <a:p>
            <a:pPr lvl="1"/>
            <a:r>
              <a:rPr/>
              <a:t>Example calculation for Cohen’s d</a:t>
            </a:r>
          </a:p>
          <a:p>
            <a:pPr lvl="1"/>
            <a:r>
              <a:rPr/>
              <a:t>ES bias and Hedge’s g</a:t>
            </a:r>
          </a:p>
          <a:p>
            <a:pPr lvl="1"/>
            <a:r>
              <a:rPr/>
              <a:t>R tools</a:t>
            </a:r>
          </a:p>
          <a:p>
            <a:pPr lvl="0" marL="1270000" indent="0">
              <a:buNone/>
            </a:pPr>
            <a:r>
              <a:rPr sz="1800" b="1">
                <a:solidFill>
                  <a:srgbClr val="007020"/>
                </a:solidFill>
                <a:latin typeface="Courier"/>
              </a:rPr>
              <a:t>library</a:t>
            </a:r>
            <a:r>
              <a:rPr sz="1800">
                <a:latin typeface="Courier"/>
              </a:rPr>
              <a:t>(compute.es) </a:t>
            </a:r>
            <a:r>
              <a:rPr sz="1800" i="1">
                <a:solidFill>
                  <a:srgbClr val="60A0B0"/>
                </a:solidFill>
                <a:latin typeface="Courier"/>
              </a:rPr>
              <a:t># effect size tools</a:t>
            </a:r>
            <a:br/>
            <a:r>
              <a:rPr sz="1800" b="1">
                <a:solidFill>
                  <a:srgbClr val="007020"/>
                </a:solidFill>
                <a:latin typeface="Courier"/>
              </a:rPr>
              <a:t>library</a:t>
            </a:r>
            <a:r>
              <a:rPr sz="1800">
                <a:latin typeface="Courier"/>
              </a:rPr>
              <a:t>(MAd)        </a:t>
            </a:r>
            <a:r>
              <a:rPr sz="1800" i="1">
                <a:solidFill>
                  <a:srgbClr val="60A0B0"/>
                </a:solidFill>
                <a:latin typeface="Courier"/>
              </a:rPr>
              <a:t># meta-anaysis tools</a:t>
            </a:r>
            <a:br/>
            <a:r>
              <a:rPr sz="1800" b="1">
                <a:solidFill>
                  <a:srgbClr val="007020"/>
                </a:solidFill>
                <a:latin typeface="Courier"/>
              </a:rPr>
              <a:t>library</a:t>
            </a:r>
            <a:r>
              <a:rPr sz="1800">
                <a:latin typeface="Courier"/>
              </a:rPr>
              <a:t>(metafor)    </a:t>
            </a:r>
            <a:r>
              <a:rPr sz="1800" i="1">
                <a:solidFill>
                  <a:srgbClr val="60A0B0"/>
                </a:solidFill>
                <a:latin typeface="Courier"/>
              </a:rPr>
              <a:t># more meta-analysis tools</a:t>
            </a:r>
          </a:p>
        </p:txBody>
      </p:sp>
    </p:spTree>
  </p:cSld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What</a:t>
            </a:r>
            <a:r>
              <a:rPr/>
              <a:t> </a:t>
            </a:r>
            <a:r>
              <a:rPr/>
              <a:t>we</a:t>
            </a:r>
            <a:r>
              <a:rPr/>
              <a:t> </a:t>
            </a:r>
            <a:r>
              <a:rPr/>
              <a:t>did</a:t>
            </a:r>
            <a:r>
              <a:rPr/>
              <a:t> </a:t>
            </a:r>
            <a:r>
              <a:rPr/>
              <a:t>last</a:t>
            </a:r>
            <a:r>
              <a:rPr/>
              <a:t> </a:t>
            </a:r>
            <a:r>
              <a:rPr/>
              <a:t>time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The mes() function Used to calculate effect sizes from means and SDs</a:t>
            </a:r>
            <a:br/>
          </a:p>
          <a:p>
            <a:pPr lvl="0" marL="1270000" indent="0">
              <a:buNone/>
            </a:pPr>
            <a:r>
              <a:rPr sz="1800" i="1">
                <a:solidFill>
                  <a:srgbClr val="60A0B0"/>
                </a:solidFill>
                <a:latin typeface="Courier"/>
              </a:rPr>
              <a:t># Example data</a:t>
            </a:r>
            <a:br/>
            <a:r>
              <a:rPr sz="1800" b="1">
                <a:solidFill>
                  <a:srgbClr val="007020"/>
                </a:solidFill>
                <a:latin typeface="Courier"/>
              </a:rPr>
              <a:t>head</a:t>
            </a:r>
            <a:r>
              <a:rPr sz="1800">
                <a:latin typeface="Courier"/>
              </a:rPr>
              <a:t>(dat.sim.raw[,</a:t>
            </a:r>
            <a:r>
              <a:rPr sz="1800" b="1">
                <a:solidFill>
                  <a:srgbClr val="007020"/>
                </a:solidFill>
                <a:latin typeface="Courier"/>
              </a:rPr>
              <a:t>c</a:t>
            </a:r>
            <a:r>
              <a:rPr sz="1800">
                <a:latin typeface="Courier"/>
              </a:rPr>
              <a:t>(</a:t>
            </a:r>
            <a:r>
              <a:rPr sz="1800">
                <a:solidFill>
                  <a:srgbClr val="40A070"/>
                </a:solidFill>
                <a:latin typeface="Courier"/>
              </a:rPr>
              <a:t>1</a:t>
            </a:r>
            <a:r>
              <a:rPr sz="1800">
                <a:latin typeface="Courier"/>
              </a:rPr>
              <a:t>,</a:t>
            </a:r>
            <a:r>
              <a:rPr sz="1800">
                <a:solidFill>
                  <a:srgbClr val="40A070"/>
                </a:solidFill>
                <a:latin typeface="Courier"/>
              </a:rPr>
              <a:t>2</a:t>
            </a:r>
            <a:r>
              <a:rPr sz="1800">
                <a:latin typeface="Courier"/>
              </a:rPr>
              <a:t>,</a:t>
            </a:r>
            <a:r>
              <a:rPr sz="1800">
                <a:solidFill>
                  <a:srgbClr val="40A070"/>
                </a:solidFill>
                <a:latin typeface="Courier"/>
              </a:rPr>
              <a:t>3</a:t>
            </a:r>
            <a:r>
              <a:rPr sz="1800">
                <a:latin typeface="Courier"/>
              </a:rPr>
              <a:t>,</a:t>
            </a:r>
            <a:r>
              <a:rPr sz="1800">
                <a:solidFill>
                  <a:srgbClr val="40A070"/>
                </a:solidFill>
                <a:latin typeface="Courier"/>
              </a:rPr>
              <a:t>4</a:t>
            </a:r>
            <a:r>
              <a:rPr sz="1800">
                <a:latin typeface="Courier"/>
              </a:rPr>
              <a:t>,</a:t>
            </a:r>
            <a:r>
              <a:rPr sz="1800">
                <a:solidFill>
                  <a:srgbClr val="40A070"/>
                </a:solidFill>
                <a:latin typeface="Courier"/>
              </a:rPr>
              <a:t>7</a:t>
            </a:r>
            <a:r>
              <a:rPr sz="1800">
                <a:latin typeface="Courier"/>
              </a:rPr>
              <a:t>,</a:t>
            </a:r>
            <a:r>
              <a:rPr sz="1800">
                <a:solidFill>
                  <a:srgbClr val="40A070"/>
                </a:solidFill>
                <a:latin typeface="Courier"/>
              </a:rPr>
              <a:t>8</a:t>
            </a:r>
            <a:r>
              <a:rPr sz="1800">
                <a:latin typeface="Courier"/>
              </a:rPr>
              <a:t>,</a:t>
            </a:r>
            <a:r>
              <a:rPr sz="1800">
                <a:solidFill>
                  <a:srgbClr val="40A070"/>
                </a:solidFill>
                <a:latin typeface="Courier"/>
              </a:rPr>
              <a:t>9</a:t>
            </a:r>
            <a:r>
              <a:rPr sz="1800">
                <a:latin typeface="Courier"/>
              </a:rPr>
              <a:t>)])</a:t>
            </a:r>
          </a:p>
          <a:p>
            <a:pPr lvl="0" marL="1270000" indent="0">
              <a:buNone/>
            </a:pPr>
            <a:r>
              <a:rPr sz="1800">
                <a:latin typeface="Courier"/>
              </a:rPr>
              <a:t>##    id nT      m1T     sd1T nC      m1C     sd1C
## 1 204 21 20.76223 5.770542 21 17.94628 6.509704
## 2 493 19 20.58822 6.023511 19 17.59291 5.231403
## 3 506 27 20.97342 7.343080 27 17.16798 6.871264
## 4 509 35 22.10445 6.260434 35 14.68657 6.750049
## 5 359 20 19.60258 4.892381 20 16.32054 6.497853
## 6 661 27 19.15768 4.621781 27 14.51018 5.230693</a:t>
            </a:r>
          </a:p>
        </p:txBody>
      </p:sp>
    </p:spTree>
  </p:cSld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What</a:t>
            </a:r>
            <a:r>
              <a:rPr/>
              <a:t> </a:t>
            </a:r>
            <a:r>
              <a:rPr/>
              <a:t>we</a:t>
            </a:r>
            <a:r>
              <a:rPr/>
              <a:t> </a:t>
            </a:r>
            <a:r>
              <a:rPr/>
              <a:t>did</a:t>
            </a:r>
            <a:r>
              <a:rPr/>
              <a:t> </a:t>
            </a:r>
            <a:r>
              <a:rPr/>
              <a:t>last</a:t>
            </a:r>
            <a:r>
              <a:rPr/>
              <a:t> </a:t>
            </a:r>
            <a:r>
              <a:rPr/>
              <a:t>time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The mes() function in action</a:t>
            </a:r>
          </a:p>
          <a:p>
            <a:pPr lvl="0" marL="1270000" indent="0">
              <a:buNone/>
            </a:pPr>
            <a:r>
              <a:rPr sz="1800">
                <a:latin typeface="Courier"/>
              </a:rPr>
              <a:t>res1 &lt;-</a:t>
            </a:r>
            <a:r>
              <a:rPr sz="1800">
                <a:solidFill>
                  <a:srgbClr val="4070A0"/>
                </a:solidFill>
                <a:latin typeface="Courier"/>
              </a:rPr>
              <a:t> </a:t>
            </a:r>
            <a:r>
              <a:rPr sz="1800" b="1">
                <a:solidFill>
                  <a:srgbClr val="007020"/>
                </a:solidFill>
                <a:latin typeface="Courier"/>
              </a:rPr>
              <a:t>mes</a:t>
            </a:r>
            <a:r>
              <a:rPr sz="1800">
                <a:latin typeface="Courier"/>
              </a:rPr>
              <a:t>(</a:t>
            </a:r>
            <a:r>
              <a:rPr sz="1800">
                <a:solidFill>
                  <a:srgbClr val="902000"/>
                </a:solidFill>
                <a:latin typeface="Courier"/>
              </a:rPr>
              <a:t>m.1 =</a:t>
            </a:r>
            <a:r>
              <a:rPr sz="1800">
                <a:latin typeface="Courier"/>
              </a:rPr>
              <a:t> m1T,   </a:t>
            </a:r>
            <a:r>
              <a:rPr sz="1800">
                <a:solidFill>
                  <a:srgbClr val="902000"/>
                </a:solidFill>
                <a:latin typeface="Courier"/>
              </a:rPr>
              <a:t>m.2 =</a:t>
            </a:r>
            <a:r>
              <a:rPr sz="1800">
                <a:latin typeface="Courier"/>
              </a:rPr>
              <a:t> m1C,</a:t>
            </a:r>
            <a:br/>
            <a:r>
              <a:rPr sz="1800">
                <a:latin typeface="Courier"/>
              </a:rPr>
              <a:t>           </a:t>
            </a:r>
            <a:r>
              <a:rPr sz="1800">
                <a:solidFill>
                  <a:srgbClr val="902000"/>
                </a:solidFill>
                <a:latin typeface="Courier"/>
              </a:rPr>
              <a:t>sd.1 =</a:t>
            </a:r>
            <a:r>
              <a:rPr sz="1800">
                <a:latin typeface="Courier"/>
              </a:rPr>
              <a:t> sd1T,  </a:t>
            </a:r>
            <a:r>
              <a:rPr sz="1800">
                <a:solidFill>
                  <a:srgbClr val="902000"/>
                </a:solidFill>
                <a:latin typeface="Courier"/>
              </a:rPr>
              <a:t>sd.2 =</a:t>
            </a:r>
            <a:r>
              <a:rPr sz="1800">
                <a:latin typeface="Courier"/>
              </a:rPr>
              <a:t> sd1C,</a:t>
            </a:r>
            <a:br/>
            <a:r>
              <a:rPr sz="1800">
                <a:latin typeface="Courier"/>
              </a:rPr>
              <a:t>           </a:t>
            </a:r>
            <a:r>
              <a:rPr sz="1800">
                <a:solidFill>
                  <a:srgbClr val="902000"/>
                </a:solidFill>
                <a:latin typeface="Courier"/>
              </a:rPr>
              <a:t>n.1 =</a:t>
            </a:r>
            <a:r>
              <a:rPr sz="1800">
                <a:latin typeface="Courier"/>
              </a:rPr>
              <a:t> nT,     </a:t>
            </a:r>
            <a:r>
              <a:rPr sz="1800">
                <a:solidFill>
                  <a:srgbClr val="902000"/>
                </a:solidFill>
                <a:latin typeface="Courier"/>
              </a:rPr>
              <a:t>n.2 =</a:t>
            </a:r>
            <a:r>
              <a:rPr sz="1800">
                <a:latin typeface="Courier"/>
              </a:rPr>
              <a:t> nC, </a:t>
            </a:r>
            <a:br/>
            <a:r>
              <a:rPr sz="1800">
                <a:latin typeface="Courier"/>
              </a:rPr>
              <a:t>           </a:t>
            </a:r>
            <a:r>
              <a:rPr sz="1800">
                <a:solidFill>
                  <a:srgbClr val="902000"/>
                </a:solidFill>
                <a:latin typeface="Courier"/>
              </a:rPr>
              <a:t>id =</a:t>
            </a:r>
            <a:r>
              <a:rPr sz="1800">
                <a:latin typeface="Courier"/>
              </a:rPr>
              <a:t> id,      </a:t>
            </a:r>
            <a:r>
              <a:rPr sz="1800">
                <a:solidFill>
                  <a:srgbClr val="902000"/>
                </a:solidFill>
                <a:latin typeface="Courier"/>
              </a:rPr>
              <a:t>data =</a:t>
            </a:r>
            <a:r>
              <a:rPr sz="1800">
                <a:latin typeface="Courier"/>
              </a:rPr>
              <a:t> dat.sim.raw )</a:t>
            </a:r>
          </a:p>
        </p:txBody>
      </p:sp>
    </p:spTree>
  </p:cSld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What</a:t>
            </a:r>
            <a:r>
              <a:rPr/>
              <a:t> </a:t>
            </a:r>
            <a:r>
              <a:rPr/>
              <a:t>we</a:t>
            </a:r>
            <a:r>
              <a:rPr/>
              <a:t> </a:t>
            </a:r>
            <a:r>
              <a:rPr/>
              <a:t>did</a:t>
            </a:r>
            <a:r>
              <a:rPr/>
              <a:t> </a:t>
            </a:r>
            <a:r>
              <a:rPr/>
              <a:t>last</a:t>
            </a:r>
            <a:r>
              <a:rPr/>
              <a:t> </a:t>
            </a:r>
            <a:r>
              <a:rPr/>
              <a:t>time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The mes() function output</a:t>
            </a:r>
          </a:p>
          <a:p>
            <a:pPr lvl="0" marL="1270000" indent="0">
              <a:buNone/>
            </a:pPr>
            <a:r>
              <a:rPr sz="1800" i="1">
                <a:solidFill>
                  <a:srgbClr val="60A0B0"/>
                </a:solidFill>
                <a:latin typeface="Courier"/>
              </a:rPr>
              <a:t># mes() output</a:t>
            </a:r>
            <a:br/>
            <a:r>
              <a:rPr sz="1800" b="1">
                <a:solidFill>
                  <a:srgbClr val="007020"/>
                </a:solidFill>
                <a:latin typeface="Courier"/>
              </a:rPr>
              <a:t>names</a:t>
            </a:r>
            <a:r>
              <a:rPr sz="1800">
                <a:latin typeface="Courier"/>
              </a:rPr>
              <a:t>(res1)[</a:t>
            </a:r>
            <a:r>
              <a:rPr sz="1800" b="1">
                <a:solidFill>
                  <a:srgbClr val="007020"/>
                </a:solidFill>
                <a:latin typeface="Courier"/>
              </a:rPr>
              <a:t>c</a:t>
            </a:r>
            <a:r>
              <a:rPr sz="1800">
                <a:latin typeface="Courier"/>
              </a:rPr>
              <a:t>(</a:t>
            </a:r>
            <a:r>
              <a:rPr sz="1800">
                <a:solidFill>
                  <a:srgbClr val="40A070"/>
                </a:solidFill>
                <a:latin typeface="Courier"/>
              </a:rPr>
              <a:t>1</a:t>
            </a:r>
            <a:r>
              <a:rPr sz="1800">
                <a:latin typeface="Courier"/>
              </a:rPr>
              <a:t>, </a:t>
            </a:r>
            <a:r>
              <a:rPr sz="1800">
                <a:solidFill>
                  <a:srgbClr val="40A070"/>
                </a:solidFill>
                <a:latin typeface="Courier"/>
              </a:rPr>
              <a:t>3</a:t>
            </a:r>
            <a:r>
              <a:rPr sz="1800">
                <a:solidFill>
                  <a:srgbClr val="666666"/>
                </a:solidFill>
                <a:latin typeface="Courier"/>
              </a:rPr>
              <a:t>:</a:t>
            </a:r>
            <a:r>
              <a:rPr sz="1800">
                <a:solidFill>
                  <a:srgbClr val="40A070"/>
                </a:solidFill>
                <a:latin typeface="Courier"/>
              </a:rPr>
              <a:t>6</a:t>
            </a:r>
            <a:r>
              <a:rPr sz="1800">
                <a:latin typeface="Courier"/>
              </a:rPr>
              <a:t>, </a:t>
            </a:r>
            <a:r>
              <a:rPr sz="1800">
                <a:solidFill>
                  <a:srgbClr val="40A070"/>
                </a:solidFill>
                <a:latin typeface="Courier"/>
              </a:rPr>
              <a:t>13</a:t>
            </a:r>
            <a:r>
              <a:rPr sz="1800">
                <a:latin typeface="Courier"/>
              </a:rPr>
              <a:t>)]</a:t>
            </a:r>
          </a:p>
          <a:p>
            <a:pPr lvl="0" marL="1270000" indent="0">
              <a:buNone/>
            </a:pPr>
            <a:r>
              <a:rPr sz="1800">
                <a:latin typeface="Courier"/>
              </a:rPr>
              <a:t>## [1] "id"    "n.1"   "n.2"   "d"     "var.d" "g"</a:t>
            </a:r>
          </a:p>
          <a:p>
            <a:pPr lvl="0" marL="1270000" indent="0">
              <a:buNone/>
            </a:pPr>
            <a:r>
              <a:rPr sz="1800" i="1">
                <a:solidFill>
                  <a:srgbClr val="60A0B0"/>
                </a:solidFill>
                <a:latin typeface="Courier"/>
              </a:rPr>
              <a:t>#</a:t>
            </a:r>
            <a:br/>
            <a:r>
              <a:rPr sz="1800" i="1">
                <a:solidFill>
                  <a:srgbClr val="60A0B0"/>
                </a:solidFill>
                <a:latin typeface="Courier"/>
              </a:rPr>
              <a:t># Cohen's d for studies 1-8</a:t>
            </a:r>
            <a:br/>
            <a:r>
              <a:rPr sz="1800">
                <a:latin typeface="Courier"/>
              </a:rPr>
              <a:t>res1</a:t>
            </a:r>
            <a:r>
              <a:rPr sz="1800">
                <a:solidFill>
                  <a:srgbClr val="666666"/>
                </a:solidFill>
                <a:latin typeface="Courier"/>
              </a:rPr>
              <a:t>$</a:t>
            </a:r>
            <a:r>
              <a:rPr sz="1800">
                <a:latin typeface="Courier"/>
              </a:rPr>
              <a:t>d</a:t>
            </a:r>
          </a:p>
          <a:p>
            <a:pPr lvl="0" marL="1270000" indent="0">
              <a:buNone/>
            </a:pPr>
            <a:r>
              <a:rPr sz="1800">
                <a:latin typeface="Courier"/>
              </a:rPr>
              <a:t>## [1]  0.46  0.53  0.54  1.14  0.57  0.94  1.46 -0.19</a:t>
            </a:r>
          </a:p>
          <a:p>
            <a:pPr lvl="0" marL="1270000" indent="0">
              <a:buNone/>
            </a:pPr>
            <a:r>
              <a:rPr sz="1800" i="1">
                <a:solidFill>
                  <a:srgbClr val="60A0B0"/>
                </a:solidFill>
                <a:latin typeface="Courier"/>
              </a:rPr>
              <a:t>#</a:t>
            </a:r>
            <a:br/>
            <a:r>
              <a:rPr sz="1800" i="1">
                <a:solidFill>
                  <a:srgbClr val="60A0B0"/>
                </a:solidFill>
                <a:latin typeface="Courier"/>
              </a:rPr>
              <a:t># Hedge's h for studies 1-8</a:t>
            </a:r>
            <a:br/>
            <a:r>
              <a:rPr sz="1800">
                <a:latin typeface="Courier"/>
              </a:rPr>
              <a:t>res1</a:t>
            </a:r>
            <a:r>
              <a:rPr sz="1800">
                <a:solidFill>
                  <a:srgbClr val="666666"/>
                </a:solidFill>
                <a:latin typeface="Courier"/>
              </a:rPr>
              <a:t>$</a:t>
            </a:r>
            <a:r>
              <a:rPr sz="1800">
                <a:latin typeface="Courier"/>
              </a:rPr>
              <a:t>g</a:t>
            </a:r>
          </a:p>
          <a:p>
            <a:pPr lvl="0" marL="1270000" indent="0">
              <a:buNone/>
            </a:pPr>
            <a:r>
              <a:rPr sz="1800">
                <a:latin typeface="Courier"/>
              </a:rPr>
              <a:t>## [1]  0.45  0.52  0.53  1.13  0.56  0.93  1.45 -0.19</a:t>
            </a:r>
          </a:p>
        </p:txBody>
      </p:sp>
    </p:spTree>
  </p:cSld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What</a:t>
            </a:r>
            <a:r>
              <a:rPr/>
              <a:t> </a:t>
            </a:r>
            <a:r>
              <a:rPr/>
              <a:t>we</a:t>
            </a:r>
            <a:r>
              <a:rPr/>
              <a:t> </a:t>
            </a:r>
            <a:r>
              <a:rPr/>
              <a:t>did</a:t>
            </a:r>
            <a:r>
              <a:rPr/>
              <a:t> </a:t>
            </a:r>
            <a:r>
              <a:rPr/>
              <a:t>last</a:t>
            </a:r>
            <a:r>
              <a:rPr/>
              <a:t> </a:t>
            </a:r>
            <a:r>
              <a:rPr/>
              <a:t>time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/>
              <a:t>aggregating effect size with agg()</a:t>
            </a:r>
            <a:br/>
          </a:p>
          <a:p>
            <a:pPr lvl="1"/>
            <a:r>
              <a:rPr/>
              <a:t>fixed versus random effects mareg()</a:t>
            </a:r>
            <a:br/>
          </a:p>
          <a:p>
            <a:pPr lvl="1"/>
            <a:r>
              <a:rPr/>
              <a:t>overall summary effect size</a:t>
            </a:r>
            <a:br/>
          </a:p>
        </p:txBody>
      </p:sp>
    </p:spTree>
  </p:cSld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Today</a:t>
            </a:r>
          </a:p>
        </p:txBody>
      </p:sp>
      <p:pic>
        <p:nvPicPr>
          <p:cNvPr descr="pics/happy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267200" y="1816100"/>
            <a:ext cx="3657600" cy="38354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sp>
        <p:nvSpPr>
          <p:cNvPr id="1" name="TextBox 3"/>
          <p:cNvSpPr txBox="1"/>
          <p:nvPr/>
        </p:nvSpPr>
        <p:spPr>
          <a:xfrm>
            <a:off x="838200" y="5651500"/>
            <a:ext cx="10515600" cy="508000"/>
          </a:xfrm>
          <a:prstGeom prst="rect">
            <a:avLst/>
          </a:prstGeom>
          <a:noFill/>
        </p:spPr>
        <p:txBody>
          <a:bodyPr/>
          <a:lstStyle/>
          <a:p>
            <a:pPr lvl="0" marL="0" indent="0" algn="ctr">
              <a:buNone/>
            </a:pPr>
            <a:r>
              <a:rPr/>
              <a:t>meta-analysis</a:t>
            </a:r>
          </a:p>
        </p:txBody>
      </p:sp>
    </p:spTree>
  </p:cSld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Meta-analysis</a:t>
            </a:r>
          </a:p>
        </p:txBody>
      </p:sp>
      <p:pic>
        <p:nvPicPr>
          <p:cNvPr descr="pics/methods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336800" y="1816100"/>
            <a:ext cx="7518400" cy="38354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sp>
        <p:nvSpPr>
          <p:cNvPr id="1" name="TextBox 3"/>
          <p:cNvSpPr txBox="1"/>
          <p:nvPr/>
        </p:nvSpPr>
        <p:spPr>
          <a:xfrm>
            <a:off x="838200" y="5651500"/>
            <a:ext cx="10515600" cy="508000"/>
          </a:xfrm>
          <a:prstGeom prst="rect">
            <a:avLst/>
          </a:prstGeom>
          <a:noFill/>
        </p:spPr>
        <p:txBody>
          <a:bodyPr/>
          <a:lstStyle/>
          <a:p>
            <a:pPr lvl="0" marL="0" indent="0" algn="ctr">
              <a:buNone/>
            </a:pPr>
            <a:r>
              <a:rPr/>
              <a:t>meta-analysis</a:t>
            </a:r>
          </a:p>
        </p:txBody>
      </p:sp>
    </p:spTree>
  </p:cSld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What</a:t>
            </a:r>
            <a:r>
              <a:rPr/>
              <a:t> </a:t>
            </a:r>
            <a:r>
              <a:rPr/>
              <a:t>you</a:t>
            </a:r>
            <a:r>
              <a:rPr/>
              <a:t> </a:t>
            </a:r>
            <a:r>
              <a:rPr/>
              <a:t>will</a:t>
            </a:r>
            <a:r>
              <a:rPr/>
              <a:t> </a:t>
            </a:r>
            <a:r>
              <a:rPr/>
              <a:t>learn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/>
              <a:t>(Marco) Alternative reporting of variation</a:t>
            </a:r>
            <a:br/>
          </a:p>
          <a:p>
            <a:pPr lvl="1"/>
            <a:r>
              <a:rPr/>
              <a:t>Suggested 2 (real life) papers</a:t>
            </a:r>
            <a:br/>
          </a:p>
          <a:p>
            <a:pPr lvl="1"/>
            <a:r>
              <a:rPr/>
              <a:t>Good news and bad news </a:t>
            </a:r>
            <a:r>
              <a:rPr b="1"/>
              <a:t>good news first</a:t>
            </a:r>
          </a:p>
        </p:txBody>
      </p:sp>
    </p:spTree>
  </p:cSld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Marco’s</a:t>
            </a:r>
            <a:r>
              <a:rPr/>
              <a:t> </a:t>
            </a:r>
            <a:r>
              <a:rPr/>
              <a:t>paper</a:t>
            </a:r>
            <a:r>
              <a:rPr/>
              <a:t> </a:t>
            </a:r>
            <a:r>
              <a:rPr/>
              <a:t>1</a:t>
            </a:r>
          </a:p>
        </p:txBody>
      </p:sp>
      <p:pic>
        <p:nvPicPr>
          <p:cNvPr descr="pics/cross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235200" y="1816100"/>
            <a:ext cx="7734300" cy="38354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sp>
        <p:nvSpPr>
          <p:cNvPr id="1" name="TextBox 3"/>
          <p:cNvSpPr txBox="1"/>
          <p:nvPr/>
        </p:nvSpPr>
        <p:spPr>
          <a:xfrm>
            <a:off x="838200" y="5651500"/>
            <a:ext cx="10515600" cy="508000"/>
          </a:xfrm>
          <a:prstGeom prst="rect">
            <a:avLst/>
          </a:prstGeom>
          <a:noFill/>
        </p:spPr>
        <p:txBody>
          <a:bodyPr/>
          <a:lstStyle/>
          <a:p>
            <a:pPr lvl="0" marL="0" indent="0" algn="ctr">
              <a:buNone/>
            </a:pPr>
            <a:r>
              <a:rPr/>
              <a:t>meta-analysis</a:t>
            </a:r>
          </a:p>
        </p:txBody>
      </p:sp>
    </p:spTree>
  </p:cSld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Marco’s</a:t>
            </a:r>
            <a:r>
              <a:rPr/>
              <a:t> </a:t>
            </a:r>
            <a:r>
              <a:rPr/>
              <a:t>paper</a:t>
            </a:r>
            <a:r>
              <a:rPr/>
              <a:t> </a:t>
            </a:r>
            <a:r>
              <a:rPr/>
              <a:t>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/>
              <a:t>Pest vine weevil on strawberry</a:t>
            </a:r>
            <a:br/>
          </a:p>
          <a:p>
            <a:pPr lvl="1"/>
            <a:r>
              <a:rPr/>
              <a:t>Several experiments and factor (rate/dose, “module system”)</a:t>
            </a:r>
            <a:br/>
          </a:p>
          <a:p>
            <a:pPr lvl="1"/>
            <a:r>
              <a:rPr/>
              <a:t>Reporting SED</a:t>
            </a:r>
            <a:br/>
          </a:p>
        </p:txBody>
      </p:sp>
    </p:spTree>
  </p:cSld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HARUG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Website with files: </a:t>
            </a:r>
            <a:r>
              <a:rPr>
                <a:hlinkClick r:id="rId2"/>
              </a:rPr>
              <a:t>http://operorgenetic.com/wp/</a:t>
            </a:r>
          </a:p>
          <a:p>
            <a:pPr lvl="0" marL="0" indent="0">
              <a:buNone/>
            </a:pPr>
            <a:br/>
            <a:r>
              <a:rPr/>
              <a:t>Join us on Slack: </a:t>
            </a:r>
            <a:r>
              <a:rPr>
                <a:hlinkClick r:id="rId3"/>
              </a:rPr>
              <a:t>https://bit.ly/38AocSD</a:t>
            </a:r>
          </a:p>
          <a:p>
            <a:pPr lvl="0" marL="0" indent="0">
              <a:buNone/>
            </a:pPr>
            <a:br/>
            <a:r>
              <a:rPr/>
              <a:t>If you want HARUG emails (for MSc folks), email Ed with subject: “</a:t>
            </a:r>
            <a:r>
              <a:rPr b="1"/>
              <a:t>ADD ME TO HARUG EMAIL PLEASE</a:t>
            </a:r>
            <a:r>
              <a:rPr/>
              <a:t>”</a:t>
            </a:r>
          </a:p>
        </p:txBody>
      </p:sp>
    </p:spTree>
  </p:cSld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Marco’s</a:t>
            </a:r>
            <a:r>
              <a:rPr/>
              <a:t> </a:t>
            </a:r>
            <a:r>
              <a:rPr/>
              <a:t>paper</a:t>
            </a:r>
            <a:r>
              <a:rPr/>
              <a:t> </a:t>
            </a:r>
            <a:r>
              <a:rPr/>
              <a:t>1</a:t>
            </a:r>
          </a:p>
        </p:txBody>
      </p:sp>
      <p:pic>
        <p:nvPicPr>
          <p:cNvPr descr="pics/cross-table2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838200" y="2146300"/>
            <a:ext cx="10515600" cy="31877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sp>
        <p:nvSpPr>
          <p:cNvPr id="1" name="TextBox 3"/>
          <p:cNvSpPr txBox="1"/>
          <p:nvPr/>
        </p:nvSpPr>
        <p:spPr>
          <a:xfrm>
            <a:off x="838200" y="5651500"/>
            <a:ext cx="10515600" cy="508000"/>
          </a:xfrm>
          <a:prstGeom prst="rect">
            <a:avLst/>
          </a:prstGeom>
          <a:noFill/>
        </p:spPr>
        <p:txBody>
          <a:bodyPr/>
          <a:lstStyle/>
          <a:p>
            <a:pPr lvl="0" marL="0" indent="0" algn="ctr">
              <a:buNone/>
            </a:pPr>
            <a:r>
              <a:rPr/>
              <a:t>meta-analysis</a:t>
            </a:r>
          </a:p>
        </p:txBody>
      </p:sp>
    </p:spTree>
  </p:cSld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Review</a:t>
            </a:r>
            <a:r>
              <a:rPr/>
              <a:t> </a:t>
            </a:r>
            <a:r>
              <a:rPr/>
              <a:t>of</a:t>
            </a:r>
            <a:r>
              <a:rPr/>
              <a:t> </a:t>
            </a:r>
            <a:r>
              <a:rPr/>
              <a:t>what</a:t>
            </a:r>
            <a:r>
              <a:rPr/>
              <a:t> </a:t>
            </a:r>
            <a:r>
              <a:rPr/>
              <a:t>you</a:t>
            </a:r>
            <a:r>
              <a:rPr/>
              <a:t> </a:t>
            </a:r>
            <a:r>
              <a:rPr/>
              <a:t>want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lvl="0" marL="0" indent="0">
                  <a:buNone/>
                </a:pPr>
                <a:r>
                  <a:rPr b="1"/>
                  <a:t>mean</a:t>
                </a:r>
                <a:r>
                  <a:rPr/>
                  <a:t> and </a:t>
                </a:r>
                <a:r>
                  <a:rPr b="1"/>
                  <a:t>standard deviation</a:t>
                </a:r>
                <a:r>
                  <a:rPr/>
                  <a:t> and </a:t>
                </a:r>
                <a:r>
                  <a:rPr b="1"/>
                  <a:t>sample size</a:t>
                </a:r>
              </a:p>
              <a:p>
                <a:pPr lvl="0" marL="0" indent="0">
                  <a:buNone/>
                </a:pPr>
                <a14:m>
                  <m:oMath xmlns:m="http://schemas.openxmlformats.org/officeDocument/2006/math">
                    <m:r>
                      <m:t>S</m:t>
                    </m:r>
                    <m:sSub>
                      <m:e>
                        <m:r>
                          <m:t>D</m:t>
                        </m:r>
                      </m:e>
                      <m:sub>
                        <m:r>
                          <m:t>s</m:t>
                        </m:r>
                        <m:r>
                          <m:t>a</m:t>
                        </m:r>
                        <m:r>
                          <m:t>m</m:t>
                        </m:r>
                        <m:r>
                          <m:t>p</m:t>
                        </m:r>
                        <m:r>
                          <m:t>l</m:t>
                        </m:r>
                        <m:r>
                          <m:t>e</m:t>
                        </m:r>
                      </m:sub>
                    </m:sSub>
                    <m:r>
                      <m:t>=</m:t>
                    </m:r>
                    <m:rad>
                      <m:deg>
                        <m:r>
                          <m:t>​</m:t>
                        </m:r>
                      </m:deg>
                      <m:e>
                        <m:r>
                          <m:t>V</m:t>
                        </m:r>
                        <m:r>
                          <m:t>A</m:t>
                        </m:r>
                        <m:r>
                          <m:t>R</m:t>
                        </m:r>
                      </m:e>
                    </m:rad>
                    <m:r>
                      <m:t>=</m:t>
                    </m:r>
                    <m:rad>
                      <m:deg>
                        <m:r>
                          <m:t>​</m:t>
                        </m:r>
                      </m:deg>
                      <m:e>
                        <m:f>
                          <m:fPr>
                            <m:type m:val="bar"/>
                          </m:fPr>
                          <m:num>
                            <m:r>
                              <m:t>∑</m:t>
                            </m:r>
                            <m:r>
                              <m:t>(</m:t>
                            </m:r>
                            <m:sSub>
                              <m:e>
                                <m:r>
                                  <m:t>x</m:t>
                                </m:r>
                              </m:e>
                              <m:sub>
                                <m:r>
                                  <m:t>i</m:t>
                                </m:r>
                              </m:sub>
                            </m:sSub>
                            <m:r>
                              <m:t>−</m:t>
                            </m:r>
                            <m:r>
                              <m:t>u</m:t>
                            </m:r>
                            <m:sSup>
                              <m:e>
                                <m:r>
                                  <m:t>)</m:t>
                                </m:r>
                              </m:e>
                              <m:sup>
                                <m: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m:t>n</m:t>
                            </m:r>
                            <m:r>
                              <m:t>−</m:t>
                            </m:r>
                            <m:r>
                              <m:t>1</m:t>
                            </m:r>
                          </m:den>
                        </m:f>
                      </m:e>
                    </m:rad>
                  </m:oMath>
                </a14:m>
                <a:br/>
                <a:br/>
              </a:p>
              <a:p>
                <a:pPr lvl="0" marL="0" indent="0">
                  <a:buNone/>
                </a:pPr>
                <a14:m>
                  <m:oMath xmlns:m="http://schemas.openxmlformats.org/officeDocument/2006/math">
                    <m:r>
                      <m:t>S</m:t>
                    </m:r>
                    <m:sSub>
                      <m:e>
                        <m:r>
                          <m:t>E</m:t>
                        </m:r>
                      </m:e>
                      <m:sub>
                        <m:r>
                          <m:t>s</m:t>
                        </m:r>
                        <m:r>
                          <m:t>a</m:t>
                        </m:r>
                        <m:r>
                          <m:t>m</m:t>
                        </m:r>
                        <m:r>
                          <m:t>p</m:t>
                        </m:r>
                        <m:r>
                          <m:t>l</m:t>
                        </m:r>
                        <m:r>
                          <m:t>e</m:t>
                        </m:r>
                      </m:sub>
                    </m:sSub>
                    <m:r>
                      <m:t>=</m:t>
                    </m:r>
                    <m:f>
                      <m:fPr>
                        <m:type m:val="bar"/>
                      </m:fPr>
                      <m:num>
                        <m:r>
                          <m:t>S</m:t>
                        </m:r>
                        <m:sSub>
                          <m:e>
                            <m:r>
                              <m:t>D</m:t>
                            </m:r>
                          </m:e>
                          <m:sub>
                            <m:r>
                              <m:t>s</m:t>
                            </m:r>
                            <m:r>
                              <m:t>a</m:t>
                            </m:r>
                            <m:r>
                              <m:t>m</m:t>
                            </m:r>
                            <m:r>
                              <m:t>p</m:t>
                            </m:r>
                            <m:r>
                              <m:t>l</m:t>
                            </m:r>
                            <m:r>
                              <m:t>e</m:t>
                            </m:r>
                          </m:sub>
                        </m:sSub>
                      </m:num>
                      <m:den>
                        <m:rad>
                          <m:deg>
                            <m:r>
                              <m:t>​</m:t>
                            </m:r>
                          </m:deg>
                          <m:e>
                            <m:r>
                              <m:t>n</m:t>
                            </m:r>
                          </m:e>
                        </m:rad>
                      </m:den>
                    </m:f>
                  </m:oMath>
                </a14:m>
              </a:p>
            </p:txBody>
          </p:sp>
        </mc:Choice>
      </mc:AlternateContent>
    </p:spTree>
  </p:cSld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Review</a:t>
            </a:r>
            <a:r>
              <a:rPr/>
              <a:t> </a:t>
            </a:r>
            <a:r>
              <a:rPr/>
              <a:t>of</a:t>
            </a:r>
            <a:r>
              <a:rPr/>
              <a:t> </a:t>
            </a:r>
            <a:r>
              <a:rPr/>
              <a:t>what</a:t>
            </a:r>
            <a:r>
              <a:rPr/>
              <a:t> </a:t>
            </a:r>
            <a:r>
              <a:rPr/>
              <a:t>you</a:t>
            </a:r>
            <a:r>
              <a:rPr/>
              <a:t> </a:t>
            </a:r>
            <a:r>
              <a:rPr/>
              <a:t>want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marL="1270000" indent="0">
              <a:buNone/>
            </a:pPr>
            <a:r>
              <a:rPr sz="1800">
                <a:latin typeface="Courier"/>
              </a:rPr>
              <a:t>measure &lt;-</a:t>
            </a:r>
            <a:r>
              <a:rPr sz="1800">
                <a:solidFill>
                  <a:srgbClr val="4070A0"/>
                </a:solidFill>
                <a:latin typeface="Courier"/>
              </a:rPr>
              <a:t> </a:t>
            </a:r>
            <a:r>
              <a:rPr sz="1800" b="1">
                <a:solidFill>
                  <a:srgbClr val="007020"/>
                </a:solidFill>
                <a:latin typeface="Courier"/>
              </a:rPr>
              <a:t>c</a:t>
            </a:r>
            <a:r>
              <a:rPr sz="1800">
                <a:latin typeface="Courier"/>
              </a:rPr>
              <a:t>(</a:t>
            </a:r>
            <a:r>
              <a:rPr sz="1800">
                <a:solidFill>
                  <a:srgbClr val="40A070"/>
                </a:solidFill>
                <a:latin typeface="Courier"/>
              </a:rPr>
              <a:t>3</a:t>
            </a:r>
            <a:r>
              <a:rPr sz="1800">
                <a:latin typeface="Courier"/>
              </a:rPr>
              <a:t>,</a:t>
            </a:r>
            <a:r>
              <a:rPr sz="1800">
                <a:solidFill>
                  <a:srgbClr val="40A070"/>
                </a:solidFill>
                <a:latin typeface="Courier"/>
              </a:rPr>
              <a:t>6</a:t>
            </a:r>
            <a:r>
              <a:rPr sz="1800">
                <a:latin typeface="Courier"/>
              </a:rPr>
              <a:t>,</a:t>
            </a:r>
            <a:r>
              <a:rPr sz="1800">
                <a:solidFill>
                  <a:srgbClr val="40A070"/>
                </a:solidFill>
                <a:latin typeface="Courier"/>
              </a:rPr>
              <a:t>2</a:t>
            </a:r>
            <a:r>
              <a:rPr sz="1800">
                <a:latin typeface="Courier"/>
              </a:rPr>
              <a:t>,</a:t>
            </a:r>
            <a:r>
              <a:rPr sz="1800">
                <a:solidFill>
                  <a:srgbClr val="40A070"/>
                </a:solidFill>
                <a:latin typeface="Courier"/>
              </a:rPr>
              <a:t>7</a:t>
            </a:r>
            <a:r>
              <a:rPr sz="1800">
                <a:latin typeface="Courier"/>
              </a:rPr>
              <a:t>,</a:t>
            </a:r>
            <a:r>
              <a:rPr sz="1800">
                <a:solidFill>
                  <a:srgbClr val="40A070"/>
                </a:solidFill>
                <a:latin typeface="Courier"/>
              </a:rPr>
              <a:t>8</a:t>
            </a:r>
            <a:r>
              <a:rPr sz="1800">
                <a:latin typeface="Courier"/>
              </a:rPr>
              <a:t>) </a:t>
            </a:r>
            <a:r>
              <a:rPr sz="1800" i="1">
                <a:solidFill>
                  <a:srgbClr val="60A0B0"/>
                </a:solidFill>
                <a:latin typeface="Courier"/>
              </a:rPr>
              <a:t># Example data</a:t>
            </a:r>
            <a:br/>
            <a:r>
              <a:rPr sz="1800">
                <a:latin typeface="Courier"/>
              </a:rPr>
              <a:t>ss &lt;-</a:t>
            </a:r>
            <a:r>
              <a:rPr sz="1800">
                <a:solidFill>
                  <a:srgbClr val="4070A0"/>
                </a:solidFill>
                <a:latin typeface="Courier"/>
              </a:rPr>
              <a:t> </a:t>
            </a:r>
            <a:r>
              <a:rPr sz="1800" b="1">
                <a:solidFill>
                  <a:srgbClr val="007020"/>
                </a:solidFill>
                <a:latin typeface="Courier"/>
              </a:rPr>
              <a:t>length</a:t>
            </a:r>
            <a:r>
              <a:rPr sz="1800">
                <a:latin typeface="Courier"/>
              </a:rPr>
              <a:t>(measure)   </a:t>
            </a:r>
            <a:r>
              <a:rPr sz="1800" i="1">
                <a:solidFill>
                  <a:srgbClr val="60A0B0"/>
                </a:solidFill>
                <a:latin typeface="Courier"/>
              </a:rPr>
              <a:t># Sample size</a:t>
            </a:r>
            <a:br/>
            <a:br/>
            <a:r>
              <a:rPr sz="1800">
                <a:latin typeface="Courier"/>
              </a:rPr>
              <a:t>(sd &lt;-</a:t>
            </a:r>
            <a:r>
              <a:rPr sz="1800">
                <a:solidFill>
                  <a:srgbClr val="4070A0"/>
                </a:solidFill>
                <a:latin typeface="Courier"/>
              </a:rPr>
              <a:t> </a:t>
            </a:r>
            <a:r>
              <a:rPr sz="1800" b="1">
                <a:solidFill>
                  <a:srgbClr val="007020"/>
                </a:solidFill>
                <a:latin typeface="Courier"/>
              </a:rPr>
              <a:t>sd</a:t>
            </a:r>
            <a:r>
              <a:rPr sz="1800">
                <a:latin typeface="Courier"/>
              </a:rPr>
              <a:t>(measure))     </a:t>
            </a:r>
            <a:r>
              <a:rPr sz="1800" i="1">
                <a:solidFill>
                  <a:srgbClr val="60A0B0"/>
                </a:solidFill>
                <a:latin typeface="Courier"/>
              </a:rPr>
              <a:t># Std dev</a:t>
            </a:r>
          </a:p>
          <a:p>
            <a:pPr lvl="0" marL="1270000" indent="0">
              <a:buNone/>
            </a:pPr>
            <a:r>
              <a:rPr sz="1800">
                <a:latin typeface="Courier"/>
              </a:rPr>
              <a:t>## [1] 2.588436</a:t>
            </a:r>
          </a:p>
          <a:p>
            <a:pPr lvl="0" marL="1270000" indent="0">
              <a:buNone/>
            </a:pPr>
            <a:r>
              <a:rPr sz="1800">
                <a:latin typeface="Courier"/>
              </a:rPr>
              <a:t>(se &lt;-</a:t>
            </a:r>
            <a:r>
              <a:rPr sz="1800">
                <a:solidFill>
                  <a:srgbClr val="4070A0"/>
                </a:solidFill>
                <a:latin typeface="Courier"/>
              </a:rPr>
              <a:t> </a:t>
            </a:r>
            <a:r>
              <a:rPr sz="1800">
                <a:latin typeface="Courier"/>
              </a:rPr>
              <a:t>sd</a:t>
            </a:r>
            <a:r>
              <a:rPr sz="1800">
                <a:solidFill>
                  <a:srgbClr val="666666"/>
                </a:solidFill>
                <a:latin typeface="Courier"/>
              </a:rPr>
              <a:t>/</a:t>
            </a:r>
            <a:r>
              <a:rPr sz="1800" b="1">
                <a:solidFill>
                  <a:srgbClr val="007020"/>
                </a:solidFill>
                <a:latin typeface="Courier"/>
              </a:rPr>
              <a:t>sqrt</a:t>
            </a:r>
            <a:r>
              <a:rPr sz="1800">
                <a:latin typeface="Courier"/>
              </a:rPr>
              <a:t>(ss))     </a:t>
            </a:r>
            <a:r>
              <a:rPr sz="1800" i="1">
                <a:solidFill>
                  <a:srgbClr val="60A0B0"/>
                </a:solidFill>
                <a:latin typeface="Courier"/>
              </a:rPr>
              <a:t># Std error</a:t>
            </a:r>
          </a:p>
          <a:p>
            <a:pPr lvl="0" marL="1270000" indent="0">
              <a:buNone/>
            </a:pPr>
            <a:r>
              <a:rPr sz="1800">
                <a:latin typeface="Courier"/>
              </a:rPr>
              <a:t>## [1] 1.157584</a:t>
            </a:r>
          </a:p>
          <a:p>
            <a:pPr lvl="0" marL="1270000" indent="0">
              <a:buNone/>
            </a:pPr>
            <a:r>
              <a:rPr sz="1800" i="1">
                <a:solidFill>
                  <a:srgbClr val="60A0B0"/>
                </a:solidFill>
                <a:latin typeface="Courier"/>
              </a:rPr>
              <a:t># back to sd</a:t>
            </a:r>
            <a:br/>
            <a:r>
              <a:rPr sz="1800">
                <a:latin typeface="Courier"/>
              </a:rPr>
              <a:t>se</a:t>
            </a:r>
            <a:r>
              <a:rPr sz="1800">
                <a:solidFill>
                  <a:srgbClr val="666666"/>
                </a:solidFill>
                <a:latin typeface="Courier"/>
              </a:rPr>
              <a:t>*</a:t>
            </a:r>
            <a:r>
              <a:rPr sz="1800" b="1">
                <a:solidFill>
                  <a:srgbClr val="007020"/>
                </a:solidFill>
                <a:latin typeface="Courier"/>
              </a:rPr>
              <a:t>sqrt</a:t>
            </a:r>
            <a:r>
              <a:rPr sz="1800">
                <a:latin typeface="Courier"/>
              </a:rPr>
              <a:t>(ss)             </a:t>
            </a:r>
            <a:r>
              <a:rPr sz="1800" i="1">
                <a:solidFill>
                  <a:srgbClr val="60A0B0"/>
                </a:solidFill>
                <a:latin typeface="Courier"/>
              </a:rPr>
              <a:t># Convert back to sd</a:t>
            </a:r>
          </a:p>
          <a:p>
            <a:pPr lvl="0" marL="1270000" indent="0">
              <a:buNone/>
            </a:pPr>
            <a:r>
              <a:rPr sz="1800">
                <a:latin typeface="Courier"/>
              </a:rPr>
              <a:t>## [1] 2.588436</a:t>
            </a:r>
          </a:p>
        </p:txBody>
      </p:sp>
    </p:spTree>
  </p:cSld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Marco’s</a:t>
            </a:r>
            <a:r>
              <a:rPr/>
              <a:t> </a:t>
            </a:r>
            <a:r>
              <a:rPr/>
              <a:t>paper</a:t>
            </a:r>
            <a:r>
              <a:rPr/>
              <a:t> </a:t>
            </a:r>
            <a:r>
              <a:rPr/>
              <a:t>1</a:t>
            </a:r>
          </a:p>
        </p:txBody>
      </p:sp>
      <p:pic>
        <p:nvPicPr>
          <p:cNvPr descr="pics/cross-table2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838200" y="2146300"/>
            <a:ext cx="10515600" cy="31877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sp>
        <p:nvSpPr>
          <p:cNvPr id="1" name="TextBox 3"/>
          <p:cNvSpPr txBox="1"/>
          <p:nvPr/>
        </p:nvSpPr>
        <p:spPr>
          <a:xfrm>
            <a:off x="838200" y="5651500"/>
            <a:ext cx="10515600" cy="508000"/>
          </a:xfrm>
          <a:prstGeom prst="rect">
            <a:avLst/>
          </a:prstGeom>
          <a:noFill/>
        </p:spPr>
        <p:txBody>
          <a:bodyPr/>
          <a:lstStyle/>
          <a:p>
            <a:pPr lvl="0" marL="0" indent="0" algn="ctr">
              <a:buNone/>
            </a:pPr>
            <a:r>
              <a:rPr/>
              <a:t>meta-analysis</a:t>
            </a:r>
          </a:p>
        </p:txBody>
      </p:sp>
    </p:spTree>
  </p:cSld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Marco’s</a:t>
            </a:r>
            <a:r>
              <a:rPr/>
              <a:t> </a:t>
            </a:r>
            <a:r>
              <a:rPr/>
              <a:t>paper</a:t>
            </a:r>
            <a:r>
              <a:rPr/>
              <a:t> </a:t>
            </a:r>
            <a:r>
              <a:rPr/>
              <a:t>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This paper mentions Standard Error of the Difference (SED)</a:t>
            </a:r>
            <a:br/>
          </a:p>
          <a:p>
            <a:pPr lvl="0" marL="0" indent="0">
              <a:buNone/>
            </a:pPr>
            <a:r>
              <a:rPr/>
              <a:t>SED is the </a:t>
            </a:r>
            <a:r>
              <a:rPr b="1"/>
              <a:t>variation</a:t>
            </a:r>
            <a:r>
              <a:rPr/>
              <a:t> of the differences between means</a:t>
            </a:r>
            <a:br/>
          </a:p>
          <a:p>
            <a:pPr lvl="0" marL="0" indent="0">
              <a:buNone/>
            </a:pPr>
            <a:r>
              <a:rPr/>
              <a:t>This is a measure of certainty in our estimate of the difference (so it is similar in concept to Cohen’s d)</a:t>
            </a:r>
          </a:p>
        </p:txBody>
      </p:sp>
    </p:spTree>
  </p:cSld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What</a:t>
            </a:r>
            <a:r>
              <a:rPr/>
              <a:t> </a:t>
            </a:r>
            <a:r>
              <a:rPr/>
              <a:t>is</a:t>
            </a:r>
            <a:r>
              <a:rPr/>
              <a:t> </a:t>
            </a:r>
            <a:r>
              <a:rPr/>
              <a:t>SED?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lvl="0" marL="0" indent="0">
                  <a:buNone/>
                </a:pPr>
                <a:r>
                  <a:rPr/>
                  <a:t>You are not going to understand this stuff Googling - play with some numbers</a:t>
                </a:r>
                <a:br/>
              </a:p>
              <a:p>
                <a:pPr lvl="0" marL="0" indent="0">
                  <a:buNone/>
                </a:pPr>
                <a14:m>
                  <m:oMath xmlns:m="http://schemas.openxmlformats.org/officeDocument/2006/math">
                    <m:r>
                      <m:t>S</m:t>
                    </m:r>
                    <m:sSub>
                      <m:e>
                        <m:r>
                          <m:t>E</m:t>
                        </m:r>
                      </m:e>
                      <m:sub>
                        <m:r>
                          <m:t>s</m:t>
                        </m:r>
                        <m:r>
                          <m:t>a</m:t>
                        </m:r>
                        <m:r>
                          <m:t>m</m:t>
                        </m:r>
                        <m:r>
                          <m:t>p</m:t>
                        </m:r>
                        <m:r>
                          <m:t>l</m:t>
                        </m:r>
                        <m:r>
                          <m:t>e</m:t>
                        </m:r>
                      </m:sub>
                    </m:sSub>
                    <m:r>
                      <m:t>=</m:t>
                    </m:r>
                    <m:f>
                      <m:fPr>
                        <m:type m:val="bar"/>
                      </m:fPr>
                      <m:num>
                        <m:r>
                          <m:t>S</m:t>
                        </m:r>
                        <m:sSub>
                          <m:e>
                            <m:r>
                              <m:t>D</m:t>
                            </m:r>
                          </m:e>
                          <m:sub>
                            <m:r>
                              <m:t>s</m:t>
                            </m:r>
                            <m:r>
                              <m:t>a</m:t>
                            </m:r>
                            <m:r>
                              <m:t>m</m:t>
                            </m:r>
                            <m:r>
                              <m:t>p</m:t>
                            </m:r>
                            <m:r>
                              <m:t>l</m:t>
                            </m:r>
                            <m:r>
                              <m:t>e</m:t>
                            </m:r>
                          </m:sub>
                        </m:sSub>
                      </m:num>
                      <m:den>
                        <m:rad>
                          <m:deg>
                            <m:r>
                              <m:t>​</m:t>
                            </m:r>
                          </m:deg>
                          <m:e>
                            <m:r>
                              <m:t>n</m:t>
                            </m:r>
                          </m:e>
                        </m:rad>
                      </m:den>
                    </m:f>
                  </m:oMath>
                </a14:m>
                <a:br/>
              </a:p>
            </p:txBody>
          </p:sp>
        </mc:Choice>
      </mc:AlternateContent>
    </p:spTree>
  </p:cSld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What</a:t>
            </a:r>
            <a:r>
              <a:rPr/>
              <a:t> </a:t>
            </a:r>
            <a:r>
              <a:rPr/>
              <a:t>is</a:t>
            </a:r>
            <a:r>
              <a:rPr/>
              <a:t> </a:t>
            </a:r>
            <a:r>
              <a:rPr/>
              <a:t>SED?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lvl="0" marL="0" indent="0">
                  <a:buNone/>
                </a:pPr>
                <a14:m>
                  <m:oMath xmlns:m="http://schemas.openxmlformats.org/officeDocument/2006/math">
                    <m:r>
                      <m:t>S</m:t>
                    </m:r>
                    <m:r>
                      <m:t>E</m:t>
                    </m:r>
                    <m:r>
                      <m:t>D</m:t>
                    </m:r>
                    <m:r>
                      <m:t>=</m:t>
                    </m:r>
                    <m:rad>
                      <m:deg>
                        <m:r>
                          <m:t>​</m:t>
                        </m:r>
                      </m:deg>
                      <m:e>
                        <m:f>
                          <m:fPr>
                            <m:type m:val="bar"/>
                          </m:fPr>
                          <m:num>
                            <m:r>
                              <m:t>S</m:t>
                            </m:r>
                            <m:sSubSup>
                              <m:e>
                                <m:r>
                                  <m:t>D</m:t>
                                </m:r>
                              </m:e>
                              <m:sub>
                                <m:r>
                                  <m:t>1</m:t>
                                </m:r>
                              </m:sub>
                              <m:sup>
                                <m:r>
                                  <m:t>2</m:t>
                                </m:r>
                              </m:sup>
                            </m:sSubSup>
                          </m:num>
                          <m:den>
                            <m:sSub>
                              <m:e>
                                <m:r>
                                  <m:t>n</m:t>
                                </m:r>
                              </m:e>
                              <m:sub>
                                <m:r>
                                  <m:t>1</m:t>
                                </m:r>
                              </m:sub>
                            </m:sSub>
                          </m:den>
                        </m:f>
                        <m:r>
                          <m:t>+</m:t>
                        </m:r>
                        <m:f>
                          <m:fPr>
                            <m:type m:val="bar"/>
                          </m:fPr>
                          <m:num>
                            <m:r>
                              <m:t>S</m:t>
                            </m:r>
                            <m:sSubSup>
                              <m:e>
                                <m:r>
                                  <m:t>D</m:t>
                                </m:r>
                              </m:e>
                              <m:sub>
                                <m:r>
                                  <m:t>2</m:t>
                                </m:r>
                              </m:sub>
                              <m:sup>
                                <m:r>
                                  <m:t>2</m:t>
                                </m:r>
                              </m:sup>
                            </m:sSubSup>
                          </m:num>
                          <m:den>
                            <m:sSub>
                              <m:e>
                                <m:r>
                                  <m:t>n</m:t>
                                </m:r>
                              </m:e>
                              <m:sub>
                                <m:r>
                                  <m:t>2</m:t>
                                </m:r>
                              </m:sub>
                            </m:sSub>
                          </m:den>
                        </m:f>
                        <m:r>
                          <m:t>+</m:t>
                        </m:r>
                        <m:r>
                          <m:t>.</m:t>
                        </m:r>
                        <m:r>
                          <m:t>.</m:t>
                        </m:r>
                        <m:r>
                          <m:t>.</m:t>
                        </m:r>
                        <m:f>
                          <m:fPr>
                            <m:type m:val="bar"/>
                          </m:fPr>
                          <m:num>
                            <m:r>
                              <m:t>S</m:t>
                            </m:r>
                            <m:sSubSup>
                              <m:e>
                                <m:r>
                                  <m:t>D</m:t>
                                </m:r>
                              </m:e>
                              <m:sub>
                                <m:r>
                                  <m:t>n</m:t>
                                </m:r>
                              </m:sub>
                              <m:sup>
                                <m:r>
                                  <m:t>2</m:t>
                                </m:r>
                              </m:sup>
                            </m:sSubSup>
                          </m:num>
                          <m:den>
                            <m:sSub>
                              <m:e>
                                <m:r>
                                  <m:t>n</m:t>
                                </m:r>
                              </m:e>
                              <m:sub>
                                <m:r>
                                  <m:t>n</m:t>
                                </m:r>
                              </m:sub>
                            </m:sSub>
                          </m:den>
                        </m:f>
                      </m:e>
                    </m:rad>
                  </m:oMath>
                </a14:m>
                <a:br/>
                <a:br/>
              </a:p>
              <a:p>
                <a:pPr lvl="0" marL="0" indent="0">
                  <a:buNone/>
                </a:pPr>
                <a:r>
                  <a:rPr/>
                  <a:t>(from Cross)</a:t>
                </a:r>
              </a:p>
              <a:p>
                <a:pPr lvl="0" marL="0" indent="0">
                  <a:buNone/>
                </a:pPr>
                <a14:m>
                  <m:oMath xmlns:m="http://schemas.openxmlformats.org/officeDocument/2006/math">
                    <m:r>
                      <m:t>S</m:t>
                    </m:r>
                    <m:r>
                      <m:t>E</m:t>
                    </m:r>
                    <m:r>
                      <m:t>D</m:t>
                    </m:r>
                    <m:r>
                      <m:t>=</m:t>
                    </m:r>
                    <m:r>
                      <m:t>(</m:t>
                    </m:r>
                    <m:r>
                      <m:t>S</m:t>
                    </m:r>
                    <m:sSubSup>
                      <m:e>
                        <m:r>
                          <m:t>E</m:t>
                        </m:r>
                      </m:e>
                      <m:sub>
                        <m:r>
                          <m:t>1</m:t>
                        </m:r>
                      </m:sub>
                      <m:sup>
                        <m:r>
                          <m:t>2</m:t>
                        </m:r>
                      </m:sup>
                    </m:sSubSup>
                    <m:r>
                      <m:t>+</m:t>
                    </m:r>
                    <m:r>
                      <m:t>S</m:t>
                    </m:r>
                    <m:sSubSup>
                      <m:e>
                        <m:r>
                          <m:t>E</m:t>
                        </m:r>
                      </m:e>
                      <m:sub>
                        <m:r>
                          <m:t>2</m:t>
                        </m:r>
                      </m:sub>
                      <m:sup>
                        <m:r>
                          <m:t>2</m:t>
                        </m:r>
                      </m:sup>
                    </m:sSubSup>
                    <m:sSup>
                      <m:e>
                        <m:r>
                          <m:t>)</m:t>
                        </m:r>
                      </m:e>
                      <m:sup>
                        <m:r>
                          <m:t>1</m:t>
                        </m:r>
                        <m:r>
                          <m:t>/</m:t>
                        </m:r>
                        <m:r>
                          <m:t>2</m:t>
                        </m:r>
                      </m:sup>
                    </m:sSup>
                  </m:oMath>
                </a14:m>
              </a:p>
            </p:txBody>
          </p:sp>
        </mc:Choice>
      </mc:AlternateContent>
    </p:spTree>
  </p:cSld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Sokal</a:t>
            </a:r>
            <a:r>
              <a:rPr/>
              <a:t> </a:t>
            </a:r>
            <a:r>
              <a:rPr/>
              <a:t>and</a:t>
            </a:r>
            <a:r>
              <a:rPr/>
              <a:t> </a:t>
            </a:r>
            <a:r>
              <a:rPr/>
              <a:t>Rohlf</a:t>
            </a:r>
          </a:p>
        </p:txBody>
      </p:sp>
      <p:pic>
        <p:nvPicPr>
          <p:cNvPr descr="pics/sokal.jp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889500" y="1816100"/>
            <a:ext cx="2413000" cy="38354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sp>
        <p:nvSpPr>
          <p:cNvPr id="1" name="TextBox 3"/>
          <p:cNvSpPr txBox="1"/>
          <p:nvPr/>
        </p:nvSpPr>
        <p:spPr>
          <a:xfrm>
            <a:off x="838200" y="5651500"/>
            <a:ext cx="10515600" cy="508000"/>
          </a:xfrm>
          <a:prstGeom prst="rect">
            <a:avLst/>
          </a:prstGeom>
          <a:noFill/>
        </p:spPr>
        <p:txBody>
          <a:bodyPr/>
          <a:lstStyle/>
          <a:p>
            <a:pPr lvl="0" marL="0" indent="0" algn="ctr">
              <a:buNone/>
            </a:pPr>
            <a:r>
              <a:rPr/>
              <a:t>meta-analysis</a:t>
            </a:r>
          </a:p>
        </p:txBody>
      </p:sp>
    </p:spTree>
  </p:cSld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Marco’s</a:t>
            </a:r>
            <a:r>
              <a:rPr/>
              <a:t> </a:t>
            </a:r>
            <a:r>
              <a:rPr/>
              <a:t>paper</a:t>
            </a:r>
            <a:r>
              <a:rPr/>
              <a:t> </a:t>
            </a:r>
            <a:r>
              <a:rPr/>
              <a:t>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For Cross Table 2, we are given:</a:t>
            </a:r>
            <a:br/>
          </a:p>
          <a:p>
            <a:pPr lvl="0" marL="0" indent="0">
              <a:buNone/>
            </a:pPr>
            <a:r>
              <a:rPr/>
              <a:t>-Treatment combo means (SE)</a:t>
            </a:r>
          </a:p>
          <a:p>
            <a:pPr lvl="0" marL="0" indent="0">
              <a:buNone/>
            </a:pPr>
            <a:r>
              <a:rPr/>
              <a:t>-A formula for SED (kindness)</a:t>
            </a:r>
          </a:p>
          <a:p>
            <a:pPr lvl="0" marL="0" indent="0">
              <a:buNone/>
            </a:pPr>
            <a:r>
              <a:rPr/>
              <a:t>-A df value (37) </a:t>
            </a:r>
            <a:r>
              <a:rPr b="1"/>
              <a:t>&lt;&lt;what does it mean??</a:t>
            </a:r>
          </a:p>
        </p:txBody>
      </p:sp>
    </p:spTree>
  </p:cSld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Marco’s</a:t>
            </a:r>
            <a:r>
              <a:rPr/>
              <a:t> </a:t>
            </a:r>
            <a:r>
              <a:rPr/>
              <a:t>paper</a:t>
            </a:r>
            <a:r>
              <a:rPr/>
              <a:t> </a:t>
            </a:r>
            <a:r>
              <a:rPr/>
              <a:t>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Activity: what does df = 37 mean?</a:t>
            </a:r>
          </a:p>
          <a:p>
            <a:pPr lvl="0" marL="0" indent="0">
              <a:buNone/>
            </a:pPr>
            <a:r>
              <a:rPr/>
              <a:t>You can find the paper here:</a:t>
            </a:r>
            <a:br/>
          </a:p>
          <a:p>
            <a:pPr lvl="0" marL="0" indent="0">
              <a:buNone/>
            </a:pPr>
            <a:r>
              <a:rPr>
                <a:hlinkClick r:id="rId2"/>
              </a:rPr>
              <a:t>https://bit.ly/3hpVVkG</a:t>
            </a:r>
            <a:br/>
          </a:p>
          <a:p>
            <a:pPr lvl="0" marL="0" indent="0">
              <a:buNone/>
            </a:pPr>
            <a:r>
              <a:rPr/>
              <a:t>(last paragraph beginning on pg 567, “The second field experiment…”)</a:t>
            </a:r>
          </a:p>
        </p:txBody>
      </p:sp>
    </p:spTree>
  </p:cSld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HARUG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/>
              <a:t>July 15 Joe R: Make your own R + Hugo + Github + Netlify website</a:t>
            </a:r>
            <a:br/>
          </a:p>
          <a:p>
            <a:pPr lvl="1"/>
            <a:r>
              <a:rPr/>
              <a:t>July 22 Meta analysis II (+ MSc)</a:t>
            </a:r>
            <a:br/>
          </a:p>
          <a:p>
            <a:pPr lvl="1"/>
            <a:r>
              <a:rPr/>
              <a:t>July 29 Data Science Bootcamp self-assessment</a:t>
            </a:r>
          </a:p>
        </p:txBody>
      </p:sp>
    </p:spTree>
  </p:cSld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Marco’s</a:t>
            </a:r>
            <a:r>
              <a:rPr/>
              <a:t> </a:t>
            </a:r>
            <a:r>
              <a:rPr/>
              <a:t>paper</a:t>
            </a:r>
            <a:r>
              <a:rPr/>
              <a:t> </a:t>
            </a:r>
            <a:r>
              <a:rPr/>
              <a:t>1</a:t>
            </a:r>
          </a:p>
        </p:txBody>
      </p:sp>
      <p:pic>
        <p:nvPicPr>
          <p:cNvPr descr="pics/cross-text1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549400" y="1816100"/>
            <a:ext cx="9093200" cy="38354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sp>
        <p:nvSpPr>
          <p:cNvPr id="1" name="TextBox 3"/>
          <p:cNvSpPr txBox="1"/>
          <p:nvPr/>
        </p:nvSpPr>
        <p:spPr>
          <a:xfrm>
            <a:off x="838200" y="5651500"/>
            <a:ext cx="10515600" cy="508000"/>
          </a:xfrm>
          <a:prstGeom prst="rect">
            <a:avLst/>
          </a:prstGeom>
          <a:noFill/>
        </p:spPr>
        <p:txBody>
          <a:bodyPr/>
          <a:lstStyle/>
          <a:p>
            <a:pPr lvl="0" marL="0" indent="0" algn="ctr">
              <a:buNone/>
            </a:pPr>
            <a:r>
              <a:rPr/>
              <a:t>meta-analysis</a:t>
            </a:r>
          </a:p>
        </p:txBody>
      </p:sp>
    </p:spTree>
  </p:cSld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Marco’s</a:t>
            </a:r>
            <a:r>
              <a:rPr/>
              <a:t> </a:t>
            </a:r>
            <a:r>
              <a:rPr/>
              <a:t>paper</a:t>
            </a:r>
            <a:r>
              <a:rPr/>
              <a:t> </a:t>
            </a:r>
            <a:r>
              <a:rPr/>
              <a:t>1</a:t>
            </a:r>
          </a:p>
        </p:txBody>
      </p:sp>
      <p:pic>
        <p:nvPicPr>
          <p:cNvPr descr="pics/cross-text2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533900" y="1816100"/>
            <a:ext cx="3124200" cy="38354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sp>
        <p:nvSpPr>
          <p:cNvPr id="1" name="TextBox 3"/>
          <p:cNvSpPr txBox="1"/>
          <p:nvPr/>
        </p:nvSpPr>
        <p:spPr>
          <a:xfrm>
            <a:off x="838200" y="5651500"/>
            <a:ext cx="10515600" cy="508000"/>
          </a:xfrm>
          <a:prstGeom prst="rect">
            <a:avLst/>
          </a:prstGeom>
          <a:noFill/>
        </p:spPr>
        <p:txBody>
          <a:bodyPr/>
          <a:lstStyle/>
          <a:p>
            <a:pPr lvl="0" marL="0" indent="0" algn="ctr">
              <a:buNone/>
            </a:pPr>
            <a:r>
              <a:rPr/>
              <a:t>meta-analysis</a:t>
            </a:r>
          </a:p>
        </p:txBody>
      </p:sp>
    </p:spTree>
  </p:cSld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Marco’s</a:t>
            </a:r>
            <a:r>
              <a:rPr/>
              <a:t> </a:t>
            </a:r>
            <a:r>
              <a:rPr/>
              <a:t>paper</a:t>
            </a:r>
            <a:r>
              <a:rPr/>
              <a:t> </a:t>
            </a:r>
            <a:r>
              <a:rPr/>
              <a:t>1</a:t>
            </a:r>
          </a:p>
        </p:txBody>
      </p:sp>
      <p:pic>
        <p:nvPicPr>
          <p:cNvPr descr="pics/cross-table2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838200" y="2146300"/>
            <a:ext cx="10515600" cy="31877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sp>
        <p:nvSpPr>
          <p:cNvPr id="1" name="TextBox 3"/>
          <p:cNvSpPr txBox="1"/>
          <p:nvPr/>
        </p:nvSpPr>
        <p:spPr>
          <a:xfrm>
            <a:off x="838200" y="5651500"/>
            <a:ext cx="10515600" cy="508000"/>
          </a:xfrm>
          <a:prstGeom prst="rect">
            <a:avLst/>
          </a:prstGeom>
          <a:noFill/>
        </p:spPr>
        <p:txBody>
          <a:bodyPr/>
          <a:lstStyle/>
          <a:p>
            <a:pPr lvl="0" marL="0" indent="0" algn="ctr">
              <a:buNone/>
            </a:pPr>
            <a:r>
              <a:rPr/>
              <a:t>meta-analysis</a:t>
            </a:r>
          </a:p>
        </p:txBody>
      </p:sp>
    </p:spTree>
  </p:cSld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>
                <a:hlinkClick r:id="rId2"/>
              </a:rPr>
              <a:t>https://bit.ly/3eQAYxV</a:t>
            </a:r>
          </a:p>
        </p:txBody>
      </p:sp>
      <p:pic>
        <p:nvPicPr>
          <p:cNvPr descr="pics/barde.png" id="0" name="Picture 1"/>
          <p:cNvPicPr>
            <a:picLocks noGrp="1"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435100" y="1816100"/>
            <a:ext cx="9321800" cy="38354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sp>
        <p:nvSpPr>
          <p:cNvPr id="1" name="TextBox 3"/>
          <p:cNvSpPr txBox="1"/>
          <p:nvPr/>
        </p:nvSpPr>
        <p:spPr>
          <a:xfrm>
            <a:off x="838200" y="5651500"/>
            <a:ext cx="10515600" cy="508000"/>
          </a:xfrm>
          <a:prstGeom prst="rect">
            <a:avLst/>
          </a:prstGeom>
          <a:noFill/>
        </p:spPr>
        <p:txBody>
          <a:bodyPr/>
          <a:lstStyle/>
          <a:p>
            <a:pPr lvl="0" marL="0" indent="0" algn="ctr">
              <a:buNone/>
            </a:pPr>
            <a:r>
              <a:rPr/>
              <a:t>meta-analysis</a:t>
            </a:r>
          </a:p>
        </p:txBody>
      </p:sp>
    </p:spTree>
  </p:cSld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Also</a:t>
            </a:r>
            <a:r>
              <a:rPr/>
              <a:t> </a:t>
            </a:r>
            <a:r>
              <a:rPr/>
              <a:t>see</a:t>
            </a:r>
          </a:p>
        </p:txBody>
      </p:sp>
      <p:pic>
        <p:nvPicPr>
          <p:cNvPr descr="pics/hall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838200" y="2578100"/>
            <a:ext cx="10515600" cy="23114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sp>
        <p:nvSpPr>
          <p:cNvPr id="1" name="TextBox 3"/>
          <p:cNvSpPr txBox="1"/>
          <p:nvPr/>
        </p:nvSpPr>
        <p:spPr>
          <a:xfrm>
            <a:off x="838200" y="5651500"/>
            <a:ext cx="10515600" cy="508000"/>
          </a:xfrm>
          <a:prstGeom prst="rect">
            <a:avLst/>
          </a:prstGeom>
          <a:noFill/>
        </p:spPr>
        <p:txBody>
          <a:bodyPr/>
          <a:lstStyle/>
          <a:p>
            <a:pPr lvl="0" marL="0" indent="0" algn="ctr">
              <a:buNone/>
            </a:pPr>
            <a:r>
              <a:rPr/>
              <a:t>meta-analysis</a:t>
            </a:r>
          </a:p>
        </p:txBody>
      </p:sp>
    </p:spTree>
  </p:cSld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Marco’s</a:t>
            </a:r>
            <a:r>
              <a:rPr/>
              <a:t> </a:t>
            </a:r>
            <a:r>
              <a:rPr/>
              <a:t>paper</a:t>
            </a:r>
            <a:r>
              <a:rPr/>
              <a:t> </a:t>
            </a:r>
            <a:r>
              <a:rPr/>
              <a:t>2</a:t>
            </a:r>
          </a:p>
        </p:txBody>
      </p:sp>
      <p:pic>
        <p:nvPicPr>
          <p:cNvPr descr="pics/ellis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206500" y="1816100"/>
            <a:ext cx="9766300" cy="38354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sp>
        <p:nvSpPr>
          <p:cNvPr id="1" name="TextBox 3"/>
          <p:cNvSpPr txBox="1"/>
          <p:nvPr/>
        </p:nvSpPr>
        <p:spPr>
          <a:xfrm>
            <a:off x="838200" y="5651500"/>
            <a:ext cx="10515600" cy="508000"/>
          </a:xfrm>
          <a:prstGeom prst="rect">
            <a:avLst/>
          </a:prstGeom>
          <a:noFill/>
        </p:spPr>
        <p:txBody>
          <a:bodyPr/>
          <a:lstStyle/>
          <a:p>
            <a:pPr lvl="0" marL="0" indent="0" algn="ctr">
              <a:buNone/>
            </a:pPr>
            <a:r>
              <a:rPr/>
              <a:t>meta-analysis</a:t>
            </a:r>
          </a:p>
        </p:txBody>
      </p:sp>
    </p:spTree>
  </p:cSld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>
                <a:hlinkClick r:id="rId2"/>
              </a:rPr>
              <a:t>https://bit.ly/3jsCHwC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b="1"/>
              <a:t>Vine weevil and strawberry</a:t>
            </a:r>
          </a:p>
          <a:p>
            <a:pPr lvl="1"/>
            <a:r>
              <a:rPr b="1"/>
              <a:t>8 replicates, 7 treatment</a:t>
            </a:r>
            <a:r>
              <a:rPr/>
              <a:t> = ss of 56 (gently comment about “star wars”)</a:t>
            </a:r>
          </a:p>
          <a:p>
            <a:pPr lvl="1"/>
            <a:r>
              <a:rPr b="1"/>
              <a:t>Hypothesis: </a:t>
            </a:r>
            <a:r>
              <a:rPr b="1" i="1"/>
              <a:t>post hoc</a:t>
            </a:r>
            <a:r>
              <a:rPr b="1"/>
              <a:t> </a:t>
            </a:r>
            <a:r>
              <a:rPr/>
              <a:t> comparison of treatment means</a:t>
            </a:r>
          </a:p>
          <a:p>
            <a:pPr lvl="1"/>
            <a:r>
              <a:rPr b="1"/>
              <a:t>Duncan’s test</a:t>
            </a:r>
            <a:r>
              <a:rPr/>
              <a:t> (exactly same hypothesis as Tukey HSD, but higher probability of type 1 errors)</a:t>
            </a:r>
          </a:p>
          <a:p>
            <a:pPr lvl="1"/>
            <a:r>
              <a:rPr/>
              <a:t>Popular in older articles</a:t>
            </a:r>
          </a:p>
        </p:txBody>
      </p:sp>
    </p:spTree>
  </p:cSld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Marco’s</a:t>
            </a:r>
            <a:r>
              <a:rPr/>
              <a:t> </a:t>
            </a:r>
            <a:r>
              <a:rPr/>
              <a:t>paper</a:t>
            </a:r>
            <a:r>
              <a:rPr/>
              <a:t> </a:t>
            </a:r>
            <a:r>
              <a:rPr/>
              <a:t>2</a:t>
            </a:r>
          </a:p>
        </p:txBody>
      </p:sp>
      <p:pic>
        <p:nvPicPr>
          <p:cNvPr descr="pics/ellis-table1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390900" y="1816100"/>
            <a:ext cx="5410200" cy="38354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sp>
        <p:nvSpPr>
          <p:cNvPr id="1" name="TextBox 3"/>
          <p:cNvSpPr txBox="1"/>
          <p:nvPr/>
        </p:nvSpPr>
        <p:spPr>
          <a:xfrm>
            <a:off x="838200" y="5651500"/>
            <a:ext cx="10515600" cy="508000"/>
          </a:xfrm>
          <a:prstGeom prst="rect">
            <a:avLst/>
          </a:prstGeom>
          <a:noFill/>
        </p:spPr>
        <p:txBody>
          <a:bodyPr/>
          <a:lstStyle/>
          <a:p>
            <a:pPr lvl="0" marL="0" indent="0" algn="ctr">
              <a:buNone/>
            </a:pPr>
            <a:r>
              <a:rPr/>
              <a:t>meta-analysis</a:t>
            </a:r>
          </a:p>
        </p:txBody>
      </p:sp>
    </p:spTree>
  </p:cSld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Marco’s</a:t>
            </a:r>
            <a:r>
              <a:rPr/>
              <a:t> </a:t>
            </a:r>
            <a:r>
              <a:rPr/>
              <a:t>paper</a:t>
            </a:r>
            <a:r>
              <a:rPr/>
              <a:t> </a:t>
            </a:r>
            <a:r>
              <a:rPr/>
              <a:t>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marL="1270000" indent="0">
              <a:buNone/>
            </a:pPr>
            <a:r>
              <a:rPr sz="1800" i="1">
                <a:solidFill>
                  <a:srgbClr val="60A0B0"/>
                </a:solidFill>
                <a:latin typeface="Courier"/>
              </a:rPr>
              <a:t># vigour column</a:t>
            </a:r>
            <a:br/>
            <a:r>
              <a:rPr sz="1800">
                <a:latin typeface="Courier"/>
              </a:rPr>
              <a:t>vig &lt;-</a:t>
            </a:r>
            <a:r>
              <a:rPr sz="1800">
                <a:solidFill>
                  <a:srgbClr val="4070A0"/>
                </a:solidFill>
                <a:latin typeface="Courier"/>
              </a:rPr>
              <a:t> </a:t>
            </a:r>
            <a:r>
              <a:rPr sz="1800" b="1">
                <a:solidFill>
                  <a:srgbClr val="007020"/>
                </a:solidFill>
                <a:latin typeface="Courier"/>
              </a:rPr>
              <a:t>c</a:t>
            </a:r>
            <a:r>
              <a:rPr sz="1800">
                <a:latin typeface="Courier"/>
              </a:rPr>
              <a:t>(</a:t>
            </a:r>
            <a:r>
              <a:rPr sz="1800">
                <a:solidFill>
                  <a:srgbClr val="40A070"/>
                </a:solidFill>
                <a:latin typeface="Courier"/>
              </a:rPr>
              <a:t>1.1</a:t>
            </a:r>
            <a:r>
              <a:rPr sz="1800">
                <a:latin typeface="Courier"/>
              </a:rPr>
              <a:t>,</a:t>
            </a:r>
            <a:r>
              <a:rPr sz="1800">
                <a:solidFill>
                  <a:srgbClr val="40A070"/>
                </a:solidFill>
                <a:latin typeface="Courier"/>
              </a:rPr>
              <a:t>0.9</a:t>
            </a:r>
            <a:r>
              <a:rPr sz="1800">
                <a:latin typeface="Courier"/>
              </a:rPr>
              <a:t>,</a:t>
            </a:r>
            <a:r>
              <a:rPr sz="1800">
                <a:solidFill>
                  <a:srgbClr val="40A070"/>
                </a:solidFill>
                <a:latin typeface="Courier"/>
              </a:rPr>
              <a:t>1.3</a:t>
            </a:r>
            <a:r>
              <a:rPr sz="1800">
                <a:latin typeface="Courier"/>
              </a:rPr>
              <a:t>,</a:t>
            </a:r>
            <a:r>
              <a:rPr sz="1800">
                <a:solidFill>
                  <a:srgbClr val="40A070"/>
                </a:solidFill>
                <a:latin typeface="Courier"/>
              </a:rPr>
              <a:t>2.1</a:t>
            </a:r>
            <a:r>
              <a:rPr sz="1800">
                <a:latin typeface="Courier"/>
              </a:rPr>
              <a:t>,</a:t>
            </a:r>
            <a:r>
              <a:rPr sz="1800">
                <a:solidFill>
                  <a:srgbClr val="40A070"/>
                </a:solidFill>
                <a:latin typeface="Courier"/>
              </a:rPr>
              <a:t>0.5</a:t>
            </a:r>
            <a:r>
              <a:rPr sz="1800">
                <a:latin typeface="Courier"/>
              </a:rPr>
              <a:t>,</a:t>
            </a:r>
            <a:r>
              <a:rPr sz="1800">
                <a:solidFill>
                  <a:srgbClr val="40A070"/>
                </a:solidFill>
                <a:latin typeface="Courier"/>
              </a:rPr>
              <a:t>1.3</a:t>
            </a:r>
            <a:r>
              <a:rPr sz="1800">
                <a:latin typeface="Courier"/>
              </a:rPr>
              <a:t>,</a:t>
            </a:r>
            <a:r>
              <a:rPr sz="1800">
                <a:solidFill>
                  <a:srgbClr val="40A070"/>
                </a:solidFill>
                <a:latin typeface="Courier"/>
              </a:rPr>
              <a:t>1.4</a:t>
            </a:r>
            <a:r>
              <a:rPr sz="1800">
                <a:latin typeface="Courier"/>
              </a:rPr>
              <a:t>)</a:t>
            </a:r>
            <a:br/>
            <a:r>
              <a:rPr sz="1800" b="1">
                <a:solidFill>
                  <a:srgbClr val="007020"/>
                </a:solidFill>
                <a:latin typeface="Courier"/>
              </a:rPr>
              <a:t>mean</a:t>
            </a:r>
            <a:r>
              <a:rPr sz="1800">
                <a:latin typeface="Courier"/>
              </a:rPr>
              <a:t>(vig)</a:t>
            </a:r>
          </a:p>
          <a:p>
            <a:pPr lvl="0" marL="1270000" indent="0">
              <a:buNone/>
            </a:pPr>
            <a:r>
              <a:rPr sz="1800">
                <a:latin typeface="Courier"/>
              </a:rPr>
              <a:t>## [1] 1.228571</a:t>
            </a:r>
          </a:p>
          <a:p>
            <a:pPr lvl="0" marL="1270000" indent="0">
              <a:buNone/>
            </a:pPr>
            <a:r>
              <a:rPr sz="1800" i="1">
                <a:solidFill>
                  <a:srgbClr val="60A0B0"/>
                </a:solidFill>
                <a:latin typeface="Courier"/>
              </a:rPr>
              <a:t># larvae count column</a:t>
            </a:r>
            <a:br/>
            <a:r>
              <a:rPr sz="1800">
                <a:latin typeface="Courier"/>
              </a:rPr>
              <a:t>larv &lt;-</a:t>
            </a:r>
            <a:r>
              <a:rPr sz="1800">
                <a:solidFill>
                  <a:srgbClr val="4070A0"/>
                </a:solidFill>
                <a:latin typeface="Courier"/>
              </a:rPr>
              <a:t> </a:t>
            </a:r>
            <a:r>
              <a:rPr sz="1800" b="1">
                <a:solidFill>
                  <a:srgbClr val="007020"/>
                </a:solidFill>
                <a:latin typeface="Courier"/>
              </a:rPr>
              <a:t>c</a:t>
            </a:r>
            <a:r>
              <a:rPr sz="1800">
                <a:latin typeface="Courier"/>
              </a:rPr>
              <a:t>(</a:t>
            </a:r>
            <a:r>
              <a:rPr sz="1800">
                <a:solidFill>
                  <a:srgbClr val="40A070"/>
                </a:solidFill>
                <a:latin typeface="Courier"/>
              </a:rPr>
              <a:t>7.3</a:t>
            </a:r>
            <a:r>
              <a:rPr sz="1800">
                <a:latin typeface="Courier"/>
              </a:rPr>
              <a:t>, </a:t>
            </a:r>
            <a:r>
              <a:rPr sz="1800">
                <a:solidFill>
                  <a:srgbClr val="40A070"/>
                </a:solidFill>
                <a:latin typeface="Courier"/>
              </a:rPr>
              <a:t>2.3</a:t>
            </a:r>
            <a:r>
              <a:rPr sz="1800">
                <a:latin typeface="Courier"/>
              </a:rPr>
              <a:t>, </a:t>
            </a:r>
            <a:r>
              <a:rPr sz="1800">
                <a:solidFill>
                  <a:srgbClr val="40A070"/>
                </a:solidFill>
                <a:latin typeface="Courier"/>
              </a:rPr>
              <a:t>1.0</a:t>
            </a:r>
            <a:r>
              <a:rPr sz="1800">
                <a:latin typeface="Courier"/>
              </a:rPr>
              <a:t>, </a:t>
            </a:r>
            <a:r>
              <a:rPr sz="1800">
                <a:solidFill>
                  <a:srgbClr val="40A070"/>
                </a:solidFill>
                <a:latin typeface="Courier"/>
              </a:rPr>
              <a:t>0.6</a:t>
            </a:r>
            <a:r>
              <a:rPr sz="1800">
                <a:latin typeface="Courier"/>
              </a:rPr>
              <a:t>, </a:t>
            </a:r>
            <a:r>
              <a:rPr sz="1800">
                <a:solidFill>
                  <a:srgbClr val="40A070"/>
                </a:solidFill>
                <a:latin typeface="Courier"/>
              </a:rPr>
              <a:t>1.3</a:t>
            </a:r>
            <a:r>
              <a:rPr sz="1800">
                <a:latin typeface="Courier"/>
              </a:rPr>
              <a:t>, </a:t>
            </a:r>
            <a:r>
              <a:rPr sz="1800">
                <a:solidFill>
                  <a:srgbClr val="40A070"/>
                </a:solidFill>
                <a:latin typeface="Courier"/>
              </a:rPr>
              <a:t>9.1</a:t>
            </a:r>
            <a:r>
              <a:rPr sz="1800">
                <a:latin typeface="Courier"/>
              </a:rPr>
              <a:t>, </a:t>
            </a:r>
            <a:r>
              <a:rPr sz="1800">
                <a:solidFill>
                  <a:srgbClr val="40A070"/>
                </a:solidFill>
                <a:latin typeface="Courier"/>
              </a:rPr>
              <a:t>5.3</a:t>
            </a:r>
            <a:r>
              <a:rPr sz="1800">
                <a:latin typeface="Courier"/>
              </a:rPr>
              <a:t>)</a:t>
            </a:r>
            <a:br/>
            <a:r>
              <a:rPr sz="1800" b="1">
                <a:solidFill>
                  <a:srgbClr val="007020"/>
                </a:solidFill>
                <a:latin typeface="Courier"/>
              </a:rPr>
              <a:t>mean</a:t>
            </a:r>
            <a:r>
              <a:rPr sz="1800">
                <a:latin typeface="Courier"/>
              </a:rPr>
              <a:t>(larv)</a:t>
            </a:r>
          </a:p>
          <a:p>
            <a:pPr lvl="0" marL="1270000" indent="0">
              <a:buNone/>
            </a:pPr>
            <a:r>
              <a:rPr sz="1800">
                <a:latin typeface="Courier"/>
              </a:rPr>
              <a:t>## [1] 3.842857</a:t>
            </a:r>
          </a:p>
          <a:p>
            <a:pPr lvl="0" marL="1270000" indent="0">
              <a:buNone/>
            </a:pPr>
            <a:r>
              <a:rPr sz="1800" i="1">
                <a:solidFill>
                  <a:srgbClr val="60A0B0"/>
                </a:solidFill>
                <a:latin typeface="Courier"/>
              </a:rPr>
              <a:t># the "thing" column</a:t>
            </a:r>
            <a:br/>
            <a:r>
              <a:rPr sz="1800">
                <a:latin typeface="Courier"/>
              </a:rPr>
              <a:t>thing &lt;-</a:t>
            </a:r>
            <a:r>
              <a:rPr sz="1800">
                <a:solidFill>
                  <a:srgbClr val="4070A0"/>
                </a:solidFill>
                <a:latin typeface="Courier"/>
              </a:rPr>
              <a:t> </a:t>
            </a:r>
            <a:r>
              <a:rPr sz="1800" b="1">
                <a:solidFill>
                  <a:srgbClr val="007020"/>
                </a:solidFill>
                <a:latin typeface="Courier"/>
              </a:rPr>
              <a:t>c</a:t>
            </a:r>
            <a:r>
              <a:rPr sz="1800">
                <a:latin typeface="Courier"/>
              </a:rPr>
              <a:t>(</a:t>
            </a:r>
            <a:r>
              <a:rPr sz="1800">
                <a:solidFill>
                  <a:srgbClr val="40A070"/>
                </a:solidFill>
                <a:latin typeface="Courier"/>
              </a:rPr>
              <a:t>2.7</a:t>
            </a:r>
            <a:r>
              <a:rPr sz="1800">
                <a:latin typeface="Courier"/>
              </a:rPr>
              <a:t>,</a:t>
            </a:r>
            <a:r>
              <a:rPr sz="1800">
                <a:solidFill>
                  <a:srgbClr val="40A070"/>
                </a:solidFill>
                <a:latin typeface="Courier"/>
              </a:rPr>
              <a:t>1.6</a:t>
            </a:r>
            <a:r>
              <a:rPr sz="1800">
                <a:latin typeface="Courier"/>
              </a:rPr>
              <a:t>,</a:t>
            </a:r>
            <a:r>
              <a:rPr sz="1800">
                <a:solidFill>
                  <a:srgbClr val="40A070"/>
                </a:solidFill>
                <a:latin typeface="Courier"/>
              </a:rPr>
              <a:t>1.3</a:t>
            </a:r>
            <a:r>
              <a:rPr sz="1800">
                <a:latin typeface="Courier"/>
              </a:rPr>
              <a:t>,</a:t>
            </a:r>
            <a:r>
              <a:rPr sz="1800">
                <a:solidFill>
                  <a:srgbClr val="40A070"/>
                </a:solidFill>
                <a:latin typeface="Courier"/>
              </a:rPr>
              <a:t>1.2</a:t>
            </a:r>
            <a:r>
              <a:rPr sz="1800">
                <a:latin typeface="Courier"/>
              </a:rPr>
              <a:t>,</a:t>
            </a:r>
            <a:r>
              <a:rPr sz="1800">
                <a:solidFill>
                  <a:srgbClr val="40A070"/>
                </a:solidFill>
                <a:latin typeface="Courier"/>
              </a:rPr>
              <a:t>1.4</a:t>
            </a:r>
            <a:r>
              <a:rPr sz="1800">
                <a:latin typeface="Courier"/>
              </a:rPr>
              <a:t>,</a:t>
            </a:r>
            <a:r>
              <a:rPr sz="1800">
                <a:solidFill>
                  <a:srgbClr val="40A070"/>
                </a:solidFill>
                <a:latin typeface="Courier"/>
              </a:rPr>
              <a:t>3.1</a:t>
            </a:r>
            <a:r>
              <a:rPr sz="1800">
                <a:latin typeface="Courier"/>
              </a:rPr>
              <a:t>,</a:t>
            </a:r>
            <a:r>
              <a:rPr sz="1800">
                <a:solidFill>
                  <a:srgbClr val="40A070"/>
                </a:solidFill>
                <a:latin typeface="Courier"/>
              </a:rPr>
              <a:t>2.4</a:t>
            </a:r>
            <a:r>
              <a:rPr sz="1800">
                <a:latin typeface="Courier"/>
              </a:rPr>
              <a:t>)</a:t>
            </a:r>
          </a:p>
        </p:txBody>
      </p:sp>
    </p:spTree>
  </p:cSld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Marco’s</a:t>
            </a:r>
            <a:r>
              <a:rPr/>
              <a:t> </a:t>
            </a:r>
            <a:r>
              <a:rPr/>
              <a:t>paper</a:t>
            </a:r>
            <a:r>
              <a:rPr/>
              <a:t> </a:t>
            </a:r>
            <a:r>
              <a:rPr/>
              <a:t>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marL="1270000" indent="0">
              <a:buNone/>
            </a:pPr>
            <a:r>
              <a:rPr sz="1800" i="1">
                <a:solidFill>
                  <a:srgbClr val="60A0B0"/>
                </a:solidFill>
                <a:latin typeface="Courier"/>
              </a:rPr>
              <a:t># is thing the variance of mean?</a:t>
            </a:r>
            <a:br/>
            <a:r>
              <a:rPr sz="1800">
                <a:latin typeface="Courier"/>
              </a:rPr>
              <a:t>(</a:t>
            </a:r>
            <a:r>
              <a:rPr sz="1800" b="1">
                <a:solidFill>
                  <a:srgbClr val="007020"/>
                </a:solidFill>
                <a:latin typeface="Courier"/>
              </a:rPr>
              <a:t>sqrt</a:t>
            </a:r>
            <a:r>
              <a:rPr sz="1800">
                <a:latin typeface="Courier"/>
              </a:rPr>
              <a:t>(thing[</a:t>
            </a:r>
            <a:r>
              <a:rPr sz="1800">
                <a:solidFill>
                  <a:srgbClr val="40A070"/>
                </a:solidFill>
                <a:latin typeface="Courier"/>
              </a:rPr>
              <a:t>1</a:t>
            </a:r>
            <a:r>
              <a:rPr sz="1800">
                <a:latin typeface="Courier"/>
              </a:rPr>
              <a:t>]</a:t>
            </a:r>
            <a:r>
              <a:rPr sz="1800">
                <a:solidFill>
                  <a:srgbClr val="666666"/>
                </a:solidFill>
                <a:latin typeface="Courier"/>
              </a:rPr>
              <a:t>/</a:t>
            </a:r>
            <a:r>
              <a:rPr sz="1800">
                <a:solidFill>
                  <a:srgbClr val="40A070"/>
                </a:solidFill>
                <a:latin typeface="Courier"/>
              </a:rPr>
              <a:t>8</a:t>
            </a:r>
            <a:r>
              <a:rPr sz="1800">
                <a:latin typeface="Courier"/>
              </a:rPr>
              <a:t> </a:t>
            </a:r>
            <a:r>
              <a:rPr sz="1800">
                <a:solidFill>
                  <a:srgbClr val="666666"/>
                </a:solidFill>
                <a:latin typeface="Courier"/>
              </a:rPr>
              <a:t>+</a:t>
            </a:r>
            <a:r>
              <a:rPr sz="1800">
                <a:solidFill>
                  <a:srgbClr val="4070A0"/>
                </a:solidFill>
                <a:latin typeface="Courier"/>
              </a:rPr>
              <a:t> </a:t>
            </a:r>
            <a:r>
              <a:rPr sz="1800">
                <a:latin typeface="Courier"/>
              </a:rPr>
              <a:t>thing[</a:t>
            </a:r>
            <a:r>
              <a:rPr sz="1800">
                <a:solidFill>
                  <a:srgbClr val="40A070"/>
                </a:solidFill>
                <a:latin typeface="Courier"/>
              </a:rPr>
              <a:t>2</a:t>
            </a:r>
            <a:r>
              <a:rPr sz="1800">
                <a:latin typeface="Courier"/>
              </a:rPr>
              <a:t>]</a:t>
            </a:r>
            <a:r>
              <a:rPr sz="1800">
                <a:solidFill>
                  <a:srgbClr val="666666"/>
                </a:solidFill>
                <a:latin typeface="Courier"/>
              </a:rPr>
              <a:t>/</a:t>
            </a:r>
            <a:r>
              <a:rPr sz="1800">
                <a:solidFill>
                  <a:srgbClr val="40A070"/>
                </a:solidFill>
                <a:latin typeface="Courier"/>
              </a:rPr>
              <a:t>8</a:t>
            </a:r>
            <a:r>
              <a:rPr sz="1800">
                <a:latin typeface="Courier"/>
              </a:rPr>
              <a:t> </a:t>
            </a:r>
            <a:r>
              <a:rPr sz="1800">
                <a:solidFill>
                  <a:srgbClr val="666666"/>
                </a:solidFill>
                <a:latin typeface="Courier"/>
              </a:rPr>
              <a:t>+</a:t>
            </a:r>
            <a:r>
              <a:rPr sz="1800">
                <a:solidFill>
                  <a:srgbClr val="4070A0"/>
                </a:solidFill>
                <a:latin typeface="Courier"/>
              </a:rPr>
              <a:t> </a:t>
            </a:r>
            <a:r>
              <a:rPr sz="1800">
                <a:latin typeface="Courier"/>
              </a:rPr>
              <a:t>thing[</a:t>
            </a:r>
            <a:r>
              <a:rPr sz="1800">
                <a:solidFill>
                  <a:srgbClr val="40A070"/>
                </a:solidFill>
                <a:latin typeface="Courier"/>
              </a:rPr>
              <a:t>3</a:t>
            </a:r>
            <a:r>
              <a:rPr sz="1800">
                <a:latin typeface="Courier"/>
              </a:rPr>
              <a:t>]</a:t>
            </a:r>
            <a:r>
              <a:rPr sz="1800">
                <a:solidFill>
                  <a:srgbClr val="666666"/>
                </a:solidFill>
                <a:latin typeface="Courier"/>
              </a:rPr>
              <a:t>/</a:t>
            </a:r>
            <a:r>
              <a:rPr sz="1800">
                <a:solidFill>
                  <a:srgbClr val="40A070"/>
                </a:solidFill>
                <a:latin typeface="Courier"/>
              </a:rPr>
              <a:t>8</a:t>
            </a:r>
            <a:r>
              <a:rPr sz="1800">
                <a:latin typeface="Courier"/>
              </a:rPr>
              <a:t> </a:t>
            </a:r>
            <a:r>
              <a:rPr sz="1800">
                <a:solidFill>
                  <a:srgbClr val="666666"/>
                </a:solidFill>
                <a:latin typeface="Courier"/>
              </a:rPr>
              <a:t>+</a:t>
            </a:r>
            <a:r>
              <a:rPr sz="1800">
                <a:solidFill>
                  <a:srgbClr val="4070A0"/>
                </a:solidFill>
                <a:latin typeface="Courier"/>
              </a:rPr>
              <a:t> </a:t>
            </a:r>
            <a:r>
              <a:rPr sz="1800">
                <a:latin typeface="Courier"/>
              </a:rPr>
              <a:t>thing[</a:t>
            </a:r>
            <a:r>
              <a:rPr sz="1800">
                <a:solidFill>
                  <a:srgbClr val="40A070"/>
                </a:solidFill>
                <a:latin typeface="Courier"/>
              </a:rPr>
              <a:t>4</a:t>
            </a:r>
            <a:r>
              <a:rPr sz="1800">
                <a:latin typeface="Courier"/>
              </a:rPr>
              <a:t>]</a:t>
            </a:r>
            <a:r>
              <a:rPr sz="1800">
                <a:solidFill>
                  <a:srgbClr val="666666"/>
                </a:solidFill>
                <a:latin typeface="Courier"/>
              </a:rPr>
              <a:t>/</a:t>
            </a:r>
            <a:r>
              <a:rPr sz="1800">
                <a:solidFill>
                  <a:srgbClr val="40A070"/>
                </a:solidFill>
                <a:latin typeface="Courier"/>
              </a:rPr>
              <a:t>8</a:t>
            </a:r>
            <a:r>
              <a:rPr sz="1800">
                <a:latin typeface="Courier"/>
              </a:rPr>
              <a:t> </a:t>
            </a:r>
            <a:r>
              <a:rPr sz="1800">
                <a:solidFill>
                  <a:srgbClr val="666666"/>
                </a:solidFill>
                <a:latin typeface="Courier"/>
              </a:rPr>
              <a:t>+</a:t>
            </a:r>
            <a:r>
              <a:rPr sz="1800">
                <a:solidFill>
                  <a:srgbClr val="4070A0"/>
                </a:solidFill>
                <a:latin typeface="Courier"/>
              </a:rPr>
              <a:t> </a:t>
            </a:r>
            <a:br/>
            <a:r>
              <a:rPr sz="1800">
                <a:solidFill>
                  <a:srgbClr val="4070A0"/>
                </a:solidFill>
                <a:latin typeface="Courier"/>
              </a:rPr>
              <a:t>      </a:t>
            </a:r>
            <a:r>
              <a:rPr sz="1800">
                <a:latin typeface="Courier"/>
              </a:rPr>
              <a:t>thing[</a:t>
            </a:r>
            <a:r>
              <a:rPr sz="1800">
                <a:solidFill>
                  <a:srgbClr val="40A070"/>
                </a:solidFill>
                <a:latin typeface="Courier"/>
              </a:rPr>
              <a:t>5</a:t>
            </a:r>
            <a:r>
              <a:rPr sz="1800">
                <a:latin typeface="Courier"/>
              </a:rPr>
              <a:t>]</a:t>
            </a:r>
            <a:r>
              <a:rPr sz="1800">
                <a:solidFill>
                  <a:srgbClr val="666666"/>
                </a:solidFill>
                <a:latin typeface="Courier"/>
              </a:rPr>
              <a:t>/</a:t>
            </a:r>
            <a:r>
              <a:rPr sz="1800">
                <a:solidFill>
                  <a:srgbClr val="40A070"/>
                </a:solidFill>
                <a:latin typeface="Courier"/>
              </a:rPr>
              <a:t>8</a:t>
            </a:r>
            <a:r>
              <a:rPr sz="1800">
                <a:latin typeface="Courier"/>
              </a:rPr>
              <a:t> </a:t>
            </a:r>
            <a:r>
              <a:rPr sz="1800">
                <a:solidFill>
                  <a:srgbClr val="666666"/>
                </a:solidFill>
                <a:latin typeface="Courier"/>
              </a:rPr>
              <a:t>+</a:t>
            </a:r>
            <a:r>
              <a:rPr sz="1800">
                <a:solidFill>
                  <a:srgbClr val="4070A0"/>
                </a:solidFill>
                <a:latin typeface="Courier"/>
              </a:rPr>
              <a:t> </a:t>
            </a:r>
            <a:r>
              <a:rPr sz="1800">
                <a:latin typeface="Courier"/>
              </a:rPr>
              <a:t>thing[</a:t>
            </a:r>
            <a:r>
              <a:rPr sz="1800">
                <a:solidFill>
                  <a:srgbClr val="40A070"/>
                </a:solidFill>
                <a:latin typeface="Courier"/>
              </a:rPr>
              <a:t>6</a:t>
            </a:r>
            <a:r>
              <a:rPr sz="1800">
                <a:latin typeface="Courier"/>
              </a:rPr>
              <a:t>]</a:t>
            </a:r>
            <a:r>
              <a:rPr sz="1800">
                <a:solidFill>
                  <a:srgbClr val="666666"/>
                </a:solidFill>
                <a:latin typeface="Courier"/>
              </a:rPr>
              <a:t>/</a:t>
            </a:r>
            <a:r>
              <a:rPr sz="1800">
                <a:solidFill>
                  <a:srgbClr val="40A070"/>
                </a:solidFill>
                <a:latin typeface="Courier"/>
              </a:rPr>
              <a:t>8</a:t>
            </a:r>
            <a:r>
              <a:rPr sz="1800">
                <a:latin typeface="Courier"/>
              </a:rPr>
              <a:t> </a:t>
            </a:r>
            <a:r>
              <a:rPr sz="1800">
                <a:solidFill>
                  <a:srgbClr val="666666"/>
                </a:solidFill>
                <a:latin typeface="Courier"/>
              </a:rPr>
              <a:t>+</a:t>
            </a:r>
            <a:r>
              <a:rPr sz="1800">
                <a:solidFill>
                  <a:srgbClr val="4070A0"/>
                </a:solidFill>
                <a:latin typeface="Courier"/>
              </a:rPr>
              <a:t> </a:t>
            </a:r>
            <a:r>
              <a:rPr sz="1800">
                <a:latin typeface="Courier"/>
              </a:rPr>
              <a:t>thing[</a:t>
            </a:r>
            <a:r>
              <a:rPr sz="1800">
                <a:solidFill>
                  <a:srgbClr val="40A070"/>
                </a:solidFill>
                <a:latin typeface="Courier"/>
              </a:rPr>
              <a:t>7</a:t>
            </a:r>
            <a:r>
              <a:rPr sz="1800">
                <a:latin typeface="Courier"/>
              </a:rPr>
              <a:t>]</a:t>
            </a:r>
            <a:r>
              <a:rPr sz="1800">
                <a:solidFill>
                  <a:srgbClr val="666666"/>
                </a:solidFill>
                <a:latin typeface="Courier"/>
              </a:rPr>
              <a:t>/</a:t>
            </a:r>
            <a:r>
              <a:rPr sz="1800">
                <a:solidFill>
                  <a:srgbClr val="40A070"/>
                </a:solidFill>
                <a:latin typeface="Courier"/>
              </a:rPr>
              <a:t>8</a:t>
            </a:r>
            <a:r>
              <a:rPr sz="1800">
                <a:latin typeface="Courier"/>
              </a:rPr>
              <a:t>)) </a:t>
            </a:r>
            <a:r>
              <a:rPr sz="1800" i="1">
                <a:solidFill>
                  <a:srgbClr val="60A0B0"/>
                </a:solidFill>
                <a:latin typeface="Courier"/>
              </a:rPr>
              <a:t># nope</a:t>
            </a:r>
          </a:p>
          <a:p>
            <a:pPr lvl="0" marL="1270000" indent="0">
              <a:buNone/>
            </a:pPr>
            <a:r>
              <a:rPr sz="1800">
                <a:latin typeface="Courier"/>
              </a:rPr>
              <a:t>## [1] 1.308625</a:t>
            </a:r>
          </a:p>
          <a:p>
            <a:pPr lvl="0" marL="1270000" indent="0">
              <a:buNone/>
            </a:pPr>
            <a:r>
              <a:rPr sz="1800" i="1">
                <a:solidFill>
                  <a:srgbClr val="60A0B0"/>
                </a:solidFill>
                <a:latin typeface="Courier"/>
              </a:rPr>
              <a:t># is thing the sd of mean?</a:t>
            </a:r>
            <a:br/>
            <a:r>
              <a:rPr sz="1800">
                <a:latin typeface="Courier"/>
              </a:rPr>
              <a:t>(</a:t>
            </a:r>
            <a:r>
              <a:rPr sz="1800" b="1">
                <a:solidFill>
                  <a:srgbClr val="007020"/>
                </a:solidFill>
                <a:latin typeface="Courier"/>
              </a:rPr>
              <a:t>sqrt</a:t>
            </a:r>
            <a:r>
              <a:rPr sz="1800">
                <a:latin typeface="Courier"/>
              </a:rPr>
              <a:t>(thing[</a:t>
            </a:r>
            <a:r>
              <a:rPr sz="1800">
                <a:solidFill>
                  <a:srgbClr val="40A070"/>
                </a:solidFill>
                <a:latin typeface="Courier"/>
              </a:rPr>
              <a:t>1</a:t>
            </a:r>
            <a:r>
              <a:rPr sz="1800">
                <a:latin typeface="Courier"/>
              </a:rPr>
              <a:t>]</a:t>
            </a:r>
            <a:r>
              <a:rPr sz="1800">
                <a:solidFill>
                  <a:srgbClr val="666666"/>
                </a:solidFill>
                <a:latin typeface="Courier"/>
              </a:rPr>
              <a:t>^</a:t>
            </a:r>
            <a:r>
              <a:rPr sz="1800">
                <a:solidFill>
                  <a:srgbClr val="40A070"/>
                </a:solidFill>
                <a:latin typeface="Courier"/>
              </a:rPr>
              <a:t>2</a:t>
            </a:r>
            <a:r>
              <a:rPr sz="1800">
                <a:solidFill>
                  <a:srgbClr val="666666"/>
                </a:solidFill>
                <a:latin typeface="Courier"/>
              </a:rPr>
              <a:t>/</a:t>
            </a:r>
            <a:r>
              <a:rPr sz="1800">
                <a:solidFill>
                  <a:srgbClr val="40A070"/>
                </a:solidFill>
                <a:latin typeface="Courier"/>
              </a:rPr>
              <a:t>8</a:t>
            </a:r>
            <a:r>
              <a:rPr sz="1800">
                <a:latin typeface="Courier"/>
              </a:rPr>
              <a:t> </a:t>
            </a:r>
            <a:r>
              <a:rPr sz="1800">
                <a:solidFill>
                  <a:srgbClr val="666666"/>
                </a:solidFill>
                <a:latin typeface="Courier"/>
              </a:rPr>
              <a:t>+</a:t>
            </a:r>
            <a:r>
              <a:rPr sz="1800">
                <a:solidFill>
                  <a:srgbClr val="4070A0"/>
                </a:solidFill>
                <a:latin typeface="Courier"/>
              </a:rPr>
              <a:t> </a:t>
            </a:r>
            <a:r>
              <a:rPr sz="1800">
                <a:latin typeface="Courier"/>
              </a:rPr>
              <a:t>thing[</a:t>
            </a:r>
            <a:r>
              <a:rPr sz="1800">
                <a:solidFill>
                  <a:srgbClr val="40A070"/>
                </a:solidFill>
                <a:latin typeface="Courier"/>
              </a:rPr>
              <a:t>2</a:t>
            </a:r>
            <a:r>
              <a:rPr sz="1800">
                <a:latin typeface="Courier"/>
              </a:rPr>
              <a:t>]</a:t>
            </a:r>
            <a:r>
              <a:rPr sz="1800">
                <a:solidFill>
                  <a:srgbClr val="666666"/>
                </a:solidFill>
                <a:latin typeface="Courier"/>
              </a:rPr>
              <a:t>^</a:t>
            </a:r>
            <a:r>
              <a:rPr sz="1800">
                <a:solidFill>
                  <a:srgbClr val="40A070"/>
                </a:solidFill>
                <a:latin typeface="Courier"/>
              </a:rPr>
              <a:t>2</a:t>
            </a:r>
            <a:r>
              <a:rPr sz="1800">
                <a:solidFill>
                  <a:srgbClr val="666666"/>
                </a:solidFill>
                <a:latin typeface="Courier"/>
              </a:rPr>
              <a:t>/</a:t>
            </a:r>
            <a:r>
              <a:rPr sz="1800">
                <a:solidFill>
                  <a:srgbClr val="40A070"/>
                </a:solidFill>
                <a:latin typeface="Courier"/>
              </a:rPr>
              <a:t>8</a:t>
            </a:r>
            <a:r>
              <a:rPr sz="1800">
                <a:latin typeface="Courier"/>
              </a:rPr>
              <a:t> </a:t>
            </a:r>
            <a:r>
              <a:rPr sz="1800">
                <a:solidFill>
                  <a:srgbClr val="666666"/>
                </a:solidFill>
                <a:latin typeface="Courier"/>
              </a:rPr>
              <a:t>+</a:t>
            </a:r>
            <a:r>
              <a:rPr sz="1800">
                <a:solidFill>
                  <a:srgbClr val="4070A0"/>
                </a:solidFill>
                <a:latin typeface="Courier"/>
              </a:rPr>
              <a:t> </a:t>
            </a:r>
            <a:r>
              <a:rPr sz="1800">
                <a:latin typeface="Courier"/>
              </a:rPr>
              <a:t>thing[</a:t>
            </a:r>
            <a:r>
              <a:rPr sz="1800">
                <a:solidFill>
                  <a:srgbClr val="40A070"/>
                </a:solidFill>
                <a:latin typeface="Courier"/>
              </a:rPr>
              <a:t>3</a:t>
            </a:r>
            <a:r>
              <a:rPr sz="1800">
                <a:latin typeface="Courier"/>
              </a:rPr>
              <a:t>]</a:t>
            </a:r>
            <a:r>
              <a:rPr sz="1800">
                <a:solidFill>
                  <a:srgbClr val="666666"/>
                </a:solidFill>
                <a:latin typeface="Courier"/>
              </a:rPr>
              <a:t>^</a:t>
            </a:r>
            <a:r>
              <a:rPr sz="1800">
                <a:solidFill>
                  <a:srgbClr val="40A070"/>
                </a:solidFill>
                <a:latin typeface="Courier"/>
              </a:rPr>
              <a:t>2</a:t>
            </a:r>
            <a:r>
              <a:rPr sz="1800">
                <a:solidFill>
                  <a:srgbClr val="666666"/>
                </a:solidFill>
                <a:latin typeface="Courier"/>
              </a:rPr>
              <a:t>/</a:t>
            </a:r>
            <a:r>
              <a:rPr sz="1800">
                <a:solidFill>
                  <a:srgbClr val="40A070"/>
                </a:solidFill>
                <a:latin typeface="Courier"/>
              </a:rPr>
              <a:t>8</a:t>
            </a:r>
            <a:r>
              <a:rPr sz="1800">
                <a:latin typeface="Courier"/>
              </a:rPr>
              <a:t> </a:t>
            </a:r>
            <a:r>
              <a:rPr sz="1800">
                <a:solidFill>
                  <a:srgbClr val="666666"/>
                </a:solidFill>
                <a:latin typeface="Courier"/>
              </a:rPr>
              <a:t>+</a:t>
            </a:r>
            <a:r>
              <a:rPr sz="1800">
                <a:solidFill>
                  <a:srgbClr val="4070A0"/>
                </a:solidFill>
                <a:latin typeface="Courier"/>
              </a:rPr>
              <a:t> </a:t>
            </a:r>
            <a:r>
              <a:rPr sz="1800">
                <a:latin typeface="Courier"/>
              </a:rPr>
              <a:t>thing[</a:t>
            </a:r>
            <a:r>
              <a:rPr sz="1800">
                <a:solidFill>
                  <a:srgbClr val="40A070"/>
                </a:solidFill>
                <a:latin typeface="Courier"/>
              </a:rPr>
              <a:t>4</a:t>
            </a:r>
            <a:r>
              <a:rPr sz="1800">
                <a:latin typeface="Courier"/>
              </a:rPr>
              <a:t>]</a:t>
            </a:r>
            <a:r>
              <a:rPr sz="1800">
                <a:solidFill>
                  <a:srgbClr val="666666"/>
                </a:solidFill>
                <a:latin typeface="Courier"/>
              </a:rPr>
              <a:t>^</a:t>
            </a:r>
            <a:r>
              <a:rPr sz="1800">
                <a:solidFill>
                  <a:srgbClr val="40A070"/>
                </a:solidFill>
                <a:latin typeface="Courier"/>
              </a:rPr>
              <a:t>2</a:t>
            </a:r>
            <a:r>
              <a:rPr sz="1800">
                <a:solidFill>
                  <a:srgbClr val="666666"/>
                </a:solidFill>
                <a:latin typeface="Courier"/>
              </a:rPr>
              <a:t>/</a:t>
            </a:r>
            <a:r>
              <a:rPr sz="1800">
                <a:solidFill>
                  <a:srgbClr val="40A070"/>
                </a:solidFill>
                <a:latin typeface="Courier"/>
              </a:rPr>
              <a:t>8</a:t>
            </a:r>
            <a:r>
              <a:rPr sz="1800">
                <a:latin typeface="Courier"/>
              </a:rPr>
              <a:t> </a:t>
            </a:r>
            <a:r>
              <a:rPr sz="1800">
                <a:solidFill>
                  <a:srgbClr val="666666"/>
                </a:solidFill>
                <a:latin typeface="Courier"/>
              </a:rPr>
              <a:t>+</a:t>
            </a:r>
            <a:r>
              <a:rPr sz="1800">
                <a:solidFill>
                  <a:srgbClr val="4070A0"/>
                </a:solidFill>
                <a:latin typeface="Courier"/>
              </a:rPr>
              <a:t> </a:t>
            </a:r>
            <a:br/>
            <a:r>
              <a:rPr sz="1800">
                <a:solidFill>
                  <a:srgbClr val="4070A0"/>
                </a:solidFill>
                <a:latin typeface="Courier"/>
              </a:rPr>
              <a:t>      </a:t>
            </a:r>
            <a:r>
              <a:rPr sz="1800">
                <a:latin typeface="Courier"/>
              </a:rPr>
              <a:t>thing[</a:t>
            </a:r>
            <a:r>
              <a:rPr sz="1800">
                <a:solidFill>
                  <a:srgbClr val="40A070"/>
                </a:solidFill>
                <a:latin typeface="Courier"/>
              </a:rPr>
              <a:t>5</a:t>
            </a:r>
            <a:r>
              <a:rPr sz="1800">
                <a:latin typeface="Courier"/>
              </a:rPr>
              <a:t>]</a:t>
            </a:r>
            <a:r>
              <a:rPr sz="1800">
                <a:solidFill>
                  <a:srgbClr val="666666"/>
                </a:solidFill>
                <a:latin typeface="Courier"/>
              </a:rPr>
              <a:t>^</a:t>
            </a:r>
            <a:r>
              <a:rPr sz="1800">
                <a:solidFill>
                  <a:srgbClr val="40A070"/>
                </a:solidFill>
                <a:latin typeface="Courier"/>
              </a:rPr>
              <a:t>2</a:t>
            </a:r>
            <a:r>
              <a:rPr sz="1800">
                <a:solidFill>
                  <a:srgbClr val="666666"/>
                </a:solidFill>
                <a:latin typeface="Courier"/>
              </a:rPr>
              <a:t>/</a:t>
            </a:r>
            <a:r>
              <a:rPr sz="1800">
                <a:solidFill>
                  <a:srgbClr val="40A070"/>
                </a:solidFill>
                <a:latin typeface="Courier"/>
              </a:rPr>
              <a:t>8</a:t>
            </a:r>
            <a:r>
              <a:rPr sz="1800">
                <a:latin typeface="Courier"/>
              </a:rPr>
              <a:t> </a:t>
            </a:r>
            <a:r>
              <a:rPr sz="1800">
                <a:solidFill>
                  <a:srgbClr val="666666"/>
                </a:solidFill>
                <a:latin typeface="Courier"/>
              </a:rPr>
              <a:t>+</a:t>
            </a:r>
            <a:r>
              <a:rPr sz="1800">
                <a:solidFill>
                  <a:srgbClr val="4070A0"/>
                </a:solidFill>
                <a:latin typeface="Courier"/>
              </a:rPr>
              <a:t> </a:t>
            </a:r>
            <a:r>
              <a:rPr sz="1800">
                <a:latin typeface="Courier"/>
              </a:rPr>
              <a:t>thing[</a:t>
            </a:r>
            <a:r>
              <a:rPr sz="1800">
                <a:solidFill>
                  <a:srgbClr val="40A070"/>
                </a:solidFill>
                <a:latin typeface="Courier"/>
              </a:rPr>
              <a:t>6</a:t>
            </a:r>
            <a:r>
              <a:rPr sz="1800">
                <a:latin typeface="Courier"/>
              </a:rPr>
              <a:t>]</a:t>
            </a:r>
            <a:r>
              <a:rPr sz="1800">
                <a:solidFill>
                  <a:srgbClr val="666666"/>
                </a:solidFill>
                <a:latin typeface="Courier"/>
              </a:rPr>
              <a:t>^</a:t>
            </a:r>
            <a:r>
              <a:rPr sz="1800">
                <a:solidFill>
                  <a:srgbClr val="40A070"/>
                </a:solidFill>
                <a:latin typeface="Courier"/>
              </a:rPr>
              <a:t>2</a:t>
            </a:r>
            <a:r>
              <a:rPr sz="1800">
                <a:solidFill>
                  <a:srgbClr val="666666"/>
                </a:solidFill>
                <a:latin typeface="Courier"/>
              </a:rPr>
              <a:t>/</a:t>
            </a:r>
            <a:r>
              <a:rPr sz="1800">
                <a:solidFill>
                  <a:srgbClr val="40A070"/>
                </a:solidFill>
                <a:latin typeface="Courier"/>
              </a:rPr>
              <a:t>8</a:t>
            </a:r>
            <a:r>
              <a:rPr sz="1800">
                <a:latin typeface="Courier"/>
              </a:rPr>
              <a:t> </a:t>
            </a:r>
            <a:r>
              <a:rPr sz="1800">
                <a:solidFill>
                  <a:srgbClr val="666666"/>
                </a:solidFill>
                <a:latin typeface="Courier"/>
              </a:rPr>
              <a:t>+</a:t>
            </a:r>
            <a:r>
              <a:rPr sz="1800">
                <a:solidFill>
                  <a:srgbClr val="4070A0"/>
                </a:solidFill>
                <a:latin typeface="Courier"/>
              </a:rPr>
              <a:t> </a:t>
            </a:r>
            <a:r>
              <a:rPr sz="1800">
                <a:latin typeface="Courier"/>
              </a:rPr>
              <a:t>thing[</a:t>
            </a:r>
            <a:r>
              <a:rPr sz="1800">
                <a:solidFill>
                  <a:srgbClr val="40A070"/>
                </a:solidFill>
                <a:latin typeface="Courier"/>
              </a:rPr>
              <a:t>7</a:t>
            </a:r>
            <a:r>
              <a:rPr sz="1800">
                <a:latin typeface="Courier"/>
              </a:rPr>
              <a:t>]</a:t>
            </a:r>
            <a:r>
              <a:rPr sz="1800">
                <a:solidFill>
                  <a:srgbClr val="666666"/>
                </a:solidFill>
                <a:latin typeface="Courier"/>
              </a:rPr>
              <a:t>^</a:t>
            </a:r>
            <a:r>
              <a:rPr sz="1800">
                <a:solidFill>
                  <a:srgbClr val="40A070"/>
                </a:solidFill>
                <a:latin typeface="Courier"/>
              </a:rPr>
              <a:t>2</a:t>
            </a:r>
            <a:r>
              <a:rPr sz="1800">
                <a:solidFill>
                  <a:srgbClr val="666666"/>
                </a:solidFill>
                <a:latin typeface="Courier"/>
              </a:rPr>
              <a:t>/</a:t>
            </a:r>
            <a:r>
              <a:rPr sz="1800">
                <a:solidFill>
                  <a:srgbClr val="40A070"/>
                </a:solidFill>
                <a:latin typeface="Courier"/>
              </a:rPr>
              <a:t>8</a:t>
            </a:r>
            <a:r>
              <a:rPr sz="1800">
                <a:latin typeface="Courier"/>
              </a:rPr>
              <a:t>)) </a:t>
            </a:r>
            <a:r>
              <a:rPr sz="1800" i="1">
                <a:solidFill>
                  <a:srgbClr val="60A0B0"/>
                </a:solidFill>
                <a:latin typeface="Courier"/>
              </a:rPr>
              <a:t># nope</a:t>
            </a:r>
          </a:p>
          <a:p>
            <a:pPr lvl="0" marL="1270000" indent="0">
              <a:buNone/>
            </a:pPr>
            <a:r>
              <a:rPr sz="1800">
                <a:latin typeface="Courier"/>
              </a:rPr>
              <a:t>## [1] 1.946471</a:t>
            </a:r>
          </a:p>
          <a:p>
            <a:pPr lvl="0" marL="1270000" indent="0">
              <a:buNone/>
            </a:pPr>
            <a:r>
              <a:rPr sz="1800" i="1">
                <a:solidFill>
                  <a:srgbClr val="60A0B0"/>
                </a:solidFill>
                <a:latin typeface="Courier"/>
              </a:rPr>
              <a:t># is thing the se of mean?</a:t>
            </a:r>
            <a:br/>
            <a:r>
              <a:rPr sz="1800">
                <a:latin typeface="Courier"/>
              </a:rPr>
              <a:t>(</a:t>
            </a:r>
            <a:r>
              <a:rPr sz="1800" b="1">
                <a:solidFill>
                  <a:srgbClr val="007020"/>
                </a:solidFill>
                <a:latin typeface="Courier"/>
              </a:rPr>
              <a:t>sqrt</a:t>
            </a:r>
            <a:r>
              <a:rPr sz="1800">
                <a:latin typeface="Courier"/>
              </a:rPr>
              <a:t>(thing[</a:t>
            </a:r>
            <a:r>
              <a:rPr sz="1800">
                <a:solidFill>
                  <a:srgbClr val="40A070"/>
                </a:solidFill>
                <a:latin typeface="Courier"/>
              </a:rPr>
              <a:t>1</a:t>
            </a:r>
            <a:r>
              <a:rPr sz="1800">
                <a:latin typeface="Courier"/>
              </a:rPr>
              <a:t>]</a:t>
            </a:r>
            <a:r>
              <a:rPr sz="1800">
                <a:solidFill>
                  <a:srgbClr val="666666"/>
                </a:solidFill>
                <a:latin typeface="Courier"/>
              </a:rPr>
              <a:t>*</a:t>
            </a:r>
            <a:r>
              <a:rPr sz="1800" b="1">
                <a:solidFill>
                  <a:srgbClr val="007020"/>
                </a:solidFill>
                <a:latin typeface="Courier"/>
              </a:rPr>
              <a:t>sqrt</a:t>
            </a:r>
            <a:r>
              <a:rPr sz="1800">
                <a:latin typeface="Courier"/>
              </a:rPr>
              <a:t>(</a:t>
            </a:r>
            <a:r>
              <a:rPr sz="1800">
                <a:solidFill>
                  <a:srgbClr val="40A070"/>
                </a:solidFill>
                <a:latin typeface="Courier"/>
              </a:rPr>
              <a:t>8</a:t>
            </a:r>
            <a:r>
              <a:rPr sz="1800">
                <a:latin typeface="Courier"/>
              </a:rPr>
              <a:t>) </a:t>
            </a:r>
            <a:r>
              <a:rPr sz="1800">
                <a:solidFill>
                  <a:srgbClr val="666666"/>
                </a:solidFill>
                <a:latin typeface="Courier"/>
              </a:rPr>
              <a:t>+</a:t>
            </a:r>
            <a:r>
              <a:rPr sz="1800">
                <a:solidFill>
                  <a:srgbClr val="4070A0"/>
                </a:solidFill>
                <a:latin typeface="Courier"/>
              </a:rPr>
              <a:t> </a:t>
            </a:r>
            <a:r>
              <a:rPr sz="1800">
                <a:latin typeface="Courier"/>
              </a:rPr>
              <a:t>thing[</a:t>
            </a:r>
            <a:r>
              <a:rPr sz="1800">
                <a:solidFill>
                  <a:srgbClr val="40A070"/>
                </a:solidFill>
                <a:latin typeface="Courier"/>
              </a:rPr>
              <a:t>2</a:t>
            </a:r>
            <a:r>
              <a:rPr sz="1800">
                <a:latin typeface="Courier"/>
              </a:rPr>
              <a:t>]</a:t>
            </a:r>
            <a:r>
              <a:rPr sz="1800">
                <a:solidFill>
                  <a:srgbClr val="666666"/>
                </a:solidFill>
                <a:latin typeface="Courier"/>
              </a:rPr>
              <a:t>*</a:t>
            </a:r>
            <a:r>
              <a:rPr sz="1800" b="1">
                <a:solidFill>
                  <a:srgbClr val="007020"/>
                </a:solidFill>
                <a:latin typeface="Courier"/>
              </a:rPr>
              <a:t>sqrt</a:t>
            </a:r>
            <a:r>
              <a:rPr sz="1800">
                <a:latin typeface="Courier"/>
              </a:rPr>
              <a:t>(</a:t>
            </a:r>
            <a:r>
              <a:rPr sz="1800">
                <a:solidFill>
                  <a:srgbClr val="40A070"/>
                </a:solidFill>
                <a:latin typeface="Courier"/>
              </a:rPr>
              <a:t>8</a:t>
            </a:r>
            <a:r>
              <a:rPr sz="1800">
                <a:latin typeface="Courier"/>
              </a:rPr>
              <a:t>) </a:t>
            </a:r>
            <a:r>
              <a:rPr sz="1800">
                <a:solidFill>
                  <a:srgbClr val="666666"/>
                </a:solidFill>
                <a:latin typeface="Courier"/>
              </a:rPr>
              <a:t>+</a:t>
            </a:r>
            <a:r>
              <a:rPr sz="1800">
                <a:solidFill>
                  <a:srgbClr val="4070A0"/>
                </a:solidFill>
                <a:latin typeface="Courier"/>
              </a:rPr>
              <a:t> </a:t>
            </a:r>
            <a:r>
              <a:rPr sz="1800">
                <a:latin typeface="Courier"/>
              </a:rPr>
              <a:t>thing[</a:t>
            </a:r>
            <a:r>
              <a:rPr sz="1800">
                <a:solidFill>
                  <a:srgbClr val="40A070"/>
                </a:solidFill>
                <a:latin typeface="Courier"/>
              </a:rPr>
              <a:t>3</a:t>
            </a:r>
            <a:r>
              <a:rPr sz="1800">
                <a:latin typeface="Courier"/>
              </a:rPr>
              <a:t>]</a:t>
            </a:r>
            <a:r>
              <a:rPr sz="1800">
                <a:solidFill>
                  <a:srgbClr val="666666"/>
                </a:solidFill>
                <a:latin typeface="Courier"/>
              </a:rPr>
              <a:t>*</a:t>
            </a:r>
            <a:r>
              <a:rPr sz="1800" b="1">
                <a:solidFill>
                  <a:srgbClr val="007020"/>
                </a:solidFill>
                <a:latin typeface="Courier"/>
              </a:rPr>
              <a:t>sqrt</a:t>
            </a:r>
            <a:r>
              <a:rPr sz="1800">
                <a:latin typeface="Courier"/>
              </a:rPr>
              <a:t>(</a:t>
            </a:r>
            <a:r>
              <a:rPr sz="1800">
                <a:solidFill>
                  <a:srgbClr val="40A070"/>
                </a:solidFill>
                <a:latin typeface="Courier"/>
              </a:rPr>
              <a:t>8</a:t>
            </a:r>
            <a:r>
              <a:rPr sz="1800">
                <a:latin typeface="Courier"/>
              </a:rPr>
              <a:t>) </a:t>
            </a:r>
            <a:r>
              <a:rPr sz="1800">
                <a:solidFill>
                  <a:srgbClr val="666666"/>
                </a:solidFill>
                <a:latin typeface="Courier"/>
              </a:rPr>
              <a:t>+</a:t>
            </a:r>
            <a:r>
              <a:rPr sz="1800">
                <a:solidFill>
                  <a:srgbClr val="4070A0"/>
                </a:solidFill>
                <a:latin typeface="Courier"/>
              </a:rPr>
              <a:t> </a:t>
            </a:r>
            <a:r>
              <a:rPr sz="1800">
                <a:latin typeface="Courier"/>
              </a:rPr>
              <a:t>thing[</a:t>
            </a:r>
            <a:r>
              <a:rPr sz="1800">
                <a:solidFill>
                  <a:srgbClr val="40A070"/>
                </a:solidFill>
                <a:latin typeface="Courier"/>
              </a:rPr>
              <a:t>4</a:t>
            </a:r>
            <a:r>
              <a:rPr sz="1800">
                <a:latin typeface="Courier"/>
              </a:rPr>
              <a:t>]</a:t>
            </a:r>
            <a:r>
              <a:rPr sz="1800">
                <a:solidFill>
                  <a:srgbClr val="666666"/>
                </a:solidFill>
                <a:latin typeface="Courier"/>
              </a:rPr>
              <a:t>*</a:t>
            </a:r>
            <a:r>
              <a:rPr sz="1800" b="1">
                <a:solidFill>
                  <a:srgbClr val="007020"/>
                </a:solidFill>
                <a:latin typeface="Courier"/>
              </a:rPr>
              <a:t>sqrt</a:t>
            </a:r>
            <a:r>
              <a:rPr sz="1800">
                <a:latin typeface="Courier"/>
              </a:rPr>
              <a:t>(</a:t>
            </a:r>
            <a:r>
              <a:rPr sz="1800">
                <a:solidFill>
                  <a:srgbClr val="40A070"/>
                </a:solidFill>
                <a:latin typeface="Courier"/>
              </a:rPr>
              <a:t>8</a:t>
            </a:r>
            <a:r>
              <a:rPr sz="1800">
                <a:latin typeface="Courier"/>
              </a:rPr>
              <a:t>) </a:t>
            </a:r>
            <a:r>
              <a:rPr sz="1800">
                <a:solidFill>
                  <a:srgbClr val="666666"/>
                </a:solidFill>
                <a:latin typeface="Courier"/>
              </a:rPr>
              <a:t>+</a:t>
            </a:r>
            <a:r>
              <a:rPr sz="1800">
                <a:solidFill>
                  <a:srgbClr val="4070A0"/>
                </a:solidFill>
                <a:latin typeface="Courier"/>
              </a:rPr>
              <a:t> </a:t>
            </a:r>
            <a:br/>
            <a:r>
              <a:rPr sz="1800">
                <a:solidFill>
                  <a:srgbClr val="4070A0"/>
                </a:solidFill>
                <a:latin typeface="Courier"/>
              </a:rPr>
              <a:t>      </a:t>
            </a:r>
            <a:r>
              <a:rPr sz="1800">
                <a:latin typeface="Courier"/>
              </a:rPr>
              <a:t>thing[</a:t>
            </a:r>
            <a:r>
              <a:rPr sz="1800">
                <a:solidFill>
                  <a:srgbClr val="40A070"/>
                </a:solidFill>
                <a:latin typeface="Courier"/>
              </a:rPr>
              <a:t>5</a:t>
            </a:r>
            <a:r>
              <a:rPr sz="1800">
                <a:latin typeface="Courier"/>
              </a:rPr>
              <a:t>]</a:t>
            </a:r>
            <a:r>
              <a:rPr sz="1800">
                <a:solidFill>
                  <a:srgbClr val="666666"/>
                </a:solidFill>
                <a:latin typeface="Courier"/>
              </a:rPr>
              <a:t>*</a:t>
            </a:r>
            <a:r>
              <a:rPr sz="1800" b="1">
                <a:solidFill>
                  <a:srgbClr val="007020"/>
                </a:solidFill>
                <a:latin typeface="Courier"/>
              </a:rPr>
              <a:t>sqrt</a:t>
            </a:r>
            <a:r>
              <a:rPr sz="1800">
                <a:latin typeface="Courier"/>
              </a:rPr>
              <a:t>(</a:t>
            </a:r>
            <a:r>
              <a:rPr sz="1800">
                <a:solidFill>
                  <a:srgbClr val="40A070"/>
                </a:solidFill>
                <a:latin typeface="Courier"/>
              </a:rPr>
              <a:t>8</a:t>
            </a:r>
            <a:r>
              <a:rPr sz="1800">
                <a:latin typeface="Courier"/>
              </a:rPr>
              <a:t>) </a:t>
            </a:r>
            <a:r>
              <a:rPr sz="1800">
                <a:solidFill>
                  <a:srgbClr val="666666"/>
                </a:solidFill>
                <a:latin typeface="Courier"/>
              </a:rPr>
              <a:t>+</a:t>
            </a:r>
            <a:r>
              <a:rPr sz="1800">
                <a:solidFill>
                  <a:srgbClr val="4070A0"/>
                </a:solidFill>
                <a:latin typeface="Courier"/>
              </a:rPr>
              <a:t> </a:t>
            </a:r>
            <a:r>
              <a:rPr sz="1800">
                <a:latin typeface="Courier"/>
              </a:rPr>
              <a:t>thing[</a:t>
            </a:r>
            <a:r>
              <a:rPr sz="1800">
                <a:solidFill>
                  <a:srgbClr val="40A070"/>
                </a:solidFill>
                <a:latin typeface="Courier"/>
              </a:rPr>
              <a:t>6</a:t>
            </a:r>
            <a:r>
              <a:rPr sz="1800">
                <a:latin typeface="Courier"/>
              </a:rPr>
              <a:t>]</a:t>
            </a:r>
            <a:r>
              <a:rPr sz="1800">
                <a:solidFill>
                  <a:srgbClr val="666666"/>
                </a:solidFill>
                <a:latin typeface="Courier"/>
              </a:rPr>
              <a:t>*</a:t>
            </a:r>
            <a:r>
              <a:rPr sz="1800" b="1">
                <a:solidFill>
                  <a:srgbClr val="007020"/>
                </a:solidFill>
                <a:latin typeface="Courier"/>
              </a:rPr>
              <a:t>sqrt</a:t>
            </a:r>
            <a:r>
              <a:rPr sz="1800">
                <a:latin typeface="Courier"/>
              </a:rPr>
              <a:t>(</a:t>
            </a:r>
            <a:r>
              <a:rPr sz="1800">
                <a:solidFill>
                  <a:srgbClr val="40A070"/>
                </a:solidFill>
                <a:latin typeface="Courier"/>
              </a:rPr>
              <a:t>8</a:t>
            </a:r>
            <a:r>
              <a:rPr sz="1800">
                <a:latin typeface="Courier"/>
              </a:rPr>
              <a:t>) </a:t>
            </a:r>
            <a:r>
              <a:rPr sz="1800">
                <a:solidFill>
                  <a:srgbClr val="666666"/>
                </a:solidFill>
                <a:latin typeface="Courier"/>
              </a:rPr>
              <a:t>+</a:t>
            </a:r>
            <a:r>
              <a:rPr sz="1800">
                <a:solidFill>
                  <a:srgbClr val="4070A0"/>
                </a:solidFill>
                <a:latin typeface="Courier"/>
              </a:rPr>
              <a:t> </a:t>
            </a:r>
            <a:r>
              <a:rPr sz="1800">
                <a:latin typeface="Courier"/>
              </a:rPr>
              <a:t>thing[</a:t>
            </a:r>
            <a:r>
              <a:rPr sz="1800">
                <a:solidFill>
                  <a:srgbClr val="40A070"/>
                </a:solidFill>
                <a:latin typeface="Courier"/>
              </a:rPr>
              <a:t>7</a:t>
            </a:r>
            <a:r>
              <a:rPr sz="1800">
                <a:latin typeface="Courier"/>
              </a:rPr>
              <a:t>]</a:t>
            </a:r>
            <a:r>
              <a:rPr sz="1800">
                <a:solidFill>
                  <a:srgbClr val="666666"/>
                </a:solidFill>
                <a:latin typeface="Courier"/>
              </a:rPr>
              <a:t>*</a:t>
            </a:r>
            <a:r>
              <a:rPr sz="1800" b="1">
                <a:solidFill>
                  <a:srgbClr val="007020"/>
                </a:solidFill>
                <a:latin typeface="Courier"/>
              </a:rPr>
              <a:t>sqrt</a:t>
            </a:r>
            <a:r>
              <a:rPr sz="1800">
                <a:latin typeface="Courier"/>
              </a:rPr>
              <a:t>(</a:t>
            </a:r>
            <a:r>
              <a:rPr sz="1800">
                <a:solidFill>
                  <a:srgbClr val="40A070"/>
                </a:solidFill>
                <a:latin typeface="Courier"/>
              </a:rPr>
              <a:t>8</a:t>
            </a:r>
            <a:r>
              <a:rPr sz="1800">
                <a:latin typeface="Courier"/>
              </a:rPr>
              <a:t>))) </a:t>
            </a:r>
            <a:r>
              <a:rPr sz="1800" i="1">
                <a:solidFill>
                  <a:srgbClr val="60A0B0"/>
                </a:solidFill>
                <a:latin typeface="Courier"/>
              </a:rPr>
              <a:t># nope</a:t>
            </a:r>
          </a:p>
          <a:p>
            <a:pPr lvl="0" marL="1270000" indent="0">
              <a:buNone/>
            </a:pPr>
            <a:r>
              <a:rPr sz="1800">
                <a:latin typeface="Courier"/>
              </a:rPr>
              <a:t>## [1] 6.224906</a:t>
            </a:r>
          </a:p>
        </p:txBody>
      </p:sp>
    </p:spTree>
  </p:cSld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The</a:t>
            </a:r>
            <a:r>
              <a:rPr/>
              <a:t> </a:t>
            </a:r>
            <a:r>
              <a:rPr/>
              <a:t>mystery</a:t>
            </a:r>
            <a:r>
              <a:rPr/>
              <a:t> </a:t>
            </a:r>
            <a:r>
              <a:rPr/>
              <a:t>of</a:t>
            </a:r>
            <a:r>
              <a:rPr/>
              <a:t> </a:t>
            </a:r>
            <a:r>
              <a:rPr/>
              <a:t>Teams</a:t>
            </a:r>
            <a:r>
              <a:rPr/>
              <a:t> </a:t>
            </a:r>
            <a:r>
              <a:rPr/>
              <a:t>Video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(Effect size video)</a:t>
            </a:r>
            <a:br/>
            <a:r>
              <a:rPr>
                <a:hlinkClick r:id="rId2"/>
              </a:rPr>
              <a:t>https://web.microsoftstream.com/video/755aaa3e-8c1e-4c2b-ba14-dbf0f9cd551f</a:t>
            </a:r>
            <a:br/>
          </a:p>
          <a:p>
            <a:pPr lvl="0" marL="0" indent="0">
              <a:buNone/>
            </a:pPr>
            <a:r>
              <a:rPr/>
              <a:t>(Meta-analysis I) </a:t>
            </a:r>
            <a:r>
              <a:rPr>
                <a:hlinkClick r:id="rId3"/>
              </a:rPr>
              <a:t>https://web.microsoftstream.com/video/68de67cf-769b-4909-8977-9c10d74d4f39</a:t>
            </a:r>
          </a:p>
        </p:txBody>
      </p:sp>
    </p:spTree>
  </p:cSld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Marco’s</a:t>
            </a:r>
            <a:r>
              <a:rPr/>
              <a:t> </a:t>
            </a:r>
            <a:r>
              <a:rPr/>
              <a:t>paper</a:t>
            </a:r>
            <a:r>
              <a:rPr/>
              <a:t> </a:t>
            </a:r>
            <a:r>
              <a:rPr/>
              <a:t>2</a:t>
            </a:r>
          </a:p>
        </p:txBody>
      </p:sp>
      <p:pic>
        <p:nvPicPr>
          <p:cNvPr descr="pics/ellis-r3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838200" y="2514600"/>
            <a:ext cx="10515600" cy="24384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sp>
        <p:nvSpPr>
          <p:cNvPr id="1" name="TextBox 3"/>
          <p:cNvSpPr txBox="1"/>
          <p:nvPr/>
        </p:nvSpPr>
        <p:spPr>
          <a:xfrm>
            <a:off x="838200" y="5651500"/>
            <a:ext cx="10515600" cy="508000"/>
          </a:xfrm>
          <a:prstGeom prst="rect">
            <a:avLst/>
          </a:prstGeom>
          <a:noFill/>
        </p:spPr>
        <p:txBody>
          <a:bodyPr/>
          <a:lstStyle/>
          <a:p>
            <a:pPr lvl="0" marL="0" indent="0" algn="ctr">
              <a:buNone/>
            </a:pPr>
            <a:r>
              <a:rPr/>
              <a:t>meta-analysis</a:t>
            </a:r>
          </a:p>
        </p:txBody>
      </p:sp>
    </p:spTree>
  </p:cSld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Marco’s</a:t>
            </a:r>
            <a:r>
              <a:rPr/>
              <a:t> </a:t>
            </a:r>
            <a:r>
              <a:rPr/>
              <a:t>paper</a:t>
            </a:r>
            <a:r>
              <a:rPr/>
              <a:t> </a:t>
            </a:r>
            <a:r>
              <a:rPr/>
              <a:t>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Marco must choose:</a:t>
            </a:r>
            <a:br/>
          </a:p>
          <a:p>
            <a:pPr lvl="1"/>
            <a:r>
              <a:rPr/>
              <a:t>Dump this paper</a:t>
            </a:r>
          </a:p>
          <a:p>
            <a:pPr lvl="1"/>
            <a:r>
              <a:rPr/>
              <a:t>Contact the authors</a:t>
            </a:r>
          </a:p>
          <a:p>
            <a:pPr lvl="1"/>
            <a:r>
              <a:rPr/>
              <a:t>Make assumptions or guesses</a:t>
            </a:r>
          </a:p>
        </p:txBody>
      </p:sp>
    </p:spTree>
  </p:cSld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What</a:t>
            </a:r>
            <a:r>
              <a:rPr/>
              <a:t> </a:t>
            </a:r>
            <a:r>
              <a:rPr/>
              <a:t>we</a:t>
            </a:r>
            <a:r>
              <a:rPr/>
              <a:t> </a:t>
            </a:r>
            <a:r>
              <a:rPr/>
              <a:t>did</a:t>
            </a:r>
            <a:r>
              <a:rPr/>
              <a:t> </a:t>
            </a:r>
            <a:r>
              <a:rPr/>
              <a:t>last</a:t>
            </a:r>
            <a:r>
              <a:rPr/>
              <a:t> </a:t>
            </a:r>
            <a:r>
              <a:rPr/>
              <a:t>time</a:t>
            </a:r>
          </a:p>
        </p:txBody>
      </p:sp>
      <p:pic>
        <p:nvPicPr>
          <p:cNvPr descr="pics/methods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336800" y="1816100"/>
            <a:ext cx="7518400" cy="38354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sp>
        <p:nvSpPr>
          <p:cNvPr id="1" name="TextBox 3"/>
          <p:cNvSpPr txBox="1"/>
          <p:nvPr/>
        </p:nvSpPr>
        <p:spPr>
          <a:xfrm>
            <a:off x="838200" y="5651500"/>
            <a:ext cx="10515600" cy="508000"/>
          </a:xfrm>
          <a:prstGeom prst="rect">
            <a:avLst/>
          </a:prstGeom>
          <a:noFill/>
        </p:spPr>
        <p:txBody>
          <a:bodyPr/>
          <a:lstStyle/>
          <a:p>
            <a:pPr lvl="0" marL="0" indent="0" algn="ctr">
              <a:buNone/>
            </a:pPr>
            <a:r>
              <a:rPr/>
              <a:t>meta-analysis</a:t>
            </a:r>
          </a:p>
        </p:txBody>
      </p:sp>
    </p:spTree>
  </p:cSld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Random</a:t>
            </a:r>
            <a:r>
              <a:rPr/>
              <a:t> </a:t>
            </a:r>
            <a:r>
              <a:rPr/>
              <a:t>effects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marL="1270000" indent="0">
              <a:buNone/>
            </a:pPr>
            <a:r>
              <a:rPr sz="1800" i="1">
                <a:solidFill>
                  <a:srgbClr val="60A0B0"/>
                </a:solidFill>
                <a:latin typeface="Courier"/>
              </a:rPr>
              <a:t># Arrage aggregated data</a:t>
            </a:r>
            <a:br/>
            <a:r>
              <a:rPr sz="1800">
                <a:latin typeface="Courier"/>
              </a:rPr>
              <a:t>dat.sim.final &lt;-</a:t>
            </a:r>
            <a:r>
              <a:rPr sz="1800">
                <a:solidFill>
                  <a:srgbClr val="4070A0"/>
                </a:solidFill>
                <a:latin typeface="Courier"/>
              </a:rPr>
              <a:t> </a:t>
            </a:r>
            <a:r>
              <a:rPr sz="1800" b="1">
                <a:solidFill>
                  <a:srgbClr val="007020"/>
                </a:solidFill>
                <a:latin typeface="Courier"/>
              </a:rPr>
              <a:t>cbind</a:t>
            </a:r>
            <a:r>
              <a:rPr sz="1800">
                <a:latin typeface="Courier"/>
              </a:rPr>
              <a:t>( dat.sim.agg,</a:t>
            </a:r>
            <a:br/>
            <a:r>
              <a:rPr sz="1800">
                <a:latin typeface="Courier"/>
              </a:rPr>
              <a:t>                        dat.sim.raw[, </a:t>
            </a:r>
            <a:r>
              <a:rPr sz="1800" b="1">
                <a:solidFill>
                  <a:srgbClr val="007020"/>
                </a:solidFill>
                <a:latin typeface="Courier"/>
              </a:rPr>
              <a:t>c</a:t>
            </a:r>
            <a:r>
              <a:rPr sz="1800">
                <a:latin typeface="Courier"/>
              </a:rPr>
              <a:t>(</a:t>
            </a:r>
            <a:r>
              <a:rPr sz="1800">
                <a:solidFill>
                  <a:srgbClr val="40A070"/>
                </a:solidFill>
                <a:latin typeface="Courier"/>
              </a:rPr>
              <a:t>12</a:t>
            </a:r>
            <a:r>
              <a:rPr sz="1800">
                <a:solidFill>
                  <a:srgbClr val="666666"/>
                </a:solidFill>
                <a:latin typeface="Courier"/>
              </a:rPr>
              <a:t>:</a:t>
            </a:r>
            <a:r>
              <a:rPr sz="1800">
                <a:solidFill>
                  <a:srgbClr val="40A070"/>
                </a:solidFill>
                <a:latin typeface="Courier"/>
              </a:rPr>
              <a:t>13</a:t>
            </a:r>
            <a:r>
              <a:rPr sz="1800">
                <a:latin typeface="Courier"/>
              </a:rPr>
              <a:t>)] )</a:t>
            </a:r>
            <a:br/>
            <a:br/>
            <a:r>
              <a:rPr sz="1800" i="1">
                <a:solidFill>
                  <a:srgbClr val="60A0B0"/>
                </a:solidFill>
                <a:latin typeface="Courier"/>
              </a:rPr>
              <a:t># Just a sample</a:t>
            </a:r>
            <a:br/>
            <a:r>
              <a:rPr sz="1800">
                <a:latin typeface="Courier"/>
              </a:rPr>
              <a:t>dat.sim.final[</a:t>
            </a:r>
            <a:r>
              <a:rPr sz="1800" b="1">
                <a:solidFill>
                  <a:srgbClr val="007020"/>
                </a:solidFill>
                <a:latin typeface="Courier"/>
              </a:rPr>
              <a:t>sample</a:t>
            </a:r>
            <a:r>
              <a:rPr sz="1800">
                <a:latin typeface="Courier"/>
              </a:rPr>
              <a:t>(</a:t>
            </a:r>
            <a:r>
              <a:rPr sz="1800" b="1">
                <a:solidFill>
                  <a:srgbClr val="007020"/>
                </a:solidFill>
                <a:latin typeface="Courier"/>
              </a:rPr>
              <a:t>nrow</a:t>
            </a:r>
            <a:r>
              <a:rPr sz="1800">
                <a:latin typeface="Courier"/>
              </a:rPr>
              <a:t>(dat.sim.final),</a:t>
            </a:r>
            <a:r>
              <a:rPr sz="1800">
                <a:solidFill>
                  <a:srgbClr val="40A070"/>
                </a:solidFill>
                <a:latin typeface="Courier"/>
              </a:rPr>
              <a:t>5</a:t>
            </a:r>
            <a:r>
              <a:rPr sz="1800">
                <a:latin typeface="Courier"/>
              </a:rPr>
              <a:t>),]</a:t>
            </a:r>
          </a:p>
          <a:p>
            <a:pPr lvl="0" marL="1270000" indent="0">
              <a:buNone/>
            </a:pPr>
            <a:r>
              <a:rPr sz="1800">
                <a:latin typeface="Courier"/>
              </a:rPr>
              <a:t>##    id    es        var dose stress
## 2 493 0.865 0.08238613   11   high
## 7 549 1.225 0.04870185   14   high
## 8 119 0.225 0.04870185    7    low
## 1 204 0.840 0.07487469   10   high
## 5 359 0.490 0.07500000    8   high</a:t>
            </a:r>
          </a:p>
        </p:txBody>
      </p:sp>
    </p:spTree>
  </p:cSld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Our</a:t>
            </a:r>
            <a:r>
              <a:rPr/>
              <a:t> </a:t>
            </a:r>
            <a:r>
              <a:rPr/>
              <a:t>baseline</a:t>
            </a:r>
            <a:r>
              <a:rPr/>
              <a:t> </a:t>
            </a:r>
            <a:r>
              <a:rPr/>
              <a:t>model</a:t>
            </a:r>
            <a:r>
              <a:rPr/>
              <a:t> </a:t>
            </a:r>
            <a:r>
              <a:rPr/>
              <a:t>from</a:t>
            </a:r>
            <a:r>
              <a:rPr/>
              <a:t> </a:t>
            </a:r>
            <a:r>
              <a:rPr/>
              <a:t>last</a:t>
            </a:r>
            <a:r>
              <a:rPr/>
              <a:t> </a:t>
            </a:r>
            <a:r>
              <a:rPr/>
              <a:t>time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marL="1270000" indent="0">
              <a:buNone/>
            </a:pPr>
            <a:r>
              <a:rPr sz="1800" b="1">
                <a:solidFill>
                  <a:srgbClr val="007020"/>
                </a:solidFill>
                <a:latin typeface="Courier"/>
              </a:rPr>
              <a:t>head</a:t>
            </a:r>
            <a:r>
              <a:rPr sz="1800">
                <a:latin typeface="Courier"/>
              </a:rPr>
              <a:t>(dat.sim.final)</a:t>
            </a:r>
            <a:br/>
            <a:br/>
            <a:r>
              <a:rPr sz="1800">
                <a:latin typeface="Courier"/>
              </a:rPr>
              <a:t>m0 &lt;-</a:t>
            </a:r>
            <a:r>
              <a:rPr sz="1800">
                <a:solidFill>
                  <a:srgbClr val="4070A0"/>
                </a:solidFill>
                <a:latin typeface="Courier"/>
              </a:rPr>
              <a:t> </a:t>
            </a:r>
            <a:r>
              <a:rPr sz="1800" b="1">
                <a:solidFill>
                  <a:srgbClr val="007020"/>
                </a:solidFill>
                <a:latin typeface="Courier"/>
              </a:rPr>
              <a:t>mareg</a:t>
            </a:r>
            <a:r>
              <a:rPr sz="1800">
                <a:latin typeface="Courier"/>
              </a:rPr>
              <a:t>(</a:t>
            </a:r>
            <a:r>
              <a:rPr sz="1800">
                <a:solidFill>
                  <a:srgbClr val="902000"/>
                </a:solidFill>
                <a:latin typeface="Courier"/>
              </a:rPr>
              <a:t>formula =</a:t>
            </a:r>
            <a:r>
              <a:rPr sz="1800">
                <a:latin typeface="Courier"/>
              </a:rPr>
              <a:t> es </a:t>
            </a:r>
            <a:r>
              <a:rPr sz="1800">
                <a:solidFill>
                  <a:srgbClr val="666666"/>
                </a:solidFill>
                <a:latin typeface="Courier"/>
              </a:rPr>
              <a:t>~</a:t>
            </a:r>
            <a:r>
              <a:rPr sz="1800">
                <a:solidFill>
                  <a:srgbClr val="4070A0"/>
                </a:solidFill>
                <a:latin typeface="Courier"/>
              </a:rPr>
              <a:t> </a:t>
            </a:r>
            <a:r>
              <a:rPr sz="1800">
                <a:solidFill>
                  <a:srgbClr val="40A070"/>
                </a:solidFill>
                <a:latin typeface="Courier"/>
              </a:rPr>
              <a:t>1</a:t>
            </a:r>
            <a:r>
              <a:rPr sz="1800">
                <a:latin typeface="Courier"/>
              </a:rPr>
              <a:t>,</a:t>
            </a:r>
            <a:br/>
            <a:r>
              <a:rPr sz="1800">
                <a:latin typeface="Courier"/>
              </a:rPr>
              <a:t>            </a:t>
            </a:r>
            <a:r>
              <a:rPr sz="1800">
                <a:solidFill>
                  <a:srgbClr val="902000"/>
                </a:solidFill>
                <a:latin typeface="Courier"/>
              </a:rPr>
              <a:t>var =</a:t>
            </a:r>
            <a:r>
              <a:rPr sz="1800">
                <a:latin typeface="Courier"/>
              </a:rPr>
              <a:t> var,</a:t>
            </a:r>
            <a:br/>
            <a:r>
              <a:rPr sz="1800">
                <a:latin typeface="Courier"/>
              </a:rPr>
              <a:t>            </a:t>
            </a:r>
            <a:r>
              <a:rPr sz="1800">
                <a:solidFill>
                  <a:srgbClr val="902000"/>
                </a:solidFill>
                <a:latin typeface="Courier"/>
              </a:rPr>
              <a:t>method =</a:t>
            </a:r>
            <a:r>
              <a:rPr sz="1800">
                <a:latin typeface="Courier"/>
              </a:rPr>
              <a:t> </a:t>
            </a:r>
            <a:r>
              <a:rPr sz="1800">
                <a:solidFill>
                  <a:srgbClr val="4070A0"/>
                </a:solidFill>
                <a:latin typeface="Courier"/>
              </a:rPr>
              <a:t>"REML"</a:t>
            </a:r>
            <a:r>
              <a:rPr sz="1800">
                <a:latin typeface="Courier"/>
              </a:rPr>
              <a:t>,</a:t>
            </a:r>
            <a:br/>
            <a:r>
              <a:rPr sz="1800">
                <a:latin typeface="Courier"/>
              </a:rPr>
              <a:t>            </a:t>
            </a:r>
            <a:r>
              <a:rPr sz="1800">
                <a:solidFill>
                  <a:srgbClr val="902000"/>
                </a:solidFill>
                <a:latin typeface="Courier"/>
              </a:rPr>
              <a:t>data =</a:t>
            </a:r>
            <a:r>
              <a:rPr sz="1800">
                <a:latin typeface="Courier"/>
              </a:rPr>
              <a:t> dat.sim.final)</a:t>
            </a:r>
            <a:br/>
            <a:br/>
            <a:r>
              <a:rPr sz="1800" b="1">
                <a:solidFill>
                  <a:srgbClr val="007020"/>
                </a:solidFill>
                <a:latin typeface="Courier"/>
              </a:rPr>
              <a:t>summary</a:t>
            </a:r>
            <a:r>
              <a:rPr sz="1800">
                <a:latin typeface="Courier"/>
              </a:rPr>
              <a:t>(m0) </a:t>
            </a:r>
            <a:br/>
            <a:r>
              <a:rPr sz="1800" b="1">
                <a:solidFill>
                  <a:srgbClr val="007020"/>
                </a:solidFill>
                <a:latin typeface="Courier"/>
              </a:rPr>
              <a:t>forest</a:t>
            </a:r>
            <a:r>
              <a:rPr sz="1800">
                <a:latin typeface="Courier"/>
              </a:rPr>
              <a:t>(m0)</a:t>
            </a:r>
          </a:p>
        </p:txBody>
      </p:sp>
    </p:spTree>
  </p:cSld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Our</a:t>
            </a:r>
            <a:r>
              <a:rPr/>
              <a:t> </a:t>
            </a:r>
            <a:r>
              <a:rPr/>
              <a:t>baseline</a:t>
            </a:r>
            <a:r>
              <a:rPr/>
              <a:t> </a:t>
            </a:r>
            <a:r>
              <a:rPr/>
              <a:t>model</a:t>
            </a:r>
            <a:r>
              <a:rPr/>
              <a:t> </a:t>
            </a:r>
            <a:r>
              <a:rPr/>
              <a:t>from</a:t>
            </a:r>
            <a:r>
              <a:rPr/>
              <a:t> </a:t>
            </a:r>
            <a:r>
              <a:rPr/>
              <a:t>last</a:t>
            </a:r>
            <a:r>
              <a:rPr/>
              <a:t> </a:t>
            </a:r>
            <a:r>
              <a:rPr/>
              <a:t>time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marL="1270000" indent="0">
              <a:buNone/>
            </a:pPr>
            <a:r>
              <a:rPr sz="1800">
                <a:latin typeface="Courier"/>
              </a:rPr>
              <a:t>m0 &lt;-</a:t>
            </a:r>
            <a:r>
              <a:rPr sz="1800">
                <a:solidFill>
                  <a:srgbClr val="4070A0"/>
                </a:solidFill>
                <a:latin typeface="Courier"/>
              </a:rPr>
              <a:t> </a:t>
            </a:r>
            <a:r>
              <a:rPr sz="1800" b="1">
                <a:solidFill>
                  <a:srgbClr val="007020"/>
                </a:solidFill>
                <a:latin typeface="Courier"/>
              </a:rPr>
              <a:t>mareg</a:t>
            </a:r>
            <a:r>
              <a:rPr sz="1800">
                <a:latin typeface="Courier"/>
              </a:rPr>
              <a:t>(</a:t>
            </a:r>
            <a:r>
              <a:rPr sz="1800">
                <a:solidFill>
                  <a:srgbClr val="902000"/>
                </a:solidFill>
                <a:latin typeface="Courier"/>
              </a:rPr>
              <a:t>formula =</a:t>
            </a:r>
            <a:r>
              <a:rPr sz="1800">
                <a:latin typeface="Courier"/>
              </a:rPr>
              <a:t> es </a:t>
            </a:r>
            <a:r>
              <a:rPr sz="1800">
                <a:solidFill>
                  <a:srgbClr val="666666"/>
                </a:solidFill>
                <a:latin typeface="Courier"/>
              </a:rPr>
              <a:t>~</a:t>
            </a:r>
            <a:r>
              <a:rPr sz="1800">
                <a:solidFill>
                  <a:srgbClr val="4070A0"/>
                </a:solidFill>
                <a:latin typeface="Courier"/>
              </a:rPr>
              <a:t> </a:t>
            </a:r>
            <a:r>
              <a:rPr sz="1800">
                <a:solidFill>
                  <a:srgbClr val="40A070"/>
                </a:solidFill>
                <a:latin typeface="Courier"/>
              </a:rPr>
              <a:t>1</a:t>
            </a:r>
            <a:r>
              <a:rPr sz="1800">
                <a:latin typeface="Courier"/>
              </a:rPr>
              <a:t>,</a:t>
            </a:r>
            <a:br/>
            <a:r>
              <a:rPr sz="1800">
                <a:latin typeface="Courier"/>
              </a:rPr>
              <a:t>            </a:t>
            </a:r>
            <a:r>
              <a:rPr sz="1800">
                <a:solidFill>
                  <a:srgbClr val="902000"/>
                </a:solidFill>
                <a:latin typeface="Courier"/>
              </a:rPr>
              <a:t>var =</a:t>
            </a:r>
            <a:r>
              <a:rPr sz="1800">
                <a:latin typeface="Courier"/>
              </a:rPr>
              <a:t> var,</a:t>
            </a:r>
            <a:br/>
            <a:r>
              <a:rPr sz="1800">
                <a:latin typeface="Courier"/>
              </a:rPr>
              <a:t>            </a:t>
            </a:r>
            <a:r>
              <a:rPr sz="1800">
                <a:solidFill>
                  <a:srgbClr val="902000"/>
                </a:solidFill>
                <a:latin typeface="Courier"/>
              </a:rPr>
              <a:t>method =</a:t>
            </a:r>
            <a:r>
              <a:rPr sz="1800">
                <a:latin typeface="Courier"/>
              </a:rPr>
              <a:t> </a:t>
            </a:r>
            <a:r>
              <a:rPr sz="1800">
                <a:solidFill>
                  <a:srgbClr val="4070A0"/>
                </a:solidFill>
                <a:latin typeface="Courier"/>
              </a:rPr>
              <a:t>"REML"</a:t>
            </a:r>
            <a:r>
              <a:rPr sz="1800">
                <a:latin typeface="Courier"/>
              </a:rPr>
              <a:t>,</a:t>
            </a:r>
            <a:br/>
            <a:r>
              <a:rPr sz="1800">
                <a:latin typeface="Courier"/>
              </a:rPr>
              <a:t>            </a:t>
            </a:r>
            <a:r>
              <a:rPr sz="1800">
                <a:solidFill>
                  <a:srgbClr val="902000"/>
                </a:solidFill>
                <a:latin typeface="Courier"/>
              </a:rPr>
              <a:t>data =</a:t>
            </a:r>
            <a:r>
              <a:rPr sz="1800">
                <a:latin typeface="Courier"/>
              </a:rPr>
              <a:t> dat.sim.final)</a:t>
            </a:r>
            <a:br/>
            <a:br/>
            <a:r>
              <a:rPr sz="1800" b="1">
                <a:solidFill>
                  <a:srgbClr val="007020"/>
                </a:solidFill>
                <a:latin typeface="Courier"/>
              </a:rPr>
              <a:t>head</a:t>
            </a:r>
            <a:r>
              <a:rPr sz="1800">
                <a:latin typeface="Courier"/>
              </a:rPr>
              <a:t>(dat.sim.final)</a:t>
            </a:r>
          </a:p>
          <a:p>
            <a:pPr lvl="0" marL="1270000" indent="0">
              <a:buNone/>
            </a:pPr>
            <a:r>
              <a:rPr sz="1800">
                <a:latin typeface="Courier"/>
              </a:rPr>
              <a:t>##    id    es        var dose stress
## 1 204 0.840 0.07487469   10   high
## 2 493 0.865 0.08238613   11   high
## 3 506 0.550 0.05250000    9    low
## 4 509 1.135 0.04870185   11   high
## 5 359 0.490 0.07500000    8   high
## 6 661 1.030 0.06000000   10   high</a:t>
            </a:r>
          </a:p>
        </p:txBody>
      </p:sp>
    </p:spTree>
  </p:cSld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Our</a:t>
            </a:r>
            <a:r>
              <a:rPr/>
              <a:t> </a:t>
            </a:r>
            <a:r>
              <a:rPr/>
              <a:t>baseline</a:t>
            </a:r>
            <a:r>
              <a:rPr/>
              <a:t> </a:t>
            </a:r>
            <a:r>
              <a:rPr/>
              <a:t>model</a:t>
            </a:r>
            <a:r>
              <a:rPr/>
              <a:t> </a:t>
            </a:r>
            <a:r>
              <a:rPr/>
              <a:t>from</a:t>
            </a:r>
            <a:r>
              <a:rPr/>
              <a:t> </a:t>
            </a:r>
            <a:r>
              <a:rPr/>
              <a:t>last</a:t>
            </a:r>
            <a:r>
              <a:rPr/>
              <a:t> </a:t>
            </a:r>
            <a:r>
              <a:rPr/>
              <a:t>time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marL="1270000" indent="0">
              <a:buNone/>
            </a:pPr>
            <a:r>
              <a:rPr sz="1800" b="1">
                <a:solidFill>
                  <a:srgbClr val="007020"/>
                </a:solidFill>
                <a:latin typeface="Courier"/>
              </a:rPr>
              <a:t>summary</a:t>
            </a:r>
            <a:r>
              <a:rPr sz="1800">
                <a:latin typeface="Courier"/>
              </a:rPr>
              <a:t>(m0) </a:t>
            </a:r>
          </a:p>
          <a:p>
            <a:pPr lvl="0" marL="1270000" indent="0">
              <a:buNone/>
            </a:pPr>
            <a:r>
              <a:rPr sz="1800">
                <a:latin typeface="Courier"/>
              </a:rPr>
              <a:t>## 
##  Model Results:  
##  
##         estimate    se     z  ci.l  ci.u p
## intrcpt    0.797 0.130 6.121 0.542 1.053 0
## 
##  Heterogeneity &amp; Fit:  
##  
##          QE  QE.df    QEp     QM  QM.df QMp
## [1,] 16.228  7.000  0.023 37.469  1.000   0</a:t>
            </a:r>
          </a:p>
        </p:txBody>
      </p:sp>
    </p:spTree>
  </p:cSld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Our</a:t>
            </a:r>
            <a:r>
              <a:rPr/>
              <a:t> </a:t>
            </a:r>
            <a:r>
              <a:rPr/>
              <a:t>baseline</a:t>
            </a:r>
            <a:r>
              <a:rPr/>
              <a:t> </a:t>
            </a:r>
            <a:r>
              <a:rPr/>
              <a:t>model</a:t>
            </a:r>
            <a:r>
              <a:rPr/>
              <a:t> </a:t>
            </a:r>
            <a:r>
              <a:rPr/>
              <a:t>from</a:t>
            </a:r>
            <a:r>
              <a:rPr/>
              <a:t> </a:t>
            </a:r>
            <a:r>
              <a:rPr/>
              <a:t>last</a:t>
            </a:r>
            <a:r>
              <a:rPr/>
              <a:t> </a:t>
            </a:r>
            <a:r>
              <a:rPr/>
              <a:t>time</a:t>
            </a:r>
          </a:p>
        </p:txBody>
      </p:sp>
      <p:pic>
        <p:nvPicPr>
          <p:cNvPr descr="ma-methods-2_files/figure-pptx/unnamed-chunk-30-1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378200" y="1816100"/>
            <a:ext cx="5435600" cy="43434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Hello</a:t>
            </a:r>
            <a:r>
              <a:rPr/>
              <a:t> </a:t>
            </a:r>
            <a:r>
              <a:rPr/>
              <a:t>heterogeneity,</a:t>
            </a:r>
            <a:r>
              <a:rPr/>
              <a:t> </a:t>
            </a:r>
            <a:r>
              <a:rPr/>
              <a:t>my</a:t>
            </a:r>
            <a:r>
              <a:rPr/>
              <a:t> </a:t>
            </a:r>
            <a:r>
              <a:rPr/>
              <a:t>old</a:t>
            </a:r>
            <a:r>
              <a:rPr/>
              <a:t> </a:t>
            </a:r>
            <a:r>
              <a:rPr/>
              <a:t>friend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/>
              <a:t>Bad, normal, omnipresent</a:t>
            </a:r>
          </a:p>
          <a:p>
            <a:pPr lvl="1"/>
            <a:r>
              <a:rPr/>
              <a:t>Inconsistency across ES estimates between studies</a:t>
            </a:r>
          </a:p>
          <a:p>
            <a:pPr lvl="1"/>
            <a:r>
              <a:rPr/>
              <a:t>Might (probably) have something to with things like </a:t>
            </a:r>
            <a:r>
              <a:rPr b="1"/>
              <a:t>dose</a:t>
            </a:r>
            <a:r>
              <a:rPr/>
              <a:t>, </a:t>
            </a:r>
            <a:r>
              <a:rPr b="1"/>
              <a:t>dose number</a:t>
            </a:r>
            <a:r>
              <a:rPr/>
              <a:t>, </a:t>
            </a:r>
            <a:r>
              <a:rPr b="1"/>
              <a:t>duration of treatment</a:t>
            </a:r>
            <a:r>
              <a:rPr/>
              <a:t>, other sources of variation (like </a:t>
            </a:r>
            <a:r>
              <a:rPr b="1"/>
              <a:t>block effects</a:t>
            </a:r>
            <a:r>
              <a:rPr/>
              <a:t>), and </a:t>
            </a:r>
            <a:r>
              <a:rPr b="1"/>
              <a:t>sampling error</a:t>
            </a:r>
          </a:p>
        </p:txBody>
      </p:sp>
    </p:spTree>
  </p:cSld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Hello</a:t>
            </a:r>
            <a:r>
              <a:rPr/>
              <a:t> </a:t>
            </a:r>
            <a:r>
              <a:rPr/>
              <a:t>heterogeneity,</a:t>
            </a:r>
            <a:r>
              <a:rPr/>
              <a:t> </a:t>
            </a:r>
            <a:r>
              <a:rPr/>
              <a:t>my</a:t>
            </a:r>
            <a:r>
              <a:rPr/>
              <a:t> </a:t>
            </a:r>
            <a:r>
              <a:rPr/>
              <a:t>old</a:t>
            </a:r>
            <a:r>
              <a:rPr/>
              <a:t> </a:t>
            </a:r>
            <a:r>
              <a:rPr/>
              <a:t>friend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Conceptually we partition the </a:t>
            </a:r>
            <a:r>
              <a:rPr b="1"/>
              <a:t>sources of variation</a:t>
            </a:r>
            <a:r>
              <a:rPr/>
              <a:t> into:</a:t>
            </a:r>
            <a:br/>
          </a:p>
          <a:p>
            <a:pPr lvl="1"/>
            <a:r>
              <a:rPr/>
              <a:t>Within study error (plain old sampling error, because of random variation in samples between studies)</a:t>
            </a:r>
          </a:p>
          <a:p>
            <a:pPr lvl="1"/>
            <a:r>
              <a:rPr/>
              <a:t>Between study variation (real ES differences between sampled populations)</a:t>
            </a:r>
          </a:p>
        </p:txBody>
      </p:sp>
    </p:spTree>
  </p:cSld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The</a:t>
            </a:r>
            <a:r>
              <a:rPr/>
              <a:t> </a:t>
            </a:r>
            <a:r>
              <a:rPr/>
              <a:t>mystery</a:t>
            </a:r>
            <a:r>
              <a:rPr/>
              <a:t> </a:t>
            </a:r>
            <a:r>
              <a:rPr/>
              <a:t>of</a:t>
            </a:r>
            <a:r>
              <a:rPr/>
              <a:t> </a:t>
            </a:r>
            <a:r>
              <a:rPr/>
              <a:t>Teams</a:t>
            </a:r>
            <a:r>
              <a:rPr/>
              <a:t> </a:t>
            </a:r>
            <a:r>
              <a:rPr/>
              <a:t>Video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What we know so far</a:t>
            </a:r>
            <a:br/>
          </a:p>
          <a:p>
            <a:pPr lvl="1"/>
            <a:r>
              <a:rPr/>
              <a:t>Sign in to Teams!</a:t>
            </a:r>
            <a:br/>
          </a:p>
          <a:p>
            <a:pPr lvl="0" marL="0" indent="0">
              <a:buNone/>
            </a:pPr>
            <a:r>
              <a:rPr/>
              <a:t>(for real, sign in)</a:t>
            </a:r>
          </a:p>
        </p:txBody>
      </p:sp>
    </p:spTree>
  </p:cSld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Hello</a:t>
            </a:r>
            <a:r>
              <a:rPr/>
              <a:t> </a:t>
            </a:r>
            <a:r>
              <a:rPr/>
              <a:t>heterogeneity,</a:t>
            </a:r>
            <a:r>
              <a:rPr/>
              <a:t> </a:t>
            </a:r>
            <a:r>
              <a:rPr/>
              <a:t>my</a:t>
            </a:r>
            <a:r>
              <a:rPr/>
              <a:t> </a:t>
            </a:r>
            <a:r>
              <a:rPr/>
              <a:t>old</a:t>
            </a:r>
            <a:r>
              <a:rPr/>
              <a:t> </a:t>
            </a:r>
            <a:r>
              <a:rPr/>
              <a:t>friend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lvl="0" marL="0" indent="0">
                  <a:buNone/>
                </a:pPr>
                <a:r>
                  <a:rPr/>
                  <a:t>Statisticians LOVE variation, and thus there are absolutely loads of ways to measure it</a:t>
                </a:r>
                <a:br/>
              </a:p>
              <a:p>
                <a:pPr lvl="0" marL="0" indent="0">
                  <a:buNone/>
                </a:pPr>
                <a14:m>
                  <m:oMath xmlns:m="http://schemas.openxmlformats.org/officeDocument/2006/math">
                    <m:sSup>
                      <m:e>
                        <m:r>
                          <m:t>I</m:t>
                        </m:r>
                      </m:e>
                      <m:sup>
                        <m:r>
                          <m:t>2</m:t>
                        </m:r>
                      </m:sup>
                    </m:sSup>
                  </m:oMath>
                </a14:m>
                <a:r>
                  <a:rPr/>
                  <a:t> == Index of heterogeneity</a:t>
                </a:r>
                <a:br/>
              </a:p>
            </p:txBody>
          </p:sp>
        </mc:Choice>
      </mc:AlternateContent>
    </p:spTree>
  </p:cSld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Hello</a:t>
            </a:r>
            <a:r>
              <a:rPr/>
              <a:t> </a:t>
            </a:r>
            <a:r>
              <a:rPr/>
              <a:t>heterogeneity,</a:t>
            </a:r>
            <a:r>
              <a:rPr/>
              <a:t> </a:t>
            </a:r>
            <a:r>
              <a:rPr/>
              <a:t>my</a:t>
            </a:r>
            <a:r>
              <a:rPr/>
              <a:t> </a:t>
            </a:r>
            <a:r>
              <a:rPr/>
              <a:t>old</a:t>
            </a:r>
            <a:r>
              <a:rPr/>
              <a:t> </a:t>
            </a:r>
            <a:r>
              <a:rPr/>
              <a:t>friend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lvl="0" marL="0" indent="0">
                  <a:buNone/>
                </a:pPr>
                <a14:m>
                  <m:oMath xmlns:m="http://schemas.openxmlformats.org/officeDocument/2006/math">
                    <m:sSup>
                      <m:e>
                        <m:r>
                          <m:t>I</m:t>
                        </m:r>
                      </m:e>
                      <m:sup>
                        <m:r>
                          <m:t>2</m:t>
                        </m:r>
                      </m:sup>
                    </m:sSup>
                  </m:oMath>
                </a14:m>
                <a:br/>
              </a:p>
              <a:p>
                <a:pPr lvl="0" marL="0" indent="0">
                  <a:buNone/>
                </a:pPr>
                <a:r>
                  <a:rPr/>
                  <a:t>Interpreted as the % variation in the grand ES that is due to variation between studies (i.e., the higher this is, the lower in comparability your studies are)</a:t>
                </a:r>
              </a:p>
            </p:txBody>
          </p:sp>
        </mc:Choice>
      </mc:AlternateContent>
    </p:spTree>
  </p:cSld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Hello</a:t>
            </a:r>
            <a:r>
              <a:rPr/>
              <a:t> </a:t>
            </a:r>
            <a:r>
              <a:rPr/>
              <a:t>heterogeneity,</a:t>
            </a:r>
            <a:r>
              <a:rPr/>
              <a:t> </a:t>
            </a:r>
            <a:r>
              <a:rPr/>
              <a:t>my</a:t>
            </a:r>
            <a:r>
              <a:rPr/>
              <a:t> </a:t>
            </a:r>
            <a:r>
              <a:rPr/>
              <a:t>old</a:t>
            </a:r>
            <a:r>
              <a:rPr/>
              <a:t> </a:t>
            </a:r>
            <a:r>
              <a:rPr/>
              <a:t>friend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marL="1270000" indent="0">
              <a:buNone/>
            </a:pPr>
            <a:r>
              <a:rPr sz="1800" b="1">
                <a:solidFill>
                  <a:srgbClr val="007020"/>
                </a:solidFill>
                <a:latin typeface="Courier"/>
              </a:rPr>
              <a:t>confint</a:t>
            </a:r>
            <a:r>
              <a:rPr sz="1800">
                <a:latin typeface="Courier"/>
              </a:rPr>
              <a:t>(m0)</a:t>
            </a:r>
          </a:p>
          <a:p>
            <a:pPr lvl="0" marL="1270000" indent="0">
              <a:buNone/>
            </a:pPr>
            <a:r>
              <a:rPr sz="1800">
                <a:latin typeface="Courier"/>
              </a:rPr>
              <a:t>## 
##        estimate  ci.lb   ci.ub 
## tau^2    0.0756 0.0007  0.4447 
## tau      0.2750 0.0262  0.6669 
## I^2(%)  56.1370 1.1519 88.2694 
## H^2      2.2798 1.0117  8.5247</a:t>
            </a:r>
          </a:p>
          <a:p>
            <a:pPr lvl="0" marL="0" indent="0">
              <a:buNone/>
            </a:pPr>
            <a:r>
              <a:rPr/>
              <a:t>56% is a moderate amount of uncertainty between studies (but the confidence interval is huge!)</a:t>
            </a:r>
          </a:p>
        </p:txBody>
      </p:sp>
    </p:spTree>
  </p:cSld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Further</a:t>
            </a:r>
            <a:r>
              <a:rPr/>
              <a:t> </a:t>
            </a:r>
            <a:r>
              <a:rPr/>
              <a:t>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/>
              <a:t>ES heterogeneity can sometimes be explained by </a:t>
            </a:r>
            <a:r>
              <a:rPr b="1"/>
              <a:t>moderator variables</a:t>
            </a:r>
          </a:p>
          <a:p>
            <a:pPr lvl="1"/>
            <a:r>
              <a:rPr/>
              <a:t>This should be designed consciously (rather than “fishing for p-values”)</a:t>
            </a:r>
          </a:p>
          <a:p>
            <a:pPr lvl="1"/>
            <a:r>
              <a:rPr/>
              <a:t>An example might be a </a:t>
            </a:r>
            <a:r>
              <a:rPr b="1"/>
              <a:t>dose</a:t>
            </a:r>
            <a:r>
              <a:rPr/>
              <a:t> effect or similar that impacts the </a:t>
            </a:r>
            <a:r>
              <a:rPr b="1"/>
              <a:t>magnitude</a:t>
            </a:r>
            <a:r>
              <a:rPr/>
              <a:t> of expected ES</a:t>
            </a:r>
          </a:p>
        </p:txBody>
      </p:sp>
    </p:spTree>
  </p:cSld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Further</a:t>
            </a:r>
            <a:r>
              <a:rPr/>
              <a:t> </a:t>
            </a:r>
            <a:r>
              <a:rPr/>
              <a:t>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marL="1270000" indent="0">
              <a:buNone/>
            </a:pPr>
            <a:r>
              <a:rPr sz="1800">
                <a:latin typeface="Courier"/>
              </a:rPr>
              <a:t>##    id    es        var dose stress
## 1 204 0.840 0.07487469   10   high
## 2 493 0.865 0.08238613   11   high
## 3 506 0.550 0.05250000    9    low
## 4 509 1.135 0.04870185   11   high
## 5 359 0.490 0.07500000    8   high
## 6 661 1.030 0.06000000   10   high</a:t>
            </a:r>
          </a:p>
        </p:txBody>
      </p:sp>
    </p:spTree>
  </p:cSld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Further</a:t>
            </a:r>
            <a:r>
              <a:rPr/>
              <a:t> </a:t>
            </a:r>
            <a:r>
              <a:rPr/>
              <a:t>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marL="1270000" indent="0">
              <a:buNone/>
            </a:pPr>
            <a:r>
              <a:rPr sz="1800">
                <a:latin typeface="Courier"/>
              </a:rPr>
              <a:t>## 
##  Model Results:  
##  
##         estimate     se      z   ci.l   ci.u   p
## intrcpt   -0.681  0.413 -1.646 -1.491  0.130 0.1
## mods       0.147  0.040  3.661  0.068  0.226 0.0
## 
##  Heterogeneity &amp; Fit:  
##  
##          QE  QE.df    QEp     QM  QM.df QMp
## [1,]  2.822  6.000  0.831 13.406  1.000   0</a:t>
            </a:r>
          </a:p>
        </p:txBody>
      </p:sp>
    </p:spTree>
  </p:cSld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Diagnostics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/>
              <a:t>Model assumptions</a:t>
            </a:r>
          </a:p>
          <a:p>
            <a:pPr lvl="1"/>
            <a:r>
              <a:rPr b="1"/>
              <a:t>Heteroscedasticity</a:t>
            </a:r>
            <a:r>
              <a:rPr/>
              <a:t> (== variance of resid across fitted vals)</a:t>
            </a:r>
          </a:p>
          <a:p>
            <a:pPr lvl="1"/>
            <a:r>
              <a:rPr b="1"/>
              <a:t>Residual variance Gaussian</a:t>
            </a:r>
            <a:r>
              <a:rPr/>
              <a:t> or otherwise specified</a:t>
            </a:r>
          </a:p>
          <a:p>
            <a:pPr lvl="1"/>
            <a:r>
              <a:rPr/>
              <a:t>“conventionally subjective”</a:t>
            </a:r>
            <a:br/>
          </a:p>
          <a:p>
            <a:pPr lvl="0" marL="1270000" indent="0">
              <a:buNone/>
            </a:pPr>
            <a:r>
              <a:rPr sz="1800" b="1">
                <a:solidFill>
                  <a:srgbClr val="007020"/>
                </a:solidFill>
                <a:latin typeface="Courier"/>
              </a:rPr>
              <a:t>plot</a:t>
            </a:r>
            <a:r>
              <a:rPr sz="1800">
                <a:latin typeface="Courier"/>
              </a:rPr>
              <a:t>(model) </a:t>
            </a:r>
            <a:r>
              <a:rPr sz="1800" i="1">
                <a:solidFill>
                  <a:srgbClr val="60A0B0"/>
                </a:solidFill>
                <a:latin typeface="Courier"/>
              </a:rPr>
              <a:t># automatic diagnostics</a:t>
            </a:r>
          </a:p>
        </p:txBody>
      </p:sp>
    </p:spTree>
  </p:cSld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Diagnostics</a:t>
            </a:r>
          </a:p>
        </p:txBody>
      </p:sp>
      <p:pic>
        <p:nvPicPr>
          <p:cNvPr descr="ma-methods-2_files/figure-pptx/unnamed-chunk-34-1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378200" y="1816100"/>
            <a:ext cx="5435600" cy="43434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What</a:t>
            </a:r>
            <a:r>
              <a:rPr/>
              <a:t> </a:t>
            </a:r>
            <a:r>
              <a:rPr/>
              <a:t>we</a:t>
            </a:r>
            <a:r>
              <a:rPr/>
              <a:t> </a:t>
            </a:r>
            <a:r>
              <a:rPr/>
              <a:t>did</a:t>
            </a:r>
            <a:r>
              <a:rPr/>
              <a:t> </a:t>
            </a:r>
            <a:r>
              <a:rPr/>
              <a:t>last</a:t>
            </a:r>
            <a:r>
              <a:rPr/>
              <a:t> </a:t>
            </a:r>
            <a:r>
              <a:rPr/>
              <a:t>time</a:t>
            </a:r>
          </a:p>
        </p:txBody>
      </p:sp>
      <p:pic>
        <p:nvPicPr>
          <p:cNvPr descr="pics/ref-1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838200" y="2146300"/>
            <a:ext cx="10515600" cy="31877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sp>
        <p:nvSpPr>
          <p:cNvPr id="1" name="TextBox 3"/>
          <p:cNvSpPr txBox="1"/>
          <p:nvPr/>
        </p:nvSpPr>
        <p:spPr>
          <a:xfrm>
            <a:off x="838200" y="5651500"/>
            <a:ext cx="10515600" cy="508000"/>
          </a:xfrm>
          <a:prstGeom prst="rect">
            <a:avLst/>
          </a:prstGeom>
          <a:noFill/>
        </p:spPr>
        <p:txBody>
          <a:bodyPr/>
          <a:lstStyle/>
          <a:p>
            <a:pPr lvl="0" marL="0" indent="0" algn="ctr">
              <a:buNone/>
            </a:pPr>
            <a:r>
              <a:rPr/>
              <a:t>meta-analysis</a:t>
            </a:r>
          </a:p>
        </p:txBody>
      </p:sp>
    </p:spTree>
  </p:cSld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citations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Lewis, S., &amp; Clarke, M. (2001). Forest plots: Trying to see the wood and the trees. British Medical Journal, 322, 1479–1480.</a:t>
            </a:r>
          </a:p>
          <a:p>
            <a:pPr lvl="0" marL="0" indent="0">
              <a:buNone/>
            </a:pPr>
            <a:r>
              <a:rPr/>
              <a:t>Viechtbauer, W. (2010). Conducting meta-analyses in R with the metafor package. Journal of Statistical Software, 36(3), 1–48.</a:t>
            </a:r>
          </a:p>
        </p:txBody>
      </p:sp>
    </p:spTree>
  </p:cSld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What</a:t>
            </a:r>
            <a:r>
              <a:rPr/>
              <a:t> </a:t>
            </a:r>
            <a:r>
              <a:rPr/>
              <a:t>we</a:t>
            </a:r>
            <a:r>
              <a:rPr/>
              <a:t> </a:t>
            </a:r>
            <a:r>
              <a:rPr/>
              <a:t>did</a:t>
            </a:r>
            <a:r>
              <a:rPr/>
              <a:t> </a:t>
            </a:r>
            <a:r>
              <a:rPr/>
              <a:t>last</a:t>
            </a:r>
            <a:r>
              <a:rPr/>
              <a:t> </a:t>
            </a:r>
            <a:r>
              <a:rPr/>
              <a:t>time</a:t>
            </a:r>
          </a:p>
        </p:txBody>
      </p:sp>
      <p:pic>
        <p:nvPicPr>
          <p:cNvPr descr="pics/lockdown2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483100" y="1816100"/>
            <a:ext cx="3225800" cy="38354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sp>
        <p:nvSpPr>
          <p:cNvPr id="1" name="TextBox 3"/>
          <p:cNvSpPr txBox="1"/>
          <p:nvPr/>
        </p:nvSpPr>
        <p:spPr>
          <a:xfrm>
            <a:off x="838200" y="5651500"/>
            <a:ext cx="10515600" cy="508000"/>
          </a:xfrm>
          <a:prstGeom prst="rect">
            <a:avLst/>
          </a:prstGeom>
          <a:noFill/>
        </p:spPr>
        <p:txBody>
          <a:bodyPr/>
          <a:lstStyle/>
          <a:p>
            <a:pPr lvl="0" marL="0" indent="0" algn="ctr">
              <a:buNone/>
            </a:pPr>
            <a:r>
              <a:rPr/>
              <a:t>meta-analysis</a:t>
            </a:r>
          </a:p>
        </p:txBody>
      </p:sp>
    </p:spTree>
  </p:cSld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What</a:t>
            </a:r>
            <a:r>
              <a:rPr/>
              <a:t> </a:t>
            </a:r>
            <a:r>
              <a:rPr/>
              <a:t>we</a:t>
            </a:r>
            <a:r>
              <a:rPr/>
              <a:t> </a:t>
            </a:r>
            <a:r>
              <a:rPr/>
              <a:t>did</a:t>
            </a:r>
            <a:r>
              <a:rPr/>
              <a:t> </a:t>
            </a:r>
            <a:r>
              <a:rPr/>
              <a:t>last</a:t>
            </a:r>
            <a:r>
              <a:rPr/>
              <a:t> </a:t>
            </a:r>
            <a:r>
              <a:rPr/>
              <a:t>time</a:t>
            </a:r>
          </a:p>
        </p:txBody>
      </p:sp>
      <p:pic>
        <p:nvPicPr>
          <p:cNvPr descr="pics/methods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336800" y="1816100"/>
            <a:ext cx="7518400" cy="38354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sp>
        <p:nvSpPr>
          <p:cNvPr id="1" name="TextBox 3"/>
          <p:cNvSpPr txBox="1"/>
          <p:nvPr/>
        </p:nvSpPr>
        <p:spPr>
          <a:xfrm>
            <a:off x="838200" y="5651500"/>
            <a:ext cx="10515600" cy="508000"/>
          </a:xfrm>
          <a:prstGeom prst="rect">
            <a:avLst/>
          </a:prstGeom>
          <a:noFill/>
        </p:spPr>
        <p:txBody>
          <a:bodyPr/>
          <a:lstStyle/>
          <a:p>
            <a:pPr lvl="0" marL="0" indent="0" algn="ctr">
              <a:buNone/>
            </a:pPr>
            <a:r>
              <a:rPr/>
              <a:t>meta-analysis</a:t>
            </a:r>
          </a:p>
        </p:txBody>
      </p:sp>
    </p:spTree>
  </p:cSld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What</a:t>
            </a:r>
            <a:r>
              <a:rPr/>
              <a:t> </a:t>
            </a:r>
            <a:r>
              <a:rPr/>
              <a:t>we</a:t>
            </a:r>
            <a:r>
              <a:rPr/>
              <a:t> </a:t>
            </a:r>
            <a:r>
              <a:rPr/>
              <a:t>did</a:t>
            </a:r>
            <a:r>
              <a:rPr/>
              <a:t> </a:t>
            </a:r>
            <a:r>
              <a:rPr/>
              <a:t>last</a:t>
            </a:r>
            <a:r>
              <a:rPr/>
              <a:t> </a:t>
            </a:r>
            <a:r>
              <a:rPr/>
              <a:t>time</a:t>
            </a:r>
          </a:p>
        </p:txBody>
      </p:sp>
      <p:pic>
        <p:nvPicPr>
          <p:cNvPr descr="pics/fig4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806700" y="1816100"/>
            <a:ext cx="6565900" cy="38354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sp>
        <p:nvSpPr>
          <p:cNvPr id="1" name="TextBox 3"/>
          <p:cNvSpPr txBox="1"/>
          <p:nvPr/>
        </p:nvSpPr>
        <p:spPr>
          <a:xfrm>
            <a:off x="838200" y="5651500"/>
            <a:ext cx="10515600" cy="508000"/>
          </a:xfrm>
          <a:prstGeom prst="rect">
            <a:avLst/>
          </a:prstGeom>
          <a:noFill/>
        </p:spPr>
        <p:txBody>
          <a:bodyPr/>
          <a:lstStyle/>
          <a:p>
            <a:pPr lvl="0" marL="0" indent="0" algn="ctr">
              <a:buNone/>
            </a:pPr>
            <a:r>
              <a:rPr/>
              <a:t>meta-analysis</a:t>
            </a:r>
          </a:p>
        </p:txBody>
      </p:sp>
    </p:spTree>
  </p:cSld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What</a:t>
            </a:r>
            <a:r>
              <a:rPr/>
              <a:t> </a:t>
            </a:r>
            <a:r>
              <a:rPr/>
              <a:t>we</a:t>
            </a:r>
            <a:r>
              <a:rPr/>
              <a:t> </a:t>
            </a:r>
            <a:r>
              <a:rPr/>
              <a:t>did</a:t>
            </a:r>
            <a:r>
              <a:rPr/>
              <a:t> </a:t>
            </a:r>
            <a:r>
              <a:rPr/>
              <a:t>last</a:t>
            </a:r>
            <a:r>
              <a:rPr/>
              <a:t> </a:t>
            </a:r>
            <a:r>
              <a:rPr/>
              <a:t>time</a:t>
            </a:r>
          </a:p>
        </p:txBody>
      </p:sp>
      <p:pic>
        <p:nvPicPr>
          <p:cNvPr descr="pics/cohens-d-1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784600" y="1816100"/>
            <a:ext cx="4622800" cy="38354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sp>
        <p:nvSpPr>
          <p:cNvPr id="1" name="TextBox 3"/>
          <p:cNvSpPr txBox="1"/>
          <p:nvPr/>
        </p:nvSpPr>
        <p:spPr>
          <a:xfrm>
            <a:off x="838200" y="5651500"/>
            <a:ext cx="10515600" cy="508000"/>
          </a:xfrm>
          <a:prstGeom prst="rect">
            <a:avLst/>
          </a:prstGeom>
          <a:noFill/>
        </p:spPr>
        <p:txBody>
          <a:bodyPr/>
          <a:lstStyle/>
          <a:p>
            <a:pPr lvl="0" marL="0" indent="0" algn="ctr">
              <a:buNone/>
            </a:pPr>
            <a:r>
              <a:rPr/>
              <a:t>meta-analysis</a:t>
            </a:r>
          </a:p>
        </p:txBody>
      </p:sp>
    </p:spTree>
  </p:cSld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D8C5CF4B-B645-4C6B-963B-5168CA98391A}" vid="{F2BD30F4-1E32-4905-B99E-279810D0552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154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Consolas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Meta-Analysis Methods II</dc:title>
  <dc:creator>Ed Harris</dc:creator>
  <cp:keywords/>
  <dcterms:created xsi:type="dcterms:W3CDTF">2020-07-22T13:37:16Z</dcterms:created>
  <dcterms:modified xsi:type="dcterms:W3CDTF">2020-07-22T13:37:16Z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ate">
    <vt:lpwstr>2020.07.22</vt:lpwstr>
  </property>
  <property fmtid="{D5CDD505-2E9C-101B-9397-08002B2CF9AE}" pid="3" name="output">
    <vt:lpwstr/>
  </property>
  <property fmtid="{D5CDD505-2E9C-101B-9397-08002B2CF9AE}" pid="4" name="subtitle">
    <vt:lpwstr>Basics of effect size and meta-analysis</vt:lpwstr>
  </property>
</Properties>
</file>