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6" r:id="rId3"/>
    <p:sldId id="257" r:id="rId4"/>
    <p:sldId id="258" r:id="rId5"/>
    <p:sldId id="260" r:id="rId6"/>
    <p:sldId id="261" r:id="rId7"/>
    <p:sldId id="288" r:id="rId8"/>
    <p:sldId id="287" r:id="rId9"/>
    <p:sldId id="289" r:id="rId10"/>
    <p:sldId id="262" r:id="rId11"/>
    <p:sldId id="291" r:id="rId12"/>
    <p:sldId id="290" r:id="rId13"/>
    <p:sldId id="263" r:id="rId14"/>
    <p:sldId id="285" r:id="rId1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656" y="5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2021-04-28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2021-04-28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130" y="221381"/>
            <a:ext cx="5342021" cy="45167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23511" y="885528"/>
            <a:ext cx="11338560" cy="680085"/>
          </a:xfrm>
          <a:custGeom>
            <a:avLst/>
            <a:gdLst/>
            <a:ahLst/>
            <a:cxnLst/>
            <a:rect l="l" t="t" r="r" b="b"/>
            <a:pathLst>
              <a:path w="11338560" h="680085">
                <a:moveTo>
                  <a:pt x="11338560" y="0"/>
                </a:moveTo>
                <a:lnTo>
                  <a:pt x="0" y="0"/>
                </a:lnTo>
                <a:lnTo>
                  <a:pt x="0" y="680034"/>
                </a:lnTo>
                <a:lnTo>
                  <a:pt x="11338560" y="680034"/>
                </a:lnTo>
                <a:lnTo>
                  <a:pt x="1133856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2021-04-28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2021-04-28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2021-04-28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2130" y="221381"/>
            <a:ext cx="5342021" cy="45167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3511" y="885528"/>
            <a:ext cx="11344976" cy="680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30598" y="1564422"/>
            <a:ext cx="5706745" cy="3298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2021-04-28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84655" y="2286000"/>
            <a:ext cx="8229600" cy="125996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ctr">
              <a:lnSpc>
                <a:spcPts val="4610"/>
              </a:lnSpc>
              <a:spcBef>
                <a:spcPts val="625"/>
              </a:spcBef>
            </a:pPr>
            <a:r>
              <a:rPr sz="4000" b="1" spc="40">
                <a:solidFill>
                  <a:srgbClr val="000000"/>
                </a:solidFill>
                <a:latin typeface="+mn-lt"/>
              </a:rPr>
              <a:t>Structural</a:t>
            </a:r>
            <a:r>
              <a:rPr sz="4000" b="1" spc="-15">
                <a:solidFill>
                  <a:srgbClr val="000000"/>
                </a:solidFill>
                <a:latin typeface="+mn-lt"/>
              </a:rPr>
              <a:t> </a:t>
            </a:r>
            <a:r>
              <a:rPr sz="4000" b="1" spc="45">
                <a:solidFill>
                  <a:srgbClr val="000000"/>
                </a:solidFill>
                <a:latin typeface="+mn-lt"/>
              </a:rPr>
              <a:t>Equation</a:t>
            </a:r>
            <a:r>
              <a:rPr sz="4000" b="1" spc="-10">
                <a:solidFill>
                  <a:srgbClr val="000000"/>
                </a:solidFill>
                <a:latin typeface="+mn-lt"/>
              </a:rPr>
              <a:t> </a:t>
            </a:r>
            <a:r>
              <a:rPr sz="4000" b="1" spc="45">
                <a:solidFill>
                  <a:srgbClr val="000000"/>
                </a:solidFill>
                <a:latin typeface="+mn-lt"/>
              </a:rPr>
              <a:t>Modeling</a:t>
            </a:r>
            <a:r>
              <a:rPr lang="en-US" sz="4000" b="1" spc="45">
                <a:solidFill>
                  <a:srgbClr val="000000"/>
                </a:solidFill>
                <a:latin typeface="+mn-lt"/>
              </a:rPr>
              <a:t> (SEM) </a:t>
            </a:r>
            <a:br>
              <a:rPr lang="en-US" sz="4000" b="1" spc="45">
                <a:solidFill>
                  <a:srgbClr val="000000"/>
                </a:solidFill>
                <a:latin typeface="+mn-lt"/>
              </a:rPr>
            </a:br>
            <a:r>
              <a:rPr lang="en-US" sz="4000" b="1" spc="45">
                <a:solidFill>
                  <a:srgbClr val="000000"/>
                </a:solidFill>
                <a:latin typeface="+mn-lt"/>
              </a:rPr>
              <a:t>Part 1 Why, what and how?</a:t>
            </a:r>
            <a:endParaRPr sz="4000" b="1">
              <a:latin typeface="+mn-l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48000" y="4038600"/>
            <a:ext cx="550291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spc="-20">
                <a:cs typeface="Franklin Gothic Medium"/>
              </a:rPr>
              <a:t>HARUG!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spc="-20">
                <a:cs typeface="Franklin Gothic Medium"/>
              </a:rPr>
              <a:t>2021-04-28</a:t>
            </a:r>
            <a:endParaRPr sz="2400">
              <a:cs typeface="Franklin Gothic Medium"/>
            </a:endParaRPr>
          </a:p>
        </p:txBody>
      </p:sp>
      <p:pic>
        <p:nvPicPr>
          <p:cNvPr id="14" name="Picture 1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BFF963F-4239-4702-87DB-3DE70B18CE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734207" cy="182880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AABC2AC4-47C3-44A6-92D2-548B268BC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-76200"/>
            <a:ext cx="21336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298" y="267860"/>
            <a:ext cx="11338560" cy="680085"/>
          </a:xfrm>
          <a:custGeom>
            <a:avLst/>
            <a:gdLst/>
            <a:ahLst/>
            <a:cxnLst/>
            <a:rect l="l" t="t" r="r" b="b"/>
            <a:pathLst>
              <a:path w="11338560" h="680085">
                <a:moveTo>
                  <a:pt x="11338560" y="0"/>
                </a:moveTo>
                <a:lnTo>
                  <a:pt x="0" y="0"/>
                </a:lnTo>
                <a:lnTo>
                  <a:pt x="0" y="680034"/>
                </a:lnTo>
                <a:lnTo>
                  <a:pt x="11338560" y="680034"/>
                </a:lnTo>
                <a:lnTo>
                  <a:pt x="1133856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0298" y="267860"/>
            <a:ext cx="11344976" cy="6800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pc="-5" dirty="0"/>
              <a:t>Structural</a:t>
            </a:r>
            <a:r>
              <a:rPr spc="-20" dirty="0"/>
              <a:t> </a:t>
            </a:r>
            <a:r>
              <a:rPr spc="-5" dirty="0"/>
              <a:t>Equation</a:t>
            </a:r>
            <a:r>
              <a:rPr spc="-10" dirty="0"/>
              <a:t> </a:t>
            </a:r>
            <a:r>
              <a:rPr spc="-5" dirty="0"/>
              <a:t>Modeling</a:t>
            </a:r>
            <a:r>
              <a:rPr spc="-15" dirty="0"/>
              <a:t> </a:t>
            </a:r>
            <a:r>
              <a:rPr dirty="0"/>
              <a:t>(SEM)—What?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1DF1E4-6FDE-468F-B7FF-F817A68D7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066800"/>
            <a:ext cx="6553200" cy="5582698"/>
          </a:xfrm>
          <a:prstGeom prst="rect">
            <a:avLst/>
          </a:prstGeom>
        </p:spPr>
      </p:pic>
      <p:sp>
        <p:nvSpPr>
          <p:cNvPr id="12" name="object 5">
            <a:extLst>
              <a:ext uri="{FF2B5EF4-FFF2-40B4-BE49-F238E27FC236}">
                <a16:creationId xmlns:a16="http://schemas.microsoft.com/office/drawing/2014/main" id="{CF792C6A-7E66-444C-817C-65120C44FEF2}"/>
              </a:ext>
            </a:extLst>
          </p:cNvPr>
          <p:cNvSpPr txBox="1"/>
          <p:nvPr/>
        </p:nvSpPr>
        <p:spPr>
          <a:xfrm>
            <a:off x="9212407" y="6096000"/>
            <a:ext cx="291574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spc="-5">
                <a:latin typeface="Calibri"/>
                <a:cs typeface="Calibri"/>
              </a:rPr>
              <a:t>(</a:t>
            </a:r>
            <a:r>
              <a:rPr lang="en-US" sz="2000" spc="-5">
                <a:latin typeface="Calibri"/>
                <a:cs typeface="Calibri"/>
              </a:rPr>
              <a:t>Hershberger</a:t>
            </a:r>
            <a:r>
              <a:rPr sz="2000" spc="-5">
                <a:latin typeface="Calibri"/>
                <a:cs typeface="Calibri"/>
              </a:rPr>
              <a:t>,</a:t>
            </a:r>
            <a:r>
              <a:rPr sz="2000" spc="-60">
                <a:latin typeface="Calibri"/>
                <a:cs typeface="Calibri"/>
              </a:rPr>
              <a:t> </a:t>
            </a:r>
            <a:r>
              <a:rPr lang="en-US" sz="2000">
                <a:latin typeface="Calibri"/>
                <a:cs typeface="Calibri"/>
              </a:rPr>
              <a:t>1998</a:t>
            </a:r>
            <a:r>
              <a:rPr sz="2000">
                <a:latin typeface="Calibri"/>
                <a:cs typeface="Calibri"/>
              </a:rPr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298" y="267860"/>
            <a:ext cx="11338560" cy="680085"/>
          </a:xfrm>
          <a:custGeom>
            <a:avLst/>
            <a:gdLst/>
            <a:ahLst/>
            <a:cxnLst/>
            <a:rect l="l" t="t" r="r" b="b"/>
            <a:pathLst>
              <a:path w="11338560" h="680085">
                <a:moveTo>
                  <a:pt x="11338560" y="0"/>
                </a:moveTo>
                <a:lnTo>
                  <a:pt x="0" y="0"/>
                </a:lnTo>
                <a:lnTo>
                  <a:pt x="0" y="680034"/>
                </a:lnTo>
                <a:lnTo>
                  <a:pt x="11338560" y="680034"/>
                </a:lnTo>
                <a:lnTo>
                  <a:pt x="1133856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0298" y="267860"/>
            <a:ext cx="11344976" cy="6800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pc="-5" dirty="0"/>
              <a:t>Structural</a:t>
            </a:r>
            <a:r>
              <a:rPr spc="-20" dirty="0"/>
              <a:t> </a:t>
            </a:r>
            <a:r>
              <a:rPr spc="-5" dirty="0"/>
              <a:t>Equation</a:t>
            </a:r>
            <a:r>
              <a:rPr spc="-10" dirty="0"/>
              <a:t> </a:t>
            </a:r>
            <a:r>
              <a:rPr spc="-5" dirty="0"/>
              <a:t>Modeling</a:t>
            </a:r>
            <a:r>
              <a:rPr spc="-15" dirty="0"/>
              <a:t> </a:t>
            </a:r>
            <a:r>
              <a:rPr dirty="0"/>
              <a:t>(SEM)—What?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54B368-B409-4125-9E5F-700596711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816" y="1141561"/>
            <a:ext cx="6299524" cy="5423179"/>
          </a:xfrm>
          <a:prstGeom prst="rect">
            <a:avLst/>
          </a:prstGeom>
        </p:spPr>
      </p:pic>
      <p:sp>
        <p:nvSpPr>
          <p:cNvPr id="6" name="object 5">
            <a:extLst>
              <a:ext uri="{FF2B5EF4-FFF2-40B4-BE49-F238E27FC236}">
                <a16:creationId xmlns:a16="http://schemas.microsoft.com/office/drawing/2014/main" id="{4D8E6876-7C70-4C4B-85E8-EB266EC9E148}"/>
              </a:ext>
            </a:extLst>
          </p:cNvPr>
          <p:cNvSpPr txBox="1"/>
          <p:nvPr/>
        </p:nvSpPr>
        <p:spPr>
          <a:xfrm>
            <a:off x="9212407" y="6096000"/>
            <a:ext cx="291574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spc="-5">
                <a:latin typeface="Calibri"/>
                <a:cs typeface="Calibri"/>
              </a:rPr>
              <a:t>(</a:t>
            </a:r>
            <a:r>
              <a:rPr lang="en-US" sz="2000" spc="-5">
                <a:latin typeface="Calibri"/>
                <a:cs typeface="Calibri"/>
              </a:rPr>
              <a:t>Pugesek</a:t>
            </a:r>
            <a:r>
              <a:rPr sz="2000" spc="-5">
                <a:latin typeface="Calibri"/>
                <a:cs typeface="Calibri"/>
              </a:rPr>
              <a:t>,</a:t>
            </a:r>
            <a:r>
              <a:rPr sz="2000" spc="-60">
                <a:latin typeface="Calibri"/>
                <a:cs typeface="Calibri"/>
              </a:rPr>
              <a:t> </a:t>
            </a:r>
            <a:r>
              <a:rPr lang="en-US" sz="2000">
                <a:latin typeface="Calibri"/>
                <a:cs typeface="Calibri"/>
              </a:rPr>
              <a:t>1998</a:t>
            </a:r>
            <a:r>
              <a:rPr sz="2000">
                <a:latin typeface="Calibri"/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9905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298" y="267860"/>
            <a:ext cx="11338560" cy="680085"/>
          </a:xfrm>
          <a:custGeom>
            <a:avLst/>
            <a:gdLst/>
            <a:ahLst/>
            <a:cxnLst/>
            <a:rect l="l" t="t" r="r" b="b"/>
            <a:pathLst>
              <a:path w="11338560" h="680085">
                <a:moveTo>
                  <a:pt x="11338560" y="0"/>
                </a:moveTo>
                <a:lnTo>
                  <a:pt x="0" y="0"/>
                </a:lnTo>
                <a:lnTo>
                  <a:pt x="0" y="680034"/>
                </a:lnTo>
                <a:lnTo>
                  <a:pt x="11338560" y="680034"/>
                </a:lnTo>
                <a:lnTo>
                  <a:pt x="1133856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0298" y="267860"/>
            <a:ext cx="11344976" cy="6800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pc="-5" dirty="0"/>
              <a:t>Structural</a:t>
            </a:r>
            <a:r>
              <a:rPr spc="-20" dirty="0"/>
              <a:t> </a:t>
            </a:r>
            <a:r>
              <a:rPr spc="-5" dirty="0"/>
              <a:t>Equation</a:t>
            </a:r>
            <a:r>
              <a:rPr spc="-10" dirty="0"/>
              <a:t> </a:t>
            </a:r>
            <a:r>
              <a:rPr spc="-5" dirty="0"/>
              <a:t>Modeling</a:t>
            </a:r>
            <a:r>
              <a:rPr spc="-15" dirty="0"/>
              <a:t> </a:t>
            </a:r>
            <a:r>
              <a:rPr dirty="0"/>
              <a:t>(SEM)—What?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358546" y="1143000"/>
            <a:ext cx="11591347" cy="5403855"/>
            <a:chOff x="687911" y="1600194"/>
            <a:chExt cx="11591347" cy="54038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5594" y="1600194"/>
              <a:ext cx="4808319" cy="142633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1965" y="2133594"/>
              <a:ext cx="6387293" cy="48704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911" y="3352794"/>
              <a:ext cx="5023684" cy="6340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8837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511" y="885528"/>
            <a:ext cx="11338560" cy="680085"/>
          </a:xfrm>
          <a:custGeom>
            <a:avLst/>
            <a:gdLst/>
            <a:ahLst/>
            <a:cxnLst/>
            <a:rect l="l" t="t" r="r" b="b"/>
            <a:pathLst>
              <a:path w="11338560" h="680085">
                <a:moveTo>
                  <a:pt x="11338560" y="0"/>
                </a:moveTo>
                <a:lnTo>
                  <a:pt x="0" y="0"/>
                </a:lnTo>
                <a:lnTo>
                  <a:pt x="0" y="680034"/>
                </a:lnTo>
                <a:lnTo>
                  <a:pt x="11338560" y="680034"/>
                </a:lnTo>
                <a:lnTo>
                  <a:pt x="1133856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pc="-5" dirty="0"/>
              <a:t>Structural</a:t>
            </a:r>
            <a:r>
              <a:rPr spc="-20" dirty="0"/>
              <a:t> </a:t>
            </a:r>
            <a:r>
              <a:rPr spc="-5" dirty="0"/>
              <a:t>Equation</a:t>
            </a:r>
            <a:r>
              <a:rPr spc="-10" dirty="0"/>
              <a:t> </a:t>
            </a:r>
            <a:r>
              <a:rPr spc="-5" dirty="0"/>
              <a:t>Modeling</a:t>
            </a:r>
            <a:r>
              <a:rPr spc="-15" dirty="0"/>
              <a:t> </a:t>
            </a:r>
            <a:r>
              <a:rPr dirty="0"/>
              <a:t>(SEM)—What?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4783" y="310895"/>
            <a:ext cx="917448" cy="9174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494" y="2106379"/>
            <a:ext cx="4215542" cy="8325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56537" y="1774279"/>
            <a:ext cx="6502400" cy="48387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08494" y="3276600"/>
            <a:ext cx="4121785" cy="149479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0"/>
              </a:spcBef>
            </a:pPr>
            <a:r>
              <a:rPr sz="2400" spc="-10" dirty="0">
                <a:latin typeface="Calibri"/>
                <a:cs typeface="Calibri"/>
              </a:rPr>
              <a:t>Relations </a:t>
            </a:r>
            <a:r>
              <a:rPr sz="2400" spc="-5" dirty="0">
                <a:latin typeface="Calibri"/>
                <a:cs typeface="Calibri"/>
              </a:rPr>
              <a:t>between </a:t>
            </a:r>
            <a:r>
              <a:rPr sz="2400" spc="-15" dirty="0">
                <a:latin typeface="Calibri"/>
                <a:cs typeface="Calibri"/>
              </a:rPr>
              <a:t>attainment, </a:t>
            </a:r>
            <a:r>
              <a:rPr sz="2400" spc="-10" dirty="0">
                <a:latin typeface="Calibri"/>
                <a:cs typeface="Calibri"/>
              </a:rPr>
              <a:t> aspiration,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socioeconomic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status,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mental </a:t>
            </a:r>
            <a:r>
              <a:rPr sz="2400" spc="-25" dirty="0">
                <a:latin typeface="Calibri"/>
                <a:cs typeface="Calibri"/>
              </a:rPr>
              <a:t>ability,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academic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performance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291" y="381000"/>
            <a:ext cx="11338560" cy="582852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lang="en-US" spc="-15"/>
              <a:t>Suggestions to read</a:t>
            </a:r>
            <a:endParaRPr spc="-15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25920A-4E2A-4D95-B5B9-3793F57D59C7}"/>
              </a:ext>
            </a:extLst>
          </p:cNvPr>
          <p:cNvSpPr txBox="1"/>
          <p:nvPr/>
        </p:nvSpPr>
        <p:spPr>
          <a:xfrm>
            <a:off x="1524000" y="1828800"/>
            <a:ext cx="40793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Byrne 2016 ch 01</a:t>
            </a:r>
          </a:p>
          <a:p>
            <a:endParaRPr lang="en-US" sz="2400" b="1"/>
          </a:p>
          <a:p>
            <a:r>
              <a:rPr lang="en-US" sz="2400" b="1"/>
              <a:t>Pugesek et al. 1998 Ch 01 &amp; 02</a:t>
            </a:r>
            <a:endParaRPr lang="en-GB" sz="24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3178B4-DEB2-4A8C-B38C-0EC9EB1A25FE}"/>
              </a:ext>
            </a:extLst>
          </p:cNvPr>
          <p:cNvSpPr txBox="1"/>
          <p:nvPr/>
        </p:nvSpPr>
        <p:spPr>
          <a:xfrm>
            <a:off x="1219200" y="3657600"/>
            <a:ext cx="9982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0" indent="-457200"/>
            <a:r>
              <a:rPr lang="en-GB" sz="2400">
                <a:effectLst/>
              </a:rPr>
              <a:t>Byrne, B.M., 2016. Structural Equation Modeling With AMOS: Basic Concepts, Applications, and Programming, Third Edition, 3rd edition. ed. Routledge, New York.</a:t>
            </a:r>
          </a:p>
          <a:p>
            <a:pPr marL="365760" indent="-457200"/>
            <a:endParaRPr lang="en-GB" sz="2400">
              <a:effectLst/>
            </a:endParaRPr>
          </a:p>
          <a:p>
            <a:pPr marL="365760" indent="-457200"/>
            <a:r>
              <a:rPr lang="en-GB" sz="2400">
                <a:effectLst/>
              </a:rPr>
              <a:t>Pugesek, B.H., et al., 1998. Structural Equation Modeling: Applications in Ecological and Evolutionary Biology. Cambridge University Press.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A1A260-F16D-4CE4-BEAA-BEF9CA3D3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348574"/>
            <a:ext cx="8001000" cy="616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43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son holding brown and black round food on white ceramic plate">
            <a:extLst>
              <a:ext uri="{FF2B5EF4-FFF2-40B4-BE49-F238E27FC236}">
                <a16:creationId xmlns:a16="http://schemas.microsoft.com/office/drawing/2014/main" id="{EC098CA4-936A-4F0A-8C70-07314B16E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27778"/>
          <a:stretch/>
        </p:blipFill>
        <p:spPr bwMode="auto">
          <a:xfrm>
            <a:off x="2743200" y="152400"/>
            <a:ext cx="6324600" cy="643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ssorted-color Ninjago plastic figures">
            <a:extLst>
              <a:ext uri="{FF2B5EF4-FFF2-40B4-BE49-F238E27FC236}">
                <a16:creationId xmlns:a16="http://schemas.microsoft.com/office/drawing/2014/main" id="{0BE41A8E-6C7E-494A-8D3F-3A09FFA86E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6"/>
          <a:stretch/>
        </p:blipFill>
        <p:spPr bwMode="auto">
          <a:xfrm>
            <a:off x="-127000" y="-8467"/>
            <a:ext cx="12344400" cy="686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2933700" y="2131241"/>
            <a:ext cx="2152650" cy="781050"/>
          </a:xfrm>
          <a:prstGeom prst="rect">
            <a:avLst/>
          </a:prstGeom>
          <a:solidFill>
            <a:srgbClr val="4472C4">
              <a:alpha val="90199"/>
            </a:srgbClr>
          </a:solidFill>
        </p:spPr>
        <p:txBody>
          <a:bodyPr vert="horz" wrap="square" lIns="0" tIns="121285" rIns="0" bIns="0" rtlCol="0">
            <a:spAutoFit/>
          </a:bodyPr>
          <a:lstStyle/>
          <a:p>
            <a:pPr marL="306070">
              <a:lnSpc>
                <a:spcPct val="100000"/>
              </a:lnSpc>
              <a:spcBef>
                <a:spcPts val="955"/>
              </a:spcBef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Prejudice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3267" y="235721"/>
            <a:ext cx="2705100" cy="781050"/>
          </a:xfrm>
          <a:prstGeom prst="rect">
            <a:avLst/>
          </a:prstGeom>
          <a:solidFill>
            <a:srgbClr val="4472C4">
              <a:alpha val="90199"/>
            </a:srgbClr>
          </a:solidFill>
        </p:spPr>
        <p:txBody>
          <a:bodyPr vert="horz" wrap="square" lIns="0" tIns="121285" rIns="0" bIns="0" rtlCol="0">
            <a:spAutoFit/>
          </a:bodyPr>
          <a:lstStyle/>
          <a:p>
            <a:pPr marL="535305">
              <a:lnSpc>
                <a:spcPct val="100000"/>
              </a:lnSpc>
              <a:spcBef>
                <a:spcPts val="955"/>
              </a:spcBef>
            </a:pPr>
            <a:r>
              <a:rPr sz="3200" spc="-5" dirty="0">
                <a:latin typeface="Calibri"/>
                <a:cs typeface="Calibri"/>
              </a:rPr>
              <a:t>Openness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600" y="3757568"/>
            <a:ext cx="2705100" cy="781050"/>
          </a:xfrm>
          <a:prstGeom prst="rect">
            <a:avLst/>
          </a:prstGeom>
          <a:solidFill>
            <a:srgbClr val="4472C4">
              <a:alpha val="90199"/>
            </a:srgbClr>
          </a:solidFill>
        </p:spPr>
        <p:txBody>
          <a:bodyPr vert="horz" wrap="square" lIns="0" tIns="121285" rIns="0" bIns="0" rtlCol="0">
            <a:spAutoFit/>
          </a:bodyPr>
          <a:lstStyle/>
          <a:p>
            <a:pPr marL="149860">
              <a:lnSpc>
                <a:spcPct val="100000"/>
              </a:lnSpc>
              <a:spcBef>
                <a:spcPts val="955"/>
              </a:spcBef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Agreeableness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29101" y="4148093"/>
            <a:ext cx="7391400" cy="2315377"/>
          </a:xfrm>
          <a:prstGeom prst="rect">
            <a:avLst/>
          </a:prstGeom>
          <a:solidFill>
            <a:srgbClr val="ED7D31">
              <a:alpha val="85099"/>
            </a:srgbClr>
          </a:solidFill>
        </p:spPr>
        <p:txBody>
          <a:bodyPr vert="horz" wrap="square" lIns="0" tIns="7810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615"/>
              </a:spcBef>
            </a:pP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Questions</a:t>
            </a:r>
            <a:endParaRPr sz="3200">
              <a:latin typeface="Calibri"/>
              <a:cs typeface="Calibri"/>
            </a:endParaRPr>
          </a:p>
          <a:p>
            <a:pPr marL="622300" marR="969644" indent="-514350">
              <a:lnSpc>
                <a:spcPts val="3290"/>
              </a:lnSpc>
              <a:spcBef>
                <a:spcPts val="234"/>
              </a:spcBef>
              <a:buAutoNum type="arabicPeriod"/>
              <a:tabLst>
                <a:tab pos="621665" algn="l"/>
                <a:tab pos="622935" algn="l"/>
              </a:tabLst>
            </a:pPr>
            <a:r>
              <a:rPr sz="2800" spc="-13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extent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agreeableness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openness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explain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variation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>
                <a:solidFill>
                  <a:srgbClr val="FFFFFF"/>
                </a:solidFill>
                <a:latin typeface="Calibri"/>
                <a:cs typeface="Calibri"/>
              </a:rPr>
              <a:t>prejudice?</a:t>
            </a:r>
            <a:endParaRPr lang="en-US" sz="2800" spc="-10">
              <a:solidFill>
                <a:srgbClr val="FFFFFF"/>
              </a:solidFill>
              <a:latin typeface="Calibri"/>
              <a:cs typeface="Calibri"/>
            </a:endParaRPr>
          </a:p>
          <a:p>
            <a:pPr marL="622300" marR="969644" indent="-514350">
              <a:lnSpc>
                <a:spcPts val="3290"/>
              </a:lnSpc>
              <a:spcBef>
                <a:spcPts val="234"/>
              </a:spcBef>
              <a:buAutoNum type="arabicPeriod"/>
              <a:tabLst>
                <a:tab pos="621665" algn="l"/>
                <a:tab pos="622935" algn="l"/>
              </a:tabLst>
            </a:pPr>
            <a:endParaRPr sz="2800">
              <a:latin typeface="Calibri"/>
              <a:cs typeface="Calibri"/>
            </a:endParaRPr>
          </a:p>
          <a:p>
            <a:pPr marL="622300" indent="-514984">
              <a:lnSpc>
                <a:spcPts val="3310"/>
              </a:lnSpc>
              <a:buAutoNum type="arabicPeriod"/>
              <a:tabLst>
                <a:tab pos="621665" algn="l"/>
                <a:tab pos="622935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they explain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variation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the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same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extent?</a:t>
            </a:r>
            <a:endParaRPr sz="2800">
              <a:latin typeface="Calibri"/>
              <a:cs typeface="Calibri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A69B766-F2BA-4630-B873-7AF056D8066E}"/>
              </a:ext>
            </a:extLst>
          </p:cNvPr>
          <p:cNvCxnSpPr>
            <a:cxnSpLocks/>
          </p:cNvCxnSpPr>
          <p:nvPr/>
        </p:nvCxnSpPr>
        <p:spPr>
          <a:xfrm>
            <a:off x="3200400" y="813571"/>
            <a:ext cx="762000" cy="939029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C244A59-9ADF-4DB6-B27D-064789F6E627}"/>
              </a:ext>
            </a:extLst>
          </p:cNvPr>
          <p:cNvCxnSpPr>
            <a:cxnSpLocks/>
          </p:cNvCxnSpPr>
          <p:nvPr/>
        </p:nvCxnSpPr>
        <p:spPr>
          <a:xfrm flipV="1">
            <a:off x="3124200" y="3044152"/>
            <a:ext cx="685800" cy="1103941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9769" y="269446"/>
            <a:ext cx="11338560" cy="680085"/>
          </a:xfrm>
          <a:custGeom>
            <a:avLst/>
            <a:gdLst/>
            <a:ahLst/>
            <a:cxnLst/>
            <a:rect l="l" t="t" r="r" b="b"/>
            <a:pathLst>
              <a:path w="11338560" h="680085">
                <a:moveTo>
                  <a:pt x="11338560" y="0"/>
                </a:moveTo>
                <a:lnTo>
                  <a:pt x="0" y="0"/>
                </a:lnTo>
                <a:lnTo>
                  <a:pt x="0" y="680034"/>
                </a:lnTo>
                <a:lnTo>
                  <a:pt x="11338560" y="680034"/>
                </a:lnTo>
                <a:lnTo>
                  <a:pt x="1133856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6027" y="276311"/>
            <a:ext cx="11344976" cy="6800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pc="-5" dirty="0"/>
              <a:t>Structural</a:t>
            </a:r>
            <a:r>
              <a:rPr spc="-25" dirty="0"/>
              <a:t> </a:t>
            </a:r>
            <a:r>
              <a:rPr spc="-5" dirty="0"/>
              <a:t>Equation</a:t>
            </a:r>
            <a:r>
              <a:rPr spc="-10" dirty="0"/>
              <a:t> </a:t>
            </a:r>
            <a:r>
              <a:rPr spc="-5" dirty="0"/>
              <a:t>Modeling</a:t>
            </a:r>
            <a:r>
              <a:rPr spc="-15" dirty="0"/>
              <a:t> </a:t>
            </a:r>
            <a:r>
              <a:rPr spc="-5" dirty="0"/>
              <a:t>(SEM)—Why?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38253" y="6197148"/>
            <a:ext cx="172148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(Kline,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2016)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9769" y="1487680"/>
            <a:ext cx="5941060" cy="4516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0070C0"/>
                </a:solidFill>
                <a:latin typeface="Calibri"/>
                <a:cs typeface="Calibri"/>
              </a:rPr>
              <a:t>Definition</a:t>
            </a:r>
            <a:endParaRPr sz="3200">
              <a:latin typeface="Calibri"/>
              <a:cs typeface="Calibri"/>
            </a:endParaRPr>
          </a:p>
          <a:p>
            <a:pPr marL="12700" marR="95250">
              <a:lnSpc>
                <a:spcPct val="100200"/>
              </a:lnSpc>
              <a:spcBef>
                <a:spcPts val="50"/>
              </a:spcBef>
            </a:pPr>
            <a:r>
              <a:rPr sz="2800" spc="-10" dirty="0">
                <a:latin typeface="Calibri"/>
                <a:cs typeface="Calibri"/>
              </a:rPr>
              <a:t>“Structural </a:t>
            </a:r>
            <a:r>
              <a:rPr sz="2800" spc="-5" dirty="0">
                <a:latin typeface="Calibri"/>
                <a:cs typeface="Calibri"/>
              </a:rPr>
              <a:t>equation modeling </a:t>
            </a:r>
            <a:r>
              <a:rPr sz="2800" spc="-10" dirty="0">
                <a:latin typeface="Calibri"/>
                <a:cs typeface="Calibri"/>
              </a:rPr>
              <a:t>can </a:t>
            </a:r>
            <a:r>
              <a:rPr sz="2800" dirty="0">
                <a:latin typeface="Calibri"/>
                <a:cs typeface="Calibri"/>
              </a:rPr>
              <a:t>be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defined </a:t>
            </a:r>
            <a:r>
              <a:rPr sz="2800" dirty="0">
                <a:latin typeface="Calibri"/>
                <a:cs typeface="Calibri"/>
              </a:rPr>
              <a:t>as a </a:t>
            </a:r>
            <a:r>
              <a:rPr sz="2800" spc="-5" dirty="0">
                <a:latin typeface="Calibri"/>
                <a:cs typeface="Calibri"/>
              </a:rPr>
              <a:t>class of methodologies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seeks</a:t>
            </a:r>
            <a:r>
              <a:rPr sz="2800" spc="-15" dirty="0">
                <a:latin typeface="Calibri"/>
                <a:cs typeface="Calibri"/>
              </a:rPr>
              <a:t> to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represent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hypotheses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about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53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means, </a:t>
            </a:r>
            <a:r>
              <a:rPr sz="2800" i="1" spc="-5" dirty="0">
                <a:latin typeface="Calibri"/>
                <a:cs typeface="Calibri"/>
              </a:rPr>
              <a:t>variances, </a:t>
            </a:r>
            <a:r>
              <a:rPr sz="2800" i="1" dirty="0">
                <a:latin typeface="Calibri"/>
                <a:cs typeface="Calibri"/>
              </a:rPr>
              <a:t>and </a:t>
            </a:r>
            <a:r>
              <a:rPr sz="2800" i="1" spc="-5" dirty="0">
                <a:latin typeface="Calibri"/>
                <a:cs typeface="Calibri"/>
              </a:rPr>
              <a:t>covariances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observed </a:t>
            </a:r>
            <a:r>
              <a:rPr sz="2800" spc="-15" dirty="0">
                <a:latin typeface="Calibri"/>
                <a:cs typeface="Calibri"/>
              </a:rPr>
              <a:t>data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terms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smaller </a:t>
            </a:r>
            <a:r>
              <a:rPr sz="2800" dirty="0">
                <a:latin typeface="Calibri"/>
                <a:cs typeface="Calibri"/>
              </a:rPr>
              <a:t> number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‘structural’ parameters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defined </a:t>
            </a:r>
            <a:r>
              <a:rPr sz="2800" spc="-10" dirty="0">
                <a:latin typeface="Calibri"/>
                <a:cs typeface="Calibri"/>
              </a:rPr>
              <a:t>by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b="1" spc="-10" dirty="0">
                <a:latin typeface="Calibri"/>
                <a:cs typeface="Calibri"/>
              </a:rPr>
              <a:t>hypothesized </a:t>
            </a:r>
            <a:r>
              <a:rPr sz="2800" b="1" spc="-5" dirty="0">
                <a:latin typeface="Calibri"/>
                <a:cs typeface="Calibri"/>
              </a:rPr>
              <a:t>underlying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conceptual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or</a:t>
            </a:r>
            <a:r>
              <a:rPr sz="2800" b="1" spc="-10" dirty="0">
                <a:latin typeface="Calibri"/>
                <a:cs typeface="Calibri"/>
              </a:rPr>
              <a:t> theoretical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model.</a:t>
            </a:r>
            <a:r>
              <a:rPr sz="2800" spc="-5" dirty="0">
                <a:latin typeface="Calibri"/>
                <a:cs typeface="Calibri"/>
              </a:rPr>
              <a:t>”</a:t>
            </a:r>
            <a:endParaRPr sz="2800">
              <a:latin typeface="Calibri"/>
              <a:cs typeface="Calibri"/>
            </a:endParaRPr>
          </a:p>
          <a:p>
            <a:pPr marL="2694940">
              <a:lnSpc>
                <a:spcPct val="100000"/>
              </a:lnSpc>
              <a:spcBef>
                <a:spcPts val="1910"/>
              </a:spcBef>
            </a:pPr>
            <a:r>
              <a:rPr sz="2000" spc="-5" dirty="0">
                <a:latin typeface="Calibri"/>
                <a:cs typeface="Calibri"/>
              </a:rPr>
              <a:t>(Kaplan,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2001,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p.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15215)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101840" y="1798320"/>
            <a:ext cx="3953510" cy="2202815"/>
            <a:chOff x="7101840" y="1798320"/>
            <a:chExt cx="3953510" cy="220281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01840" y="2828544"/>
              <a:ext cx="917448" cy="9174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37648" y="2770632"/>
              <a:ext cx="917448" cy="91744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532333" y="2515947"/>
              <a:ext cx="3065780" cy="318135"/>
            </a:xfrm>
            <a:custGeom>
              <a:avLst/>
              <a:gdLst/>
              <a:ahLst/>
              <a:cxnLst/>
              <a:rect l="l" t="t" r="r" b="b"/>
              <a:pathLst>
                <a:path w="3065779" h="318135">
                  <a:moveTo>
                    <a:pt x="1546741" y="0"/>
                  </a:moveTo>
                  <a:lnTo>
                    <a:pt x="1403946" y="1640"/>
                  </a:lnTo>
                  <a:lnTo>
                    <a:pt x="1262251" y="6423"/>
                  </a:lnTo>
                  <a:lnTo>
                    <a:pt x="1122796" y="14138"/>
                  </a:lnTo>
                  <a:lnTo>
                    <a:pt x="986755" y="24571"/>
                  </a:lnTo>
                  <a:lnTo>
                    <a:pt x="920216" y="30754"/>
                  </a:lnTo>
                  <a:lnTo>
                    <a:pt x="854998" y="37533"/>
                  </a:lnTo>
                  <a:lnTo>
                    <a:pt x="791163" y="44891"/>
                  </a:lnTo>
                  <a:lnTo>
                    <a:pt x="728846" y="52801"/>
                  </a:lnTo>
                  <a:lnTo>
                    <a:pt x="668183" y="61239"/>
                  </a:lnTo>
                  <a:lnTo>
                    <a:pt x="609312" y="70178"/>
                  </a:lnTo>
                  <a:lnTo>
                    <a:pt x="552366" y="79595"/>
                  </a:lnTo>
                  <a:lnTo>
                    <a:pt x="497480" y="89466"/>
                  </a:lnTo>
                  <a:lnTo>
                    <a:pt x="444785" y="99766"/>
                  </a:lnTo>
                  <a:lnTo>
                    <a:pt x="394416" y="110473"/>
                  </a:lnTo>
                  <a:lnTo>
                    <a:pt x="346499" y="121565"/>
                  </a:lnTo>
                  <a:lnTo>
                    <a:pt x="301163" y="133023"/>
                  </a:lnTo>
                  <a:lnTo>
                    <a:pt x="258311" y="144896"/>
                  </a:lnTo>
                  <a:lnTo>
                    <a:pt x="218724" y="156970"/>
                  </a:lnTo>
                  <a:lnTo>
                    <a:pt x="181850" y="169440"/>
                  </a:lnTo>
                  <a:lnTo>
                    <a:pt x="117299" y="195393"/>
                  </a:lnTo>
                  <a:lnTo>
                    <a:pt x="65412" y="223072"/>
                  </a:lnTo>
                  <a:lnTo>
                    <a:pt x="26790" y="253641"/>
                  </a:lnTo>
                  <a:lnTo>
                    <a:pt x="2884" y="291165"/>
                  </a:lnTo>
                  <a:lnTo>
                    <a:pt x="0" y="308641"/>
                  </a:lnTo>
                  <a:lnTo>
                    <a:pt x="56388" y="317945"/>
                  </a:lnTo>
                  <a:lnTo>
                    <a:pt x="57285" y="312505"/>
                  </a:lnTo>
                  <a:lnTo>
                    <a:pt x="56065" y="312505"/>
                  </a:lnTo>
                  <a:lnTo>
                    <a:pt x="58588" y="304604"/>
                  </a:lnTo>
                  <a:lnTo>
                    <a:pt x="59928" y="304604"/>
                  </a:lnTo>
                  <a:lnTo>
                    <a:pt x="59161" y="304559"/>
                  </a:lnTo>
                  <a:lnTo>
                    <a:pt x="62576" y="299189"/>
                  </a:lnTo>
                  <a:lnTo>
                    <a:pt x="63487" y="299189"/>
                  </a:lnTo>
                  <a:lnTo>
                    <a:pt x="67140" y="294653"/>
                  </a:lnTo>
                  <a:lnTo>
                    <a:pt x="66658" y="294653"/>
                  </a:lnTo>
                  <a:lnTo>
                    <a:pt x="69843" y="291297"/>
                  </a:lnTo>
                  <a:lnTo>
                    <a:pt x="70404" y="291297"/>
                  </a:lnTo>
                  <a:lnTo>
                    <a:pt x="79034" y="283564"/>
                  </a:lnTo>
                  <a:lnTo>
                    <a:pt x="78737" y="283564"/>
                  </a:lnTo>
                  <a:lnTo>
                    <a:pt x="81372" y="281468"/>
                  </a:lnTo>
                  <a:lnTo>
                    <a:pt x="81718" y="281468"/>
                  </a:lnTo>
                  <a:lnTo>
                    <a:pt x="95422" y="271834"/>
                  </a:lnTo>
                  <a:lnTo>
                    <a:pt x="95230" y="271834"/>
                  </a:lnTo>
                  <a:lnTo>
                    <a:pt x="97344" y="270483"/>
                  </a:lnTo>
                  <a:lnTo>
                    <a:pt x="97563" y="270483"/>
                  </a:lnTo>
                  <a:lnTo>
                    <a:pt x="116026" y="259789"/>
                  </a:lnTo>
                  <a:lnTo>
                    <a:pt x="115896" y="259789"/>
                  </a:lnTo>
                  <a:lnTo>
                    <a:pt x="117591" y="258883"/>
                  </a:lnTo>
                  <a:lnTo>
                    <a:pt x="117737" y="258883"/>
                  </a:lnTo>
                  <a:lnTo>
                    <a:pt x="140585" y="247629"/>
                  </a:lnTo>
                  <a:lnTo>
                    <a:pt x="141871" y="246995"/>
                  </a:lnTo>
                  <a:lnTo>
                    <a:pt x="168872" y="235477"/>
                  </a:lnTo>
                  <a:lnTo>
                    <a:pt x="169946" y="235017"/>
                  </a:lnTo>
                  <a:lnTo>
                    <a:pt x="200689" y="223415"/>
                  </a:lnTo>
                  <a:lnTo>
                    <a:pt x="201595" y="223072"/>
                  </a:lnTo>
                  <a:lnTo>
                    <a:pt x="235846" y="211509"/>
                  </a:lnTo>
                  <a:lnTo>
                    <a:pt x="236623" y="211246"/>
                  </a:lnTo>
                  <a:lnTo>
                    <a:pt x="274176" y="199807"/>
                  </a:lnTo>
                  <a:lnTo>
                    <a:pt x="315509" y="188352"/>
                  </a:lnTo>
                  <a:lnTo>
                    <a:pt x="359692" y="177178"/>
                  </a:lnTo>
                  <a:lnTo>
                    <a:pt x="406571" y="166320"/>
                  </a:lnTo>
                  <a:lnTo>
                    <a:pt x="455997" y="155809"/>
                  </a:lnTo>
                  <a:lnTo>
                    <a:pt x="507823" y="145675"/>
                  </a:lnTo>
                  <a:lnTo>
                    <a:pt x="561903" y="135947"/>
                  </a:lnTo>
                  <a:lnTo>
                    <a:pt x="618098" y="126652"/>
                  </a:lnTo>
                  <a:lnTo>
                    <a:pt x="676252" y="117819"/>
                  </a:lnTo>
                  <a:lnTo>
                    <a:pt x="736230" y="109475"/>
                  </a:lnTo>
                  <a:lnTo>
                    <a:pt x="797886" y="101646"/>
                  </a:lnTo>
                  <a:lnTo>
                    <a:pt x="861086" y="94360"/>
                  </a:lnTo>
                  <a:lnTo>
                    <a:pt x="925676" y="87645"/>
                  </a:lnTo>
                  <a:lnTo>
                    <a:pt x="991390" y="81536"/>
                  </a:lnTo>
                  <a:lnTo>
                    <a:pt x="1126333" y="71184"/>
                  </a:lnTo>
                  <a:lnTo>
                    <a:pt x="1264619" y="63530"/>
                  </a:lnTo>
                  <a:lnTo>
                    <a:pt x="1264486" y="63530"/>
                  </a:lnTo>
                  <a:lnTo>
                    <a:pt x="1405143" y="58783"/>
                  </a:lnTo>
                  <a:lnTo>
                    <a:pt x="1404920" y="58783"/>
                  </a:lnTo>
                  <a:lnTo>
                    <a:pt x="1546777" y="57153"/>
                  </a:lnTo>
                  <a:lnTo>
                    <a:pt x="1546510" y="57151"/>
                  </a:lnTo>
                  <a:lnTo>
                    <a:pt x="2489825" y="57150"/>
                  </a:lnTo>
                  <a:lnTo>
                    <a:pt x="2483369" y="56292"/>
                  </a:lnTo>
                  <a:lnTo>
                    <a:pt x="2424565" y="49122"/>
                  </a:lnTo>
                  <a:lnTo>
                    <a:pt x="2301716" y="36010"/>
                  </a:lnTo>
                  <a:lnTo>
                    <a:pt x="2172784" y="24671"/>
                  </a:lnTo>
                  <a:lnTo>
                    <a:pt x="2106319" y="19712"/>
                  </a:lnTo>
                  <a:lnTo>
                    <a:pt x="1970382" y="11342"/>
                  </a:lnTo>
                  <a:lnTo>
                    <a:pt x="1831046" y="5153"/>
                  </a:lnTo>
                  <a:lnTo>
                    <a:pt x="1689474" y="1316"/>
                  </a:lnTo>
                  <a:lnTo>
                    <a:pt x="1546741" y="0"/>
                  </a:lnTo>
                  <a:close/>
                </a:path>
                <a:path w="3065779" h="318135">
                  <a:moveTo>
                    <a:pt x="58588" y="304604"/>
                  </a:moveTo>
                  <a:lnTo>
                    <a:pt x="56065" y="312505"/>
                  </a:lnTo>
                  <a:lnTo>
                    <a:pt x="57906" y="308739"/>
                  </a:lnTo>
                  <a:lnTo>
                    <a:pt x="58588" y="304604"/>
                  </a:lnTo>
                  <a:close/>
                </a:path>
                <a:path w="3065779" h="318135">
                  <a:moveTo>
                    <a:pt x="57906" y="308739"/>
                  </a:moveTo>
                  <a:lnTo>
                    <a:pt x="56065" y="312505"/>
                  </a:lnTo>
                  <a:lnTo>
                    <a:pt x="57285" y="312505"/>
                  </a:lnTo>
                  <a:lnTo>
                    <a:pt x="57906" y="308739"/>
                  </a:lnTo>
                  <a:close/>
                </a:path>
                <a:path w="3065779" h="318135">
                  <a:moveTo>
                    <a:pt x="59928" y="304604"/>
                  </a:moveTo>
                  <a:lnTo>
                    <a:pt x="58588" y="304604"/>
                  </a:lnTo>
                  <a:lnTo>
                    <a:pt x="57906" y="308739"/>
                  </a:lnTo>
                  <a:lnTo>
                    <a:pt x="59928" y="304604"/>
                  </a:lnTo>
                  <a:close/>
                </a:path>
                <a:path w="3065779" h="318135">
                  <a:moveTo>
                    <a:pt x="62576" y="299189"/>
                  </a:moveTo>
                  <a:lnTo>
                    <a:pt x="59161" y="304559"/>
                  </a:lnTo>
                  <a:lnTo>
                    <a:pt x="61169" y="302067"/>
                  </a:lnTo>
                  <a:lnTo>
                    <a:pt x="62576" y="299189"/>
                  </a:lnTo>
                  <a:close/>
                </a:path>
                <a:path w="3065779" h="318135">
                  <a:moveTo>
                    <a:pt x="61169" y="302067"/>
                  </a:moveTo>
                  <a:lnTo>
                    <a:pt x="59161" y="304559"/>
                  </a:lnTo>
                  <a:lnTo>
                    <a:pt x="59950" y="304559"/>
                  </a:lnTo>
                  <a:lnTo>
                    <a:pt x="61169" y="302067"/>
                  </a:lnTo>
                  <a:close/>
                </a:path>
                <a:path w="3065779" h="318135">
                  <a:moveTo>
                    <a:pt x="63487" y="299189"/>
                  </a:moveTo>
                  <a:lnTo>
                    <a:pt x="62576" y="299189"/>
                  </a:lnTo>
                  <a:lnTo>
                    <a:pt x="61169" y="302067"/>
                  </a:lnTo>
                  <a:lnTo>
                    <a:pt x="63487" y="299189"/>
                  </a:lnTo>
                  <a:close/>
                </a:path>
                <a:path w="3065779" h="318135">
                  <a:moveTo>
                    <a:pt x="69843" y="291297"/>
                  </a:moveTo>
                  <a:lnTo>
                    <a:pt x="66658" y="294653"/>
                  </a:lnTo>
                  <a:lnTo>
                    <a:pt x="68389" y="293102"/>
                  </a:lnTo>
                  <a:lnTo>
                    <a:pt x="69843" y="291297"/>
                  </a:lnTo>
                  <a:close/>
                </a:path>
                <a:path w="3065779" h="318135">
                  <a:moveTo>
                    <a:pt x="68389" y="293102"/>
                  </a:moveTo>
                  <a:lnTo>
                    <a:pt x="66658" y="294653"/>
                  </a:lnTo>
                  <a:lnTo>
                    <a:pt x="67140" y="294653"/>
                  </a:lnTo>
                  <a:lnTo>
                    <a:pt x="68389" y="293102"/>
                  </a:lnTo>
                  <a:close/>
                </a:path>
                <a:path w="3065779" h="318135">
                  <a:moveTo>
                    <a:pt x="70404" y="291297"/>
                  </a:moveTo>
                  <a:lnTo>
                    <a:pt x="69843" y="291297"/>
                  </a:lnTo>
                  <a:lnTo>
                    <a:pt x="68389" y="293102"/>
                  </a:lnTo>
                  <a:lnTo>
                    <a:pt x="70404" y="291297"/>
                  </a:lnTo>
                  <a:close/>
                </a:path>
                <a:path w="3065779" h="318135">
                  <a:moveTo>
                    <a:pt x="81372" y="281468"/>
                  </a:moveTo>
                  <a:lnTo>
                    <a:pt x="78737" y="283564"/>
                  </a:lnTo>
                  <a:lnTo>
                    <a:pt x="80114" y="282596"/>
                  </a:lnTo>
                  <a:lnTo>
                    <a:pt x="81372" y="281468"/>
                  </a:lnTo>
                  <a:close/>
                </a:path>
                <a:path w="3065779" h="318135">
                  <a:moveTo>
                    <a:pt x="80114" y="282596"/>
                  </a:moveTo>
                  <a:lnTo>
                    <a:pt x="78737" y="283564"/>
                  </a:lnTo>
                  <a:lnTo>
                    <a:pt x="79034" y="283564"/>
                  </a:lnTo>
                  <a:lnTo>
                    <a:pt x="80114" y="282596"/>
                  </a:lnTo>
                  <a:close/>
                </a:path>
                <a:path w="3065779" h="318135">
                  <a:moveTo>
                    <a:pt x="81718" y="281468"/>
                  </a:moveTo>
                  <a:lnTo>
                    <a:pt x="81372" y="281468"/>
                  </a:lnTo>
                  <a:lnTo>
                    <a:pt x="80114" y="282596"/>
                  </a:lnTo>
                  <a:lnTo>
                    <a:pt x="81718" y="281468"/>
                  </a:lnTo>
                  <a:close/>
                </a:path>
                <a:path w="3065779" h="318135">
                  <a:moveTo>
                    <a:pt x="97344" y="270483"/>
                  </a:moveTo>
                  <a:lnTo>
                    <a:pt x="95230" y="271834"/>
                  </a:lnTo>
                  <a:lnTo>
                    <a:pt x="96316" y="271205"/>
                  </a:lnTo>
                  <a:lnTo>
                    <a:pt x="97344" y="270483"/>
                  </a:lnTo>
                  <a:close/>
                </a:path>
                <a:path w="3065779" h="318135">
                  <a:moveTo>
                    <a:pt x="96316" y="271205"/>
                  </a:moveTo>
                  <a:lnTo>
                    <a:pt x="95230" y="271834"/>
                  </a:lnTo>
                  <a:lnTo>
                    <a:pt x="95422" y="271834"/>
                  </a:lnTo>
                  <a:lnTo>
                    <a:pt x="96316" y="271205"/>
                  </a:lnTo>
                  <a:close/>
                </a:path>
                <a:path w="3065779" h="318135">
                  <a:moveTo>
                    <a:pt x="97563" y="270483"/>
                  </a:moveTo>
                  <a:lnTo>
                    <a:pt x="97344" y="270483"/>
                  </a:lnTo>
                  <a:lnTo>
                    <a:pt x="96316" y="271205"/>
                  </a:lnTo>
                  <a:lnTo>
                    <a:pt x="97563" y="270483"/>
                  </a:lnTo>
                  <a:close/>
                </a:path>
                <a:path w="3065779" h="318135">
                  <a:moveTo>
                    <a:pt x="117591" y="258883"/>
                  </a:moveTo>
                  <a:lnTo>
                    <a:pt x="115896" y="259789"/>
                  </a:lnTo>
                  <a:lnTo>
                    <a:pt x="116764" y="259362"/>
                  </a:lnTo>
                  <a:lnTo>
                    <a:pt x="117591" y="258883"/>
                  </a:lnTo>
                  <a:close/>
                </a:path>
                <a:path w="3065779" h="318135">
                  <a:moveTo>
                    <a:pt x="116764" y="259362"/>
                  </a:moveTo>
                  <a:lnTo>
                    <a:pt x="115896" y="259789"/>
                  </a:lnTo>
                  <a:lnTo>
                    <a:pt x="116026" y="259789"/>
                  </a:lnTo>
                  <a:lnTo>
                    <a:pt x="116764" y="259362"/>
                  </a:lnTo>
                  <a:close/>
                </a:path>
                <a:path w="3065779" h="318135">
                  <a:moveTo>
                    <a:pt x="117737" y="258883"/>
                  </a:moveTo>
                  <a:lnTo>
                    <a:pt x="117591" y="258883"/>
                  </a:lnTo>
                  <a:lnTo>
                    <a:pt x="116764" y="259362"/>
                  </a:lnTo>
                  <a:lnTo>
                    <a:pt x="117737" y="258883"/>
                  </a:lnTo>
                  <a:close/>
                </a:path>
                <a:path w="3065779" h="318135">
                  <a:moveTo>
                    <a:pt x="2902441" y="195200"/>
                  </a:moveTo>
                  <a:lnTo>
                    <a:pt x="2874297" y="241655"/>
                  </a:lnTo>
                  <a:lnTo>
                    <a:pt x="3065354" y="257177"/>
                  </a:lnTo>
                  <a:lnTo>
                    <a:pt x="3034903" y="208870"/>
                  </a:lnTo>
                  <a:lnTo>
                    <a:pt x="2930719" y="208870"/>
                  </a:lnTo>
                  <a:lnTo>
                    <a:pt x="2902441" y="195200"/>
                  </a:lnTo>
                  <a:close/>
                </a:path>
                <a:path w="3065779" h="318135">
                  <a:moveTo>
                    <a:pt x="141871" y="246995"/>
                  </a:moveTo>
                  <a:lnTo>
                    <a:pt x="140495" y="247629"/>
                  </a:lnTo>
                  <a:lnTo>
                    <a:pt x="141184" y="247334"/>
                  </a:lnTo>
                  <a:lnTo>
                    <a:pt x="141871" y="246995"/>
                  </a:lnTo>
                  <a:close/>
                </a:path>
                <a:path w="3065779" h="318135">
                  <a:moveTo>
                    <a:pt x="141184" y="247334"/>
                  </a:moveTo>
                  <a:lnTo>
                    <a:pt x="140495" y="247629"/>
                  </a:lnTo>
                  <a:lnTo>
                    <a:pt x="141184" y="247334"/>
                  </a:lnTo>
                  <a:close/>
                </a:path>
                <a:path w="3065779" h="318135">
                  <a:moveTo>
                    <a:pt x="141974" y="246995"/>
                  </a:moveTo>
                  <a:lnTo>
                    <a:pt x="141184" y="247334"/>
                  </a:lnTo>
                  <a:lnTo>
                    <a:pt x="141974" y="246995"/>
                  </a:lnTo>
                  <a:close/>
                </a:path>
                <a:path w="3065779" h="318135">
                  <a:moveTo>
                    <a:pt x="169946" y="235017"/>
                  </a:moveTo>
                  <a:lnTo>
                    <a:pt x="168807" y="235477"/>
                  </a:lnTo>
                  <a:lnTo>
                    <a:pt x="169370" y="235264"/>
                  </a:lnTo>
                  <a:lnTo>
                    <a:pt x="169946" y="235017"/>
                  </a:lnTo>
                  <a:close/>
                </a:path>
                <a:path w="3065779" h="318135">
                  <a:moveTo>
                    <a:pt x="169370" y="235264"/>
                  </a:moveTo>
                  <a:lnTo>
                    <a:pt x="168807" y="235477"/>
                  </a:lnTo>
                  <a:lnTo>
                    <a:pt x="169370" y="235264"/>
                  </a:lnTo>
                  <a:close/>
                </a:path>
                <a:path w="3065779" h="318135">
                  <a:moveTo>
                    <a:pt x="170022" y="235017"/>
                  </a:moveTo>
                  <a:lnTo>
                    <a:pt x="169370" y="235264"/>
                  </a:lnTo>
                  <a:lnTo>
                    <a:pt x="170022" y="235017"/>
                  </a:lnTo>
                  <a:close/>
                </a:path>
                <a:path w="3065779" h="318135">
                  <a:moveTo>
                    <a:pt x="201120" y="223252"/>
                  </a:moveTo>
                  <a:lnTo>
                    <a:pt x="200638" y="223415"/>
                  </a:lnTo>
                  <a:lnTo>
                    <a:pt x="201120" y="223252"/>
                  </a:lnTo>
                  <a:close/>
                </a:path>
                <a:path w="3065779" h="318135">
                  <a:moveTo>
                    <a:pt x="201652" y="223072"/>
                  </a:moveTo>
                  <a:lnTo>
                    <a:pt x="201120" y="223252"/>
                  </a:lnTo>
                  <a:lnTo>
                    <a:pt x="201652" y="223072"/>
                  </a:lnTo>
                  <a:close/>
                </a:path>
                <a:path w="3065779" h="318135">
                  <a:moveTo>
                    <a:pt x="236669" y="211246"/>
                  </a:moveTo>
                  <a:lnTo>
                    <a:pt x="236206" y="211387"/>
                  </a:lnTo>
                  <a:lnTo>
                    <a:pt x="236669" y="211246"/>
                  </a:lnTo>
                  <a:close/>
                </a:path>
                <a:path w="3065779" h="318135">
                  <a:moveTo>
                    <a:pt x="2932186" y="146103"/>
                  </a:moveTo>
                  <a:lnTo>
                    <a:pt x="2902441" y="195200"/>
                  </a:lnTo>
                  <a:lnTo>
                    <a:pt x="2930719" y="208870"/>
                  </a:lnTo>
                  <a:lnTo>
                    <a:pt x="2955592" y="157417"/>
                  </a:lnTo>
                  <a:lnTo>
                    <a:pt x="2932186" y="146103"/>
                  </a:lnTo>
                  <a:close/>
                </a:path>
                <a:path w="3065779" h="318135">
                  <a:moveTo>
                    <a:pt x="2963136" y="95018"/>
                  </a:moveTo>
                  <a:lnTo>
                    <a:pt x="2932186" y="146103"/>
                  </a:lnTo>
                  <a:lnTo>
                    <a:pt x="2955592" y="157417"/>
                  </a:lnTo>
                  <a:lnTo>
                    <a:pt x="2930719" y="208870"/>
                  </a:lnTo>
                  <a:lnTo>
                    <a:pt x="3034903" y="208870"/>
                  </a:lnTo>
                  <a:lnTo>
                    <a:pt x="2963136" y="95018"/>
                  </a:lnTo>
                  <a:close/>
                </a:path>
                <a:path w="3065779" h="318135">
                  <a:moveTo>
                    <a:pt x="2892012" y="190159"/>
                  </a:moveTo>
                  <a:lnTo>
                    <a:pt x="2902441" y="195200"/>
                  </a:lnTo>
                  <a:lnTo>
                    <a:pt x="2905073" y="190855"/>
                  </a:lnTo>
                  <a:lnTo>
                    <a:pt x="2894576" y="190855"/>
                  </a:lnTo>
                  <a:lnTo>
                    <a:pt x="2892012" y="190159"/>
                  </a:lnTo>
                  <a:close/>
                </a:path>
                <a:path w="3065779" h="318135">
                  <a:moveTo>
                    <a:pt x="2889627" y="189006"/>
                  </a:moveTo>
                  <a:lnTo>
                    <a:pt x="2892012" y="190159"/>
                  </a:lnTo>
                  <a:lnTo>
                    <a:pt x="2894576" y="190855"/>
                  </a:lnTo>
                  <a:lnTo>
                    <a:pt x="2889627" y="189006"/>
                  </a:lnTo>
                  <a:close/>
                </a:path>
                <a:path w="3065779" h="318135">
                  <a:moveTo>
                    <a:pt x="2906194" y="189006"/>
                  </a:moveTo>
                  <a:lnTo>
                    <a:pt x="2889627" y="189006"/>
                  </a:lnTo>
                  <a:lnTo>
                    <a:pt x="2894576" y="190855"/>
                  </a:lnTo>
                  <a:lnTo>
                    <a:pt x="2905073" y="190855"/>
                  </a:lnTo>
                  <a:lnTo>
                    <a:pt x="2906194" y="189006"/>
                  </a:lnTo>
                  <a:close/>
                </a:path>
                <a:path w="3065779" h="318135">
                  <a:moveTo>
                    <a:pt x="2910993" y="181085"/>
                  </a:moveTo>
                  <a:lnTo>
                    <a:pt x="2858590" y="181085"/>
                  </a:lnTo>
                  <a:lnTo>
                    <a:pt x="2859280" y="181263"/>
                  </a:lnTo>
                  <a:lnTo>
                    <a:pt x="2892012" y="190159"/>
                  </a:lnTo>
                  <a:lnTo>
                    <a:pt x="2889627" y="189006"/>
                  </a:lnTo>
                  <a:lnTo>
                    <a:pt x="2906194" y="189006"/>
                  </a:lnTo>
                  <a:lnTo>
                    <a:pt x="2910993" y="181085"/>
                  </a:lnTo>
                  <a:close/>
                </a:path>
                <a:path w="3065779" h="318135">
                  <a:moveTo>
                    <a:pt x="2858926" y="181176"/>
                  </a:moveTo>
                  <a:lnTo>
                    <a:pt x="2859245" y="181263"/>
                  </a:lnTo>
                  <a:lnTo>
                    <a:pt x="2858926" y="181176"/>
                  </a:lnTo>
                  <a:close/>
                </a:path>
                <a:path w="3065779" h="318135">
                  <a:moveTo>
                    <a:pt x="2916677" y="171702"/>
                  </a:moveTo>
                  <a:lnTo>
                    <a:pt x="2820236" y="171702"/>
                  </a:lnTo>
                  <a:lnTo>
                    <a:pt x="2820831" y="171841"/>
                  </a:lnTo>
                  <a:lnTo>
                    <a:pt x="2858926" y="181176"/>
                  </a:lnTo>
                  <a:lnTo>
                    <a:pt x="2858590" y="181085"/>
                  </a:lnTo>
                  <a:lnTo>
                    <a:pt x="2910993" y="181085"/>
                  </a:lnTo>
                  <a:lnTo>
                    <a:pt x="2916677" y="171702"/>
                  </a:lnTo>
                  <a:close/>
                </a:path>
                <a:path w="3065779" h="318135">
                  <a:moveTo>
                    <a:pt x="2820515" y="171770"/>
                  </a:moveTo>
                  <a:lnTo>
                    <a:pt x="2820802" y="171841"/>
                  </a:lnTo>
                  <a:lnTo>
                    <a:pt x="2820515" y="171770"/>
                  </a:lnTo>
                  <a:close/>
                </a:path>
                <a:path w="3065779" h="318135">
                  <a:moveTo>
                    <a:pt x="2922246" y="162510"/>
                  </a:moveTo>
                  <a:lnTo>
                    <a:pt x="2778866" y="162510"/>
                  </a:lnTo>
                  <a:lnTo>
                    <a:pt x="2779386" y="162620"/>
                  </a:lnTo>
                  <a:lnTo>
                    <a:pt x="2820515" y="171770"/>
                  </a:lnTo>
                  <a:lnTo>
                    <a:pt x="2820236" y="171702"/>
                  </a:lnTo>
                  <a:lnTo>
                    <a:pt x="2916677" y="171702"/>
                  </a:lnTo>
                  <a:lnTo>
                    <a:pt x="2922246" y="162510"/>
                  </a:lnTo>
                  <a:close/>
                </a:path>
                <a:path w="3065779" h="318135">
                  <a:moveTo>
                    <a:pt x="2779128" y="162568"/>
                  </a:moveTo>
                  <a:lnTo>
                    <a:pt x="2779363" y="162620"/>
                  </a:lnTo>
                  <a:lnTo>
                    <a:pt x="2779128" y="162568"/>
                  </a:lnTo>
                  <a:close/>
                </a:path>
                <a:path w="3065779" h="318135">
                  <a:moveTo>
                    <a:pt x="2927680" y="153541"/>
                  </a:moveTo>
                  <a:lnTo>
                    <a:pt x="2734642" y="153541"/>
                  </a:lnTo>
                  <a:lnTo>
                    <a:pt x="2735103" y="153630"/>
                  </a:lnTo>
                  <a:lnTo>
                    <a:pt x="2779128" y="162568"/>
                  </a:lnTo>
                  <a:lnTo>
                    <a:pt x="2778866" y="162510"/>
                  </a:lnTo>
                  <a:lnTo>
                    <a:pt x="2922246" y="162510"/>
                  </a:lnTo>
                  <a:lnTo>
                    <a:pt x="2927680" y="153541"/>
                  </a:lnTo>
                  <a:close/>
                </a:path>
                <a:path w="3065779" h="318135">
                  <a:moveTo>
                    <a:pt x="2734831" y="153579"/>
                  </a:moveTo>
                  <a:lnTo>
                    <a:pt x="2735080" y="153630"/>
                  </a:lnTo>
                  <a:lnTo>
                    <a:pt x="2734831" y="153579"/>
                  </a:lnTo>
                  <a:close/>
                </a:path>
                <a:path w="3065779" h="318135">
                  <a:moveTo>
                    <a:pt x="2929539" y="144823"/>
                  </a:moveTo>
                  <a:lnTo>
                    <a:pt x="2687717" y="144823"/>
                  </a:lnTo>
                  <a:lnTo>
                    <a:pt x="2688131" y="144896"/>
                  </a:lnTo>
                  <a:lnTo>
                    <a:pt x="2734831" y="153579"/>
                  </a:lnTo>
                  <a:lnTo>
                    <a:pt x="2734642" y="153541"/>
                  </a:lnTo>
                  <a:lnTo>
                    <a:pt x="2927680" y="153541"/>
                  </a:lnTo>
                  <a:lnTo>
                    <a:pt x="2932186" y="146103"/>
                  </a:lnTo>
                  <a:lnTo>
                    <a:pt x="2929539" y="144823"/>
                  </a:lnTo>
                  <a:close/>
                </a:path>
                <a:path w="3065779" h="318135">
                  <a:moveTo>
                    <a:pt x="2687915" y="144859"/>
                  </a:moveTo>
                  <a:lnTo>
                    <a:pt x="2688113" y="144896"/>
                  </a:lnTo>
                  <a:lnTo>
                    <a:pt x="2687915" y="144859"/>
                  </a:lnTo>
                  <a:close/>
                </a:path>
                <a:path w="3065779" h="318135">
                  <a:moveTo>
                    <a:pt x="2912055" y="136382"/>
                  </a:moveTo>
                  <a:lnTo>
                    <a:pt x="2638242" y="136382"/>
                  </a:lnTo>
                  <a:lnTo>
                    <a:pt x="2638619" y="136444"/>
                  </a:lnTo>
                  <a:lnTo>
                    <a:pt x="2687915" y="144859"/>
                  </a:lnTo>
                  <a:lnTo>
                    <a:pt x="2687717" y="144823"/>
                  </a:lnTo>
                  <a:lnTo>
                    <a:pt x="2929539" y="144823"/>
                  </a:lnTo>
                  <a:lnTo>
                    <a:pt x="2912055" y="136382"/>
                  </a:lnTo>
                  <a:close/>
                </a:path>
                <a:path w="3065779" h="318135">
                  <a:moveTo>
                    <a:pt x="2638462" y="136420"/>
                  </a:moveTo>
                  <a:lnTo>
                    <a:pt x="2638606" y="136444"/>
                  </a:lnTo>
                  <a:lnTo>
                    <a:pt x="2638462" y="136420"/>
                  </a:lnTo>
                  <a:close/>
                </a:path>
                <a:path w="3065779" h="318135">
                  <a:moveTo>
                    <a:pt x="2882075" y="128243"/>
                  </a:moveTo>
                  <a:lnTo>
                    <a:pt x="2586367" y="128243"/>
                  </a:lnTo>
                  <a:lnTo>
                    <a:pt x="2586714" y="128296"/>
                  </a:lnTo>
                  <a:lnTo>
                    <a:pt x="2638462" y="136420"/>
                  </a:lnTo>
                  <a:lnTo>
                    <a:pt x="2638242" y="136382"/>
                  </a:lnTo>
                  <a:lnTo>
                    <a:pt x="2912055" y="136382"/>
                  </a:lnTo>
                  <a:lnTo>
                    <a:pt x="2882075" y="128243"/>
                  </a:lnTo>
                  <a:close/>
                </a:path>
                <a:path w="3065779" h="318135">
                  <a:moveTo>
                    <a:pt x="2586628" y="128284"/>
                  </a:moveTo>
                  <a:close/>
                </a:path>
                <a:path w="3065779" h="318135">
                  <a:moveTo>
                    <a:pt x="2851134" y="120430"/>
                  </a:moveTo>
                  <a:lnTo>
                    <a:pt x="2532237" y="120430"/>
                  </a:lnTo>
                  <a:lnTo>
                    <a:pt x="2532560" y="120474"/>
                  </a:lnTo>
                  <a:lnTo>
                    <a:pt x="2586628" y="128284"/>
                  </a:lnTo>
                  <a:lnTo>
                    <a:pt x="2586367" y="128243"/>
                  </a:lnTo>
                  <a:lnTo>
                    <a:pt x="2882075" y="128243"/>
                  </a:lnTo>
                  <a:lnTo>
                    <a:pt x="2873220" y="125839"/>
                  </a:lnTo>
                  <a:lnTo>
                    <a:pt x="2851134" y="120430"/>
                  </a:lnTo>
                  <a:close/>
                </a:path>
                <a:path w="3065779" h="318135">
                  <a:moveTo>
                    <a:pt x="2532377" y="120450"/>
                  </a:moveTo>
                  <a:lnTo>
                    <a:pt x="2532545" y="120474"/>
                  </a:lnTo>
                  <a:lnTo>
                    <a:pt x="2532377" y="120450"/>
                  </a:lnTo>
                  <a:close/>
                </a:path>
                <a:path w="3065779" h="318135">
                  <a:moveTo>
                    <a:pt x="2819344" y="112965"/>
                  </a:moveTo>
                  <a:lnTo>
                    <a:pt x="2475998" y="112965"/>
                  </a:lnTo>
                  <a:lnTo>
                    <a:pt x="2476300" y="113003"/>
                  </a:lnTo>
                  <a:lnTo>
                    <a:pt x="2532377" y="120450"/>
                  </a:lnTo>
                  <a:lnTo>
                    <a:pt x="2532237" y="120430"/>
                  </a:lnTo>
                  <a:lnTo>
                    <a:pt x="2851134" y="120430"/>
                  </a:lnTo>
                  <a:lnTo>
                    <a:pt x="2833533" y="116119"/>
                  </a:lnTo>
                  <a:lnTo>
                    <a:pt x="2819344" y="112965"/>
                  </a:lnTo>
                  <a:close/>
                </a:path>
                <a:path w="3065779" h="318135">
                  <a:moveTo>
                    <a:pt x="2476113" y="112980"/>
                  </a:moveTo>
                  <a:lnTo>
                    <a:pt x="2476285" y="113003"/>
                  </a:lnTo>
                  <a:lnTo>
                    <a:pt x="2476113" y="112980"/>
                  </a:lnTo>
                  <a:close/>
                </a:path>
                <a:path w="3065779" h="318135">
                  <a:moveTo>
                    <a:pt x="2787089" y="105869"/>
                  </a:moveTo>
                  <a:lnTo>
                    <a:pt x="2417792" y="105869"/>
                  </a:lnTo>
                  <a:lnTo>
                    <a:pt x="2418080" y="105904"/>
                  </a:lnTo>
                  <a:lnTo>
                    <a:pt x="2476113" y="112980"/>
                  </a:lnTo>
                  <a:lnTo>
                    <a:pt x="2819344" y="112965"/>
                  </a:lnTo>
                  <a:lnTo>
                    <a:pt x="2791012" y="106666"/>
                  </a:lnTo>
                  <a:lnTo>
                    <a:pt x="2787089" y="105869"/>
                  </a:lnTo>
                  <a:close/>
                </a:path>
                <a:path w="3065779" h="318135">
                  <a:moveTo>
                    <a:pt x="2418011" y="105896"/>
                  </a:moveTo>
                  <a:close/>
                </a:path>
                <a:path w="3065779" h="318135">
                  <a:moveTo>
                    <a:pt x="2754064" y="99167"/>
                  </a:moveTo>
                  <a:lnTo>
                    <a:pt x="2357763" y="99167"/>
                  </a:lnTo>
                  <a:lnTo>
                    <a:pt x="2358036" y="99197"/>
                  </a:lnTo>
                  <a:lnTo>
                    <a:pt x="2418011" y="105896"/>
                  </a:lnTo>
                  <a:lnTo>
                    <a:pt x="2417792" y="105869"/>
                  </a:lnTo>
                  <a:lnTo>
                    <a:pt x="2787089" y="105869"/>
                  </a:lnTo>
                  <a:lnTo>
                    <a:pt x="2754064" y="99167"/>
                  </a:lnTo>
                  <a:close/>
                </a:path>
                <a:path w="3065779" h="318135">
                  <a:moveTo>
                    <a:pt x="2357905" y="99183"/>
                  </a:moveTo>
                  <a:lnTo>
                    <a:pt x="2358036" y="99197"/>
                  </a:lnTo>
                  <a:lnTo>
                    <a:pt x="2357905" y="99183"/>
                  </a:lnTo>
                  <a:close/>
                </a:path>
                <a:path w="3065779" h="318135">
                  <a:moveTo>
                    <a:pt x="2720994" y="92880"/>
                  </a:moveTo>
                  <a:lnTo>
                    <a:pt x="2296053" y="92880"/>
                  </a:lnTo>
                  <a:lnTo>
                    <a:pt x="2296317" y="92905"/>
                  </a:lnTo>
                  <a:lnTo>
                    <a:pt x="2357905" y="99183"/>
                  </a:lnTo>
                  <a:lnTo>
                    <a:pt x="2357763" y="99167"/>
                  </a:lnTo>
                  <a:lnTo>
                    <a:pt x="2754064" y="99167"/>
                  </a:lnTo>
                  <a:lnTo>
                    <a:pt x="2745778" y="97486"/>
                  </a:lnTo>
                  <a:lnTo>
                    <a:pt x="2720994" y="92880"/>
                  </a:lnTo>
                  <a:close/>
                </a:path>
                <a:path w="3065779" h="318135">
                  <a:moveTo>
                    <a:pt x="2296155" y="92890"/>
                  </a:moveTo>
                  <a:lnTo>
                    <a:pt x="2296302" y="92905"/>
                  </a:lnTo>
                  <a:lnTo>
                    <a:pt x="2296155" y="92890"/>
                  </a:lnTo>
                  <a:close/>
                </a:path>
                <a:path w="3065779" h="318135">
                  <a:moveTo>
                    <a:pt x="2688756" y="87028"/>
                  </a:moveTo>
                  <a:lnTo>
                    <a:pt x="2232803" y="87028"/>
                  </a:lnTo>
                  <a:lnTo>
                    <a:pt x="2233060" y="87050"/>
                  </a:lnTo>
                  <a:lnTo>
                    <a:pt x="2296155" y="92890"/>
                  </a:lnTo>
                  <a:lnTo>
                    <a:pt x="2720994" y="92880"/>
                  </a:lnTo>
                  <a:lnTo>
                    <a:pt x="2697953" y="88597"/>
                  </a:lnTo>
                  <a:lnTo>
                    <a:pt x="2688756" y="87028"/>
                  </a:lnTo>
                  <a:close/>
                </a:path>
                <a:path w="3065779" h="318135">
                  <a:moveTo>
                    <a:pt x="2232963" y="87042"/>
                  </a:moveTo>
                  <a:close/>
                </a:path>
                <a:path w="3065779" h="318135">
                  <a:moveTo>
                    <a:pt x="2657156" y="81634"/>
                  </a:moveTo>
                  <a:lnTo>
                    <a:pt x="2168156" y="81634"/>
                  </a:lnTo>
                  <a:lnTo>
                    <a:pt x="2168406" y="81653"/>
                  </a:lnTo>
                  <a:lnTo>
                    <a:pt x="2232963" y="87042"/>
                  </a:lnTo>
                  <a:lnTo>
                    <a:pt x="2232803" y="87028"/>
                  </a:lnTo>
                  <a:lnTo>
                    <a:pt x="2688756" y="87028"/>
                  </a:lnTo>
                  <a:lnTo>
                    <a:pt x="2657156" y="81634"/>
                  </a:lnTo>
                  <a:close/>
                </a:path>
                <a:path w="3065779" h="318135">
                  <a:moveTo>
                    <a:pt x="2168200" y="81637"/>
                  </a:moveTo>
                  <a:lnTo>
                    <a:pt x="2168384" y="81653"/>
                  </a:lnTo>
                  <a:lnTo>
                    <a:pt x="2168200" y="81637"/>
                  </a:lnTo>
                  <a:close/>
                </a:path>
                <a:path w="3065779" h="318135">
                  <a:moveTo>
                    <a:pt x="2626662" y="76718"/>
                  </a:moveTo>
                  <a:lnTo>
                    <a:pt x="2102251" y="76718"/>
                  </a:lnTo>
                  <a:lnTo>
                    <a:pt x="2102622" y="76743"/>
                  </a:lnTo>
                  <a:lnTo>
                    <a:pt x="2168200" y="81637"/>
                  </a:lnTo>
                  <a:lnTo>
                    <a:pt x="2657156" y="81634"/>
                  </a:lnTo>
                  <a:lnTo>
                    <a:pt x="2647669" y="80015"/>
                  </a:lnTo>
                  <a:lnTo>
                    <a:pt x="2626662" y="76718"/>
                  </a:lnTo>
                  <a:close/>
                </a:path>
                <a:path w="3065779" h="318135">
                  <a:moveTo>
                    <a:pt x="2102448" y="76732"/>
                  </a:moveTo>
                  <a:lnTo>
                    <a:pt x="2102591" y="76743"/>
                  </a:lnTo>
                  <a:lnTo>
                    <a:pt x="2102448" y="76732"/>
                  </a:lnTo>
                  <a:close/>
                </a:path>
                <a:path w="3065779" h="318135">
                  <a:moveTo>
                    <a:pt x="2571796" y="68399"/>
                  </a:moveTo>
                  <a:lnTo>
                    <a:pt x="1967113" y="68399"/>
                  </a:lnTo>
                  <a:lnTo>
                    <a:pt x="1967602" y="68425"/>
                  </a:lnTo>
                  <a:lnTo>
                    <a:pt x="2102448" y="76732"/>
                  </a:lnTo>
                  <a:lnTo>
                    <a:pt x="2102251" y="76718"/>
                  </a:lnTo>
                  <a:lnTo>
                    <a:pt x="2626662" y="76718"/>
                  </a:lnTo>
                  <a:lnTo>
                    <a:pt x="2595054" y="71757"/>
                  </a:lnTo>
                  <a:lnTo>
                    <a:pt x="2571796" y="68399"/>
                  </a:lnTo>
                  <a:close/>
                </a:path>
                <a:path w="3065779" h="318135">
                  <a:moveTo>
                    <a:pt x="1967327" y="68412"/>
                  </a:moveTo>
                  <a:lnTo>
                    <a:pt x="1967525" y="68425"/>
                  </a:lnTo>
                  <a:lnTo>
                    <a:pt x="1967327" y="68412"/>
                  </a:lnTo>
                  <a:close/>
                </a:path>
                <a:path w="3065779" h="318135">
                  <a:moveTo>
                    <a:pt x="2528296" y="62257"/>
                  </a:moveTo>
                  <a:lnTo>
                    <a:pt x="1828756" y="62257"/>
                  </a:lnTo>
                  <a:lnTo>
                    <a:pt x="1829250" y="62275"/>
                  </a:lnTo>
                  <a:lnTo>
                    <a:pt x="1967327" y="68412"/>
                  </a:lnTo>
                  <a:lnTo>
                    <a:pt x="1967113" y="68399"/>
                  </a:lnTo>
                  <a:lnTo>
                    <a:pt x="2571796" y="68399"/>
                  </a:lnTo>
                  <a:lnTo>
                    <a:pt x="2540243" y="63844"/>
                  </a:lnTo>
                  <a:lnTo>
                    <a:pt x="2528296" y="62257"/>
                  </a:lnTo>
                  <a:close/>
                </a:path>
                <a:path w="3065779" h="318135">
                  <a:moveTo>
                    <a:pt x="1829010" y="62269"/>
                  </a:moveTo>
                  <a:lnTo>
                    <a:pt x="1829157" y="62275"/>
                  </a:lnTo>
                  <a:lnTo>
                    <a:pt x="1829010" y="62269"/>
                  </a:lnTo>
                  <a:close/>
                </a:path>
                <a:path w="3065779" h="318135">
                  <a:moveTo>
                    <a:pt x="2499639" y="58453"/>
                  </a:moveTo>
                  <a:lnTo>
                    <a:pt x="1688181" y="58453"/>
                  </a:lnTo>
                  <a:lnTo>
                    <a:pt x="1688692" y="58461"/>
                  </a:lnTo>
                  <a:lnTo>
                    <a:pt x="1688509" y="58461"/>
                  </a:lnTo>
                  <a:lnTo>
                    <a:pt x="1829010" y="62269"/>
                  </a:lnTo>
                  <a:lnTo>
                    <a:pt x="1828756" y="62257"/>
                  </a:lnTo>
                  <a:lnTo>
                    <a:pt x="2528296" y="62257"/>
                  </a:lnTo>
                  <a:lnTo>
                    <a:pt x="2499706" y="58461"/>
                  </a:lnTo>
                  <a:lnTo>
                    <a:pt x="1688692" y="58461"/>
                  </a:lnTo>
                  <a:lnTo>
                    <a:pt x="2499687" y="58459"/>
                  </a:lnTo>
                  <a:close/>
                </a:path>
                <a:path w="3065779" h="318135">
                  <a:moveTo>
                    <a:pt x="2489825" y="57150"/>
                  </a:moveTo>
                  <a:lnTo>
                    <a:pt x="1546777" y="57153"/>
                  </a:lnTo>
                  <a:lnTo>
                    <a:pt x="1688415" y="58459"/>
                  </a:lnTo>
                  <a:lnTo>
                    <a:pt x="1688181" y="58453"/>
                  </a:lnTo>
                  <a:lnTo>
                    <a:pt x="2499639" y="58453"/>
                  </a:lnTo>
                  <a:lnTo>
                    <a:pt x="2489825" y="5715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47760" y="1798320"/>
              <a:ext cx="722376" cy="72237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560527" y="3682871"/>
              <a:ext cx="3065780" cy="318135"/>
            </a:xfrm>
            <a:custGeom>
              <a:avLst/>
              <a:gdLst/>
              <a:ahLst/>
              <a:cxnLst/>
              <a:rect l="l" t="t" r="r" b="b"/>
              <a:pathLst>
                <a:path w="3065779" h="318135">
                  <a:moveTo>
                    <a:pt x="162912" y="122744"/>
                  </a:moveTo>
                  <a:lnTo>
                    <a:pt x="133167" y="171842"/>
                  </a:lnTo>
                  <a:lnTo>
                    <a:pt x="153299" y="181563"/>
                  </a:lnTo>
                  <a:lnTo>
                    <a:pt x="192133" y="192106"/>
                  </a:lnTo>
                  <a:lnTo>
                    <a:pt x="231820" y="201824"/>
                  </a:lnTo>
                  <a:lnTo>
                    <a:pt x="274341" y="211279"/>
                  </a:lnTo>
                  <a:lnTo>
                    <a:pt x="319576" y="220459"/>
                  </a:lnTo>
                  <a:lnTo>
                    <a:pt x="367400" y="229348"/>
                  </a:lnTo>
                  <a:lnTo>
                    <a:pt x="417685" y="237930"/>
                  </a:lnTo>
                  <a:lnTo>
                    <a:pt x="470300" y="246188"/>
                  </a:lnTo>
                  <a:lnTo>
                    <a:pt x="525110" y="254101"/>
                  </a:lnTo>
                  <a:lnTo>
                    <a:pt x="581985" y="261653"/>
                  </a:lnTo>
                  <a:lnTo>
                    <a:pt x="640788" y="268822"/>
                  </a:lnTo>
                  <a:lnTo>
                    <a:pt x="701385" y="275589"/>
                  </a:lnTo>
                  <a:lnTo>
                    <a:pt x="827412" y="287835"/>
                  </a:lnTo>
                  <a:lnTo>
                    <a:pt x="959035" y="298232"/>
                  </a:lnTo>
                  <a:lnTo>
                    <a:pt x="1094972" y="306603"/>
                  </a:lnTo>
                  <a:lnTo>
                    <a:pt x="1234307" y="312792"/>
                  </a:lnTo>
                  <a:lnTo>
                    <a:pt x="1375879" y="316628"/>
                  </a:lnTo>
                  <a:lnTo>
                    <a:pt x="1518612" y="317944"/>
                  </a:lnTo>
                  <a:lnTo>
                    <a:pt x="1661407" y="316304"/>
                  </a:lnTo>
                  <a:lnTo>
                    <a:pt x="1803102" y="311522"/>
                  </a:lnTo>
                  <a:lnTo>
                    <a:pt x="1942557" y="303806"/>
                  </a:lnTo>
                  <a:lnTo>
                    <a:pt x="2078598" y="293373"/>
                  </a:lnTo>
                  <a:lnTo>
                    <a:pt x="2145137" y="287191"/>
                  </a:lnTo>
                  <a:lnTo>
                    <a:pt x="2210356" y="280410"/>
                  </a:lnTo>
                  <a:lnTo>
                    <a:pt x="2274191" y="273053"/>
                  </a:lnTo>
                  <a:lnTo>
                    <a:pt x="2336507" y="265144"/>
                  </a:lnTo>
                  <a:lnTo>
                    <a:pt x="2367770" y="260795"/>
                  </a:lnTo>
                  <a:lnTo>
                    <a:pt x="1518251" y="260795"/>
                  </a:lnTo>
                  <a:lnTo>
                    <a:pt x="1518576" y="260792"/>
                  </a:lnTo>
                  <a:lnTo>
                    <a:pt x="1376662" y="259482"/>
                  </a:lnTo>
                  <a:lnTo>
                    <a:pt x="1376797" y="259482"/>
                  </a:lnTo>
                  <a:lnTo>
                    <a:pt x="1236103" y="255670"/>
                  </a:lnTo>
                  <a:lnTo>
                    <a:pt x="1097752" y="249519"/>
                  </a:lnTo>
                  <a:lnTo>
                    <a:pt x="962732" y="241202"/>
                  </a:lnTo>
                  <a:lnTo>
                    <a:pt x="896954" y="236291"/>
                  </a:lnTo>
                  <a:lnTo>
                    <a:pt x="832294" y="230894"/>
                  </a:lnTo>
                  <a:lnTo>
                    <a:pt x="769039" y="225038"/>
                  </a:lnTo>
                  <a:lnTo>
                    <a:pt x="707329" y="218748"/>
                  </a:lnTo>
                  <a:lnTo>
                    <a:pt x="647274" y="212041"/>
                  </a:lnTo>
                  <a:lnTo>
                    <a:pt x="589053" y="204942"/>
                  </a:lnTo>
                  <a:lnTo>
                    <a:pt x="532794" y="197471"/>
                  </a:lnTo>
                  <a:lnTo>
                    <a:pt x="478640" y="189649"/>
                  </a:lnTo>
                  <a:lnTo>
                    <a:pt x="426735" y="181500"/>
                  </a:lnTo>
                  <a:lnTo>
                    <a:pt x="377223" y="173047"/>
                  </a:lnTo>
                  <a:lnTo>
                    <a:pt x="330250" y="164313"/>
                  </a:lnTo>
                  <a:lnTo>
                    <a:pt x="285968" y="155324"/>
                  </a:lnTo>
                  <a:lnTo>
                    <a:pt x="244523" y="146103"/>
                  </a:lnTo>
                  <a:lnTo>
                    <a:pt x="206072" y="136681"/>
                  </a:lnTo>
                  <a:lnTo>
                    <a:pt x="177588" y="128939"/>
                  </a:lnTo>
                  <a:lnTo>
                    <a:pt x="175727" y="128939"/>
                  </a:lnTo>
                  <a:lnTo>
                    <a:pt x="170778" y="127090"/>
                  </a:lnTo>
                  <a:lnTo>
                    <a:pt x="171902" y="127090"/>
                  </a:lnTo>
                  <a:lnTo>
                    <a:pt x="162912" y="122744"/>
                  </a:lnTo>
                  <a:close/>
                </a:path>
                <a:path w="3065779" h="318135">
                  <a:moveTo>
                    <a:pt x="1518576" y="260792"/>
                  </a:moveTo>
                  <a:lnTo>
                    <a:pt x="1518251" y="260795"/>
                  </a:lnTo>
                  <a:lnTo>
                    <a:pt x="1518843" y="260794"/>
                  </a:lnTo>
                  <a:lnTo>
                    <a:pt x="1518576" y="260792"/>
                  </a:lnTo>
                  <a:close/>
                </a:path>
                <a:path w="3065779" h="318135">
                  <a:moveTo>
                    <a:pt x="1660153" y="259164"/>
                  </a:moveTo>
                  <a:lnTo>
                    <a:pt x="1518576" y="260792"/>
                  </a:lnTo>
                  <a:lnTo>
                    <a:pt x="1518843" y="260794"/>
                  </a:lnTo>
                  <a:lnTo>
                    <a:pt x="1518251" y="260795"/>
                  </a:lnTo>
                  <a:lnTo>
                    <a:pt x="2367797" y="260792"/>
                  </a:lnTo>
                  <a:lnTo>
                    <a:pt x="2379411" y="259176"/>
                  </a:lnTo>
                  <a:lnTo>
                    <a:pt x="1659797" y="259176"/>
                  </a:lnTo>
                  <a:lnTo>
                    <a:pt x="1660153" y="259164"/>
                  </a:lnTo>
                  <a:close/>
                </a:path>
                <a:path w="3065779" h="318135">
                  <a:moveTo>
                    <a:pt x="1376867" y="259484"/>
                  </a:moveTo>
                  <a:lnTo>
                    <a:pt x="1377172" y="259492"/>
                  </a:lnTo>
                  <a:lnTo>
                    <a:pt x="1377763" y="259492"/>
                  </a:lnTo>
                  <a:lnTo>
                    <a:pt x="1376867" y="259484"/>
                  </a:lnTo>
                  <a:close/>
                </a:path>
                <a:path w="3065779" h="318135">
                  <a:moveTo>
                    <a:pt x="1376797" y="259482"/>
                  </a:moveTo>
                  <a:lnTo>
                    <a:pt x="1376662" y="259482"/>
                  </a:lnTo>
                  <a:lnTo>
                    <a:pt x="1376867" y="259484"/>
                  </a:lnTo>
                  <a:close/>
                </a:path>
                <a:path w="3065779" h="318135">
                  <a:moveTo>
                    <a:pt x="2379521" y="259161"/>
                  </a:moveTo>
                  <a:lnTo>
                    <a:pt x="1660433" y="259161"/>
                  </a:lnTo>
                  <a:lnTo>
                    <a:pt x="1659797" y="259176"/>
                  </a:lnTo>
                  <a:lnTo>
                    <a:pt x="2379411" y="259176"/>
                  </a:lnTo>
                  <a:close/>
                </a:path>
                <a:path w="3065779" h="318135">
                  <a:moveTo>
                    <a:pt x="1800527" y="254426"/>
                  </a:moveTo>
                  <a:lnTo>
                    <a:pt x="1660153" y="259164"/>
                  </a:lnTo>
                  <a:lnTo>
                    <a:pt x="1660433" y="259161"/>
                  </a:lnTo>
                  <a:lnTo>
                    <a:pt x="2379521" y="259161"/>
                  </a:lnTo>
                  <a:lnTo>
                    <a:pt x="2397170" y="256706"/>
                  </a:lnTo>
                  <a:lnTo>
                    <a:pt x="2412082" y="254441"/>
                  </a:lnTo>
                  <a:lnTo>
                    <a:pt x="1800252" y="254441"/>
                  </a:lnTo>
                  <a:lnTo>
                    <a:pt x="1800527" y="254426"/>
                  </a:lnTo>
                  <a:close/>
                </a:path>
                <a:path w="3065779" h="318135">
                  <a:moveTo>
                    <a:pt x="1236417" y="255678"/>
                  </a:moveTo>
                  <a:lnTo>
                    <a:pt x="1236597" y="255686"/>
                  </a:lnTo>
                  <a:lnTo>
                    <a:pt x="1236417" y="255678"/>
                  </a:lnTo>
                  <a:close/>
                </a:path>
                <a:path w="3065779" h="318135">
                  <a:moveTo>
                    <a:pt x="1236226" y="255670"/>
                  </a:moveTo>
                  <a:lnTo>
                    <a:pt x="1236417" y="255678"/>
                  </a:lnTo>
                  <a:lnTo>
                    <a:pt x="1236226" y="255670"/>
                  </a:lnTo>
                  <a:close/>
                </a:path>
                <a:path w="3065779" h="318135">
                  <a:moveTo>
                    <a:pt x="2412258" y="254415"/>
                  </a:moveTo>
                  <a:lnTo>
                    <a:pt x="1800867" y="254415"/>
                  </a:lnTo>
                  <a:lnTo>
                    <a:pt x="1800252" y="254441"/>
                  </a:lnTo>
                  <a:lnTo>
                    <a:pt x="2412082" y="254441"/>
                  </a:lnTo>
                  <a:lnTo>
                    <a:pt x="2412258" y="254415"/>
                  </a:lnTo>
                  <a:close/>
                </a:path>
                <a:path w="3065779" h="318135">
                  <a:moveTo>
                    <a:pt x="1938824" y="246776"/>
                  </a:moveTo>
                  <a:lnTo>
                    <a:pt x="1800527" y="254426"/>
                  </a:lnTo>
                  <a:lnTo>
                    <a:pt x="1800867" y="254415"/>
                  </a:lnTo>
                  <a:lnTo>
                    <a:pt x="2412258" y="254415"/>
                  </a:lnTo>
                  <a:lnTo>
                    <a:pt x="2456041" y="247766"/>
                  </a:lnTo>
                  <a:lnTo>
                    <a:pt x="2461878" y="246801"/>
                  </a:lnTo>
                  <a:lnTo>
                    <a:pt x="1938491" y="246801"/>
                  </a:lnTo>
                  <a:lnTo>
                    <a:pt x="1938824" y="246776"/>
                  </a:lnTo>
                  <a:close/>
                </a:path>
                <a:path w="3065779" h="318135">
                  <a:moveTo>
                    <a:pt x="1097952" y="249528"/>
                  </a:moveTo>
                  <a:lnTo>
                    <a:pt x="1098241" y="249546"/>
                  </a:lnTo>
                  <a:lnTo>
                    <a:pt x="1097952" y="249528"/>
                  </a:lnTo>
                  <a:close/>
                </a:path>
                <a:path w="3065779" h="318135">
                  <a:moveTo>
                    <a:pt x="1097808" y="249519"/>
                  </a:moveTo>
                  <a:lnTo>
                    <a:pt x="1097952" y="249528"/>
                  </a:lnTo>
                  <a:lnTo>
                    <a:pt x="1097808" y="249519"/>
                  </a:lnTo>
                  <a:close/>
                </a:path>
                <a:path w="3065779" h="318135">
                  <a:moveTo>
                    <a:pt x="2462123" y="246760"/>
                  </a:moveTo>
                  <a:lnTo>
                    <a:pt x="1939096" y="246760"/>
                  </a:lnTo>
                  <a:lnTo>
                    <a:pt x="1938491" y="246801"/>
                  </a:lnTo>
                  <a:lnTo>
                    <a:pt x="2461878" y="246801"/>
                  </a:lnTo>
                  <a:lnTo>
                    <a:pt x="2462123" y="246760"/>
                  </a:lnTo>
                  <a:close/>
                </a:path>
                <a:path w="3065779" h="318135">
                  <a:moveTo>
                    <a:pt x="2523778" y="236409"/>
                  </a:moveTo>
                  <a:lnTo>
                    <a:pt x="2073998" y="236409"/>
                  </a:lnTo>
                  <a:lnTo>
                    <a:pt x="1938824" y="246776"/>
                  </a:lnTo>
                  <a:lnTo>
                    <a:pt x="1939096" y="246760"/>
                  </a:lnTo>
                  <a:lnTo>
                    <a:pt x="2462123" y="246760"/>
                  </a:lnTo>
                  <a:lnTo>
                    <a:pt x="2512987" y="238349"/>
                  </a:lnTo>
                  <a:lnTo>
                    <a:pt x="2523778" y="236409"/>
                  </a:lnTo>
                  <a:close/>
                </a:path>
                <a:path w="3065779" h="318135">
                  <a:moveTo>
                    <a:pt x="962906" y="241212"/>
                  </a:moveTo>
                  <a:lnTo>
                    <a:pt x="963103" y="241227"/>
                  </a:lnTo>
                  <a:lnTo>
                    <a:pt x="962906" y="241212"/>
                  </a:lnTo>
                  <a:close/>
                </a:path>
                <a:path w="3065779" h="318135">
                  <a:moveTo>
                    <a:pt x="962762" y="241202"/>
                  </a:moveTo>
                  <a:lnTo>
                    <a:pt x="962906" y="241212"/>
                  </a:lnTo>
                  <a:lnTo>
                    <a:pt x="962762" y="241202"/>
                  </a:lnTo>
                  <a:close/>
                </a:path>
                <a:path w="3065779" h="318135">
                  <a:moveTo>
                    <a:pt x="2557746" y="230300"/>
                  </a:moveTo>
                  <a:lnTo>
                    <a:pt x="2139694" y="230300"/>
                  </a:lnTo>
                  <a:lnTo>
                    <a:pt x="2073799" y="236424"/>
                  </a:lnTo>
                  <a:lnTo>
                    <a:pt x="2073998" y="236409"/>
                  </a:lnTo>
                  <a:lnTo>
                    <a:pt x="2523778" y="236409"/>
                  </a:lnTo>
                  <a:lnTo>
                    <a:pt x="2557746" y="230300"/>
                  </a:lnTo>
                  <a:close/>
                </a:path>
                <a:path w="3065779" h="318135">
                  <a:moveTo>
                    <a:pt x="897011" y="236295"/>
                  </a:moveTo>
                  <a:lnTo>
                    <a:pt x="897197" y="236311"/>
                  </a:lnTo>
                  <a:lnTo>
                    <a:pt x="897011" y="236295"/>
                  </a:lnTo>
                  <a:close/>
                </a:path>
                <a:path w="3065779" h="318135">
                  <a:moveTo>
                    <a:pt x="896954" y="236291"/>
                  </a:moveTo>
                  <a:close/>
                </a:path>
                <a:path w="3065779" h="318135">
                  <a:moveTo>
                    <a:pt x="832531" y="230914"/>
                  </a:moveTo>
                  <a:close/>
                </a:path>
                <a:path w="3065779" h="318135">
                  <a:moveTo>
                    <a:pt x="832317" y="230894"/>
                  </a:moveTo>
                  <a:lnTo>
                    <a:pt x="832531" y="230914"/>
                  </a:lnTo>
                  <a:lnTo>
                    <a:pt x="832317" y="230894"/>
                  </a:lnTo>
                  <a:close/>
                </a:path>
                <a:path w="3065779" h="318135">
                  <a:moveTo>
                    <a:pt x="2592914" y="223584"/>
                  </a:moveTo>
                  <a:lnTo>
                    <a:pt x="2204288" y="223584"/>
                  </a:lnTo>
                  <a:lnTo>
                    <a:pt x="2139537" y="230315"/>
                  </a:lnTo>
                  <a:lnTo>
                    <a:pt x="2139694" y="230300"/>
                  </a:lnTo>
                  <a:lnTo>
                    <a:pt x="2557746" y="230300"/>
                  </a:lnTo>
                  <a:lnTo>
                    <a:pt x="2567873" y="228479"/>
                  </a:lnTo>
                  <a:lnTo>
                    <a:pt x="2592914" y="223584"/>
                  </a:lnTo>
                  <a:close/>
                </a:path>
                <a:path w="3065779" h="318135">
                  <a:moveTo>
                    <a:pt x="769063" y="225041"/>
                  </a:moveTo>
                  <a:lnTo>
                    <a:pt x="769301" y="225065"/>
                  </a:lnTo>
                  <a:lnTo>
                    <a:pt x="769063" y="225041"/>
                  </a:lnTo>
                  <a:close/>
                </a:path>
                <a:path w="3065779" h="318135">
                  <a:moveTo>
                    <a:pt x="769039" y="225038"/>
                  </a:moveTo>
                  <a:close/>
                </a:path>
                <a:path w="3065779" h="318135">
                  <a:moveTo>
                    <a:pt x="2629415" y="216298"/>
                  </a:moveTo>
                  <a:lnTo>
                    <a:pt x="2267484" y="216298"/>
                  </a:lnTo>
                  <a:lnTo>
                    <a:pt x="2204084" y="223605"/>
                  </a:lnTo>
                  <a:lnTo>
                    <a:pt x="2204288" y="223584"/>
                  </a:lnTo>
                  <a:lnTo>
                    <a:pt x="2592914" y="223584"/>
                  </a:lnTo>
                  <a:lnTo>
                    <a:pt x="2620567" y="218179"/>
                  </a:lnTo>
                  <a:lnTo>
                    <a:pt x="2629415" y="216298"/>
                  </a:lnTo>
                  <a:close/>
                </a:path>
                <a:path w="3065779" h="318135">
                  <a:moveTo>
                    <a:pt x="0" y="60768"/>
                  </a:moveTo>
                  <a:lnTo>
                    <a:pt x="102218" y="222926"/>
                  </a:lnTo>
                  <a:lnTo>
                    <a:pt x="133167" y="171842"/>
                  </a:lnTo>
                  <a:lnTo>
                    <a:pt x="109762" y="160527"/>
                  </a:lnTo>
                  <a:lnTo>
                    <a:pt x="134635" y="109075"/>
                  </a:lnTo>
                  <a:lnTo>
                    <a:pt x="171194" y="109075"/>
                  </a:lnTo>
                  <a:lnTo>
                    <a:pt x="191057" y="76288"/>
                  </a:lnTo>
                  <a:lnTo>
                    <a:pt x="0" y="60768"/>
                  </a:lnTo>
                  <a:close/>
                </a:path>
                <a:path w="3065779" h="318135">
                  <a:moveTo>
                    <a:pt x="707449" y="218762"/>
                  </a:moveTo>
                  <a:lnTo>
                    <a:pt x="707590" y="218777"/>
                  </a:lnTo>
                  <a:lnTo>
                    <a:pt x="707449" y="218762"/>
                  </a:lnTo>
                  <a:close/>
                </a:path>
                <a:path w="3065779" h="318135">
                  <a:moveTo>
                    <a:pt x="707329" y="218748"/>
                  </a:moveTo>
                  <a:close/>
                </a:path>
                <a:path w="3065779" h="318135">
                  <a:moveTo>
                    <a:pt x="2666242" y="208470"/>
                  </a:moveTo>
                  <a:lnTo>
                    <a:pt x="2329143" y="208470"/>
                  </a:lnTo>
                  <a:lnTo>
                    <a:pt x="2267308" y="216319"/>
                  </a:lnTo>
                  <a:lnTo>
                    <a:pt x="2267484" y="216298"/>
                  </a:lnTo>
                  <a:lnTo>
                    <a:pt x="2629415" y="216298"/>
                  </a:lnTo>
                  <a:lnTo>
                    <a:pt x="2666242" y="208470"/>
                  </a:lnTo>
                  <a:close/>
                </a:path>
                <a:path w="3065779" h="318135">
                  <a:moveTo>
                    <a:pt x="647467" y="212063"/>
                  </a:moveTo>
                  <a:close/>
                </a:path>
                <a:path w="3065779" h="318135">
                  <a:moveTo>
                    <a:pt x="647290" y="212041"/>
                  </a:moveTo>
                  <a:lnTo>
                    <a:pt x="647467" y="212063"/>
                  </a:lnTo>
                  <a:lnTo>
                    <a:pt x="647290" y="212041"/>
                  </a:lnTo>
                  <a:close/>
                </a:path>
                <a:path w="3065779" h="318135">
                  <a:moveTo>
                    <a:pt x="2702670" y="200126"/>
                  </a:moveTo>
                  <a:lnTo>
                    <a:pt x="2389120" y="200126"/>
                  </a:lnTo>
                  <a:lnTo>
                    <a:pt x="2328920" y="208498"/>
                  </a:lnTo>
                  <a:lnTo>
                    <a:pt x="2329143" y="208470"/>
                  </a:lnTo>
                  <a:lnTo>
                    <a:pt x="2666242" y="208470"/>
                  </a:lnTo>
                  <a:lnTo>
                    <a:pt x="2670938" y="207472"/>
                  </a:lnTo>
                  <a:lnTo>
                    <a:pt x="2702670" y="200126"/>
                  </a:lnTo>
                  <a:close/>
                </a:path>
                <a:path w="3065779" h="318135">
                  <a:moveTo>
                    <a:pt x="589240" y="204965"/>
                  </a:moveTo>
                  <a:close/>
                </a:path>
                <a:path w="3065779" h="318135">
                  <a:moveTo>
                    <a:pt x="589069" y="204942"/>
                  </a:moveTo>
                  <a:lnTo>
                    <a:pt x="589240" y="204965"/>
                  </a:lnTo>
                  <a:lnTo>
                    <a:pt x="589069" y="204942"/>
                  </a:lnTo>
                  <a:close/>
                </a:path>
                <a:path w="3065779" h="318135">
                  <a:moveTo>
                    <a:pt x="2738985" y="191292"/>
                  </a:moveTo>
                  <a:lnTo>
                    <a:pt x="2447274" y="191292"/>
                  </a:lnTo>
                  <a:lnTo>
                    <a:pt x="2388899" y="200157"/>
                  </a:lnTo>
                  <a:lnTo>
                    <a:pt x="2389120" y="200126"/>
                  </a:lnTo>
                  <a:lnTo>
                    <a:pt x="2702670" y="200126"/>
                  </a:lnTo>
                  <a:lnTo>
                    <a:pt x="2718855" y="196380"/>
                  </a:lnTo>
                  <a:lnTo>
                    <a:pt x="2738985" y="191292"/>
                  </a:lnTo>
                  <a:close/>
                </a:path>
                <a:path w="3065779" h="318135">
                  <a:moveTo>
                    <a:pt x="532977" y="197495"/>
                  </a:moveTo>
                  <a:lnTo>
                    <a:pt x="533116" y="197515"/>
                  </a:lnTo>
                  <a:lnTo>
                    <a:pt x="532977" y="197495"/>
                  </a:lnTo>
                  <a:close/>
                </a:path>
                <a:path w="3065779" h="318135">
                  <a:moveTo>
                    <a:pt x="532808" y="197471"/>
                  </a:moveTo>
                  <a:lnTo>
                    <a:pt x="532977" y="197495"/>
                  </a:lnTo>
                  <a:lnTo>
                    <a:pt x="532808" y="197471"/>
                  </a:lnTo>
                  <a:close/>
                </a:path>
                <a:path w="3065779" h="318135">
                  <a:moveTo>
                    <a:pt x="2774746" y="181998"/>
                  </a:moveTo>
                  <a:lnTo>
                    <a:pt x="2503464" y="181998"/>
                  </a:lnTo>
                  <a:lnTo>
                    <a:pt x="2447138" y="191313"/>
                  </a:lnTo>
                  <a:lnTo>
                    <a:pt x="2447274" y="191292"/>
                  </a:lnTo>
                  <a:lnTo>
                    <a:pt x="2738985" y="191292"/>
                  </a:lnTo>
                  <a:lnTo>
                    <a:pt x="2764190" y="184922"/>
                  </a:lnTo>
                  <a:lnTo>
                    <a:pt x="2774746" y="181998"/>
                  </a:lnTo>
                  <a:close/>
                </a:path>
                <a:path w="3065779" h="318135">
                  <a:moveTo>
                    <a:pt x="478826" y="189676"/>
                  </a:moveTo>
                  <a:lnTo>
                    <a:pt x="478986" y="189701"/>
                  </a:lnTo>
                  <a:lnTo>
                    <a:pt x="478826" y="189676"/>
                  </a:lnTo>
                  <a:close/>
                </a:path>
                <a:path w="3065779" h="318135">
                  <a:moveTo>
                    <a:pt x="478655" y="189649"/>
                  </a:moveTo>
                  <a:lnTo>
                    <a:pt x="478826" y="189676"/>
                  </a:lnTo>
                  <a:lnTo>
                    <a:pt x="478655" y="189649"/>
                  </a:lnTo>
                  <a:close/>
                </a:path>
                <a:path w="3065779" h="318135">
                  <a:moveTo>
                    <a:pt x="2809591" y="172270"/>
                  </a:moveTo>
                  <a:lnTo>
                    <a:pt x="2557546" y="172270"/>
                  </a:lnTo>
                  <a:lnTo>
                    <a:pt x="2503295" y="182026"/>
                  </a:lnTo>
                  <a:lnTo>
                    <a:pt x="2503464" y="181998"/>
                  </a:lnTo>
                  <a:lnTo>
                    <a:pt x="2774746" y="181998"/>
                  </a:lnTo>
                  <a:lnTo>
                    <a:pt x="2807042" y="173047"/>
                  </a:lnTo>
                  <a:lnTo>
                    <a:pt x="2809591" y="172270"/>
                  </a:lnTo>
                  <a:close/>
                </a:path>
                <a:path w="3065779" h="318135">
                  <a:moveTo>
                    <a:pt x="426891" y="181525"/>
                  </a:moveTo>
                  <a:lnTo>
                    <a:pt x="427112" y="181563"/>
                  </a:lnTo>
                  <a:lnTo>
                    <a:pt x="426891" y="181525"/>
                  </a:lnTo>
                  <a:close/>
                </a:path>
                <a:path w="3065779" h="318135">
                  <a:moveTo>
                    <a:pt x="426747" y="181500"/>
                  </a:moveTo>
                  <a:lnTo>
                    <a:pt x="426891" y="181525"/>
                  </a:lnTo>
                  <a:lnTo>
                    <a:pt x="426747" y="181500"/>
                  </a:lnTo>
                  <a:close/>
                </a:path>
                <a:path w="3065779" h="318135">
                  <a:moveTo>
                    <a:pt x="377439" y="173084"/>
                  </a:moveTo>
                  <a:lnTo>
                    <a:pt x="377637" y="173121"/>
                  </a:lnTo>
                  <a:lnTo>
                    <a:pt x="377439" y="173084"/>
                  </a:lnTo>
                  <a:close/>
                </a:path>
                <a:path w="3065779" h="318135">
                  <a:moveTo>
                    <a:pt x="377240" y="173047"/>
                  </a:moveTo>
                  <a:lnTo>
                    <a:pt x="377439" y="173084"/>
                  </a:lnTo>
                  <a:lnTo>
                    <a:pt x="377240" y="173047"/>
                  </a:lnTo>
                  <a:close/>
                </a:path>
                <a:path w="3065779" h="318135">
                  <a:moveTo>
                    <a:pt x="2842819" y="162135"/>
                  </a:moveTo>
                  <a:lnTo>
                    <a:pt x="2609373" y="162135"/>
                  </a:lnTo>
                  <a:lnTo>
                    <a:pt x="2557279" y="172318"/>
                  </a:lnTo>
                  <a:lnTo>
                    <a:pt x="2557546" y="172270"/>
                  </a:lnTo>
                  <a:lnTo>
                    <a:pt x="2809591" y="172270"/>
                  </a:lnTo>
                  <a:lnTo>
                    <a:pt x="2842819" y="162135"/>
                  </a:lnTo>
                  <a:close/>
                </a:path>
                <a:path w="3065779" h="318135">
                  <a:moveTo>
                    <a:pt x="134635" y="109075"/>
                  </a:moveTo>
                  <a:lnTo>
                    <a:pt x="109762" y="160527"/>
                  </a:lnTo>
                  <a:lnTo>
                    <a:pt x="133167" y="171842"/>
                  </a:lnTo>
                  <a:lnTo>
                    <a:pt x="162912" y="122744"/>
                  </a:lnTo>
                  <a:lnTo>
                    <a:pt x="134635" y="109075"/>
                  </a:lnTo>
                  <a:close/>
                </a:path>
                <a:path w="3065779" h="318135">
                  <a:moveTo>
                    <a:pt x="330448" y="164350"/>
                  </a:moveTo>
                  <a:lnTo>
                    <a:pt x="330711" y="164404"/>
                  </a:lnTo>
                  <a:lnTo>
                    <a:pt x="330448" y="164350"/>
                  </a:lnTo>
                  <a:close/>
                </a:path>
                <a:path w="3065779" h="318135">
                  <a:moveTo>
                    <a:pt x="330267" y="164313"/>
                  </a:moveTo>
                  <a:lnTo>
                    <a:pt x="330448" y="164350"/>
                  </a:lnTo>
                  <a:lnTo>
                    <a:pt x="330267" y="164313"/>
                  </a:lnTo>
                  <a:close/>
                </a:path>
                <a:path w="3065779" h="318135">
                  <a:moveTo>
                    <a:pt x="2874276" y="151625"/>
                  </a:moveTo>
                  <a:lnTo>
                    <a:pt x="2658803" y="151625"/>
                  </a:lnTo>
                  <a:lnTo>
                    <a:pt x="2609170" y="162175"/>
                  </a:lnTo>
                  <a:lnTo>
                    <a:pt x="2609373" y="162135"/>
                  </a:lnTo>
                  <a:lnTo>
                    <a:pt x="2842819" y="162135"/>
                  </a:lnTo>
                  <a:lnTo>
                    <a:pt x="2846630" y="160973"/>
                  </a:lnTo>
                  <a:lnTo>
                    <a:pt x="2874276" y="151625"/>
                  </a:lnTo>
                  <a:close/>
                </a:path>
                <a:path w="3065779" h="318135">
                  <a:moveTo>
                    <a:pt x="286226" y="155377"/>
                  </a:moveTo>
                  <a:lnTo>
                    <a:pt x="286487" y="155435"/>
                  </a:lnTo>
                  <a:lnTo>
                    <a:pt x="286226" y="155377"/>
                  </a:lnTo>
                  <a:close/>
                </a:path>
                <a:path w="3065779" h="318135">
                  <a:moveTo>
                    <a:pt x="285991" y="155324"/>
                  </a:moveTo>
                  <a:lnTo>
                    <a:pt x="286226" y="155377"/>
                  </a:lnTo>
                  <a:lnTo>
                    <a:pt x="285991" y="155324"/>
                  </a:lnTo>
                  <a:close/>
                </a:path>
                <a:path w="3065779" h="318135">
                  <a:moveTo>
                    <a:pt x="2903959" y="140766"/>
                  </a:moveTo>
                  <a:lnTo>
                    <a:pt x="2705686" y="140766"/>
                  </a:lnTo>
                  <a:lnTo>
                    <a:pt x="2658556" y="151677"/>
                  </a:lnTo>
                  <a:lnTo>
                    <a:pt x="2658803" y="151625"/>
                  </a:lnTo>
                  <a:lnTo>
                    <a:pt x="2874276" y="151625"/>
                  </a:lnTo>
                  <a:lnTo>
                    <a:pt x="2883504" y="148504"/>
                  </a:lnTo>
                  <a:lnTo>
                    <a:pt x="2903959" y="140766"/>
                  </a:lnTo>
                  <a:close/>
                </a:path>
                <a:path w="3065779" h="318135">
                  <a:moveTo>
                    <a:pt x="244783" y="146161"/>
                  </a:moveTo>
                  <a:lnTo>
                    <a:pt x="245117" y="146243"/>
                  </a:lnTo>
                  <a:lnTo>
                    <a:pt x="244783" y="146161"/>
                  </a:lnTo>
                  <a:close/>
                </a:path>
                <a:path w="3065779" h="318135">
                  <a:moveTo>
                    <a:pt x="244547" y="146103"/>
                  </a:moveTo>
                  <a:lnTo>
                    <a:pt x="244783" y="146161"/>
                  </a:lnTo>
                  <a:lnTo>
                    <a:pt x="244547" y="146103"/>
                  </a:lnTo>
                  <a:close/>
                </a:path>
                <a:path w="3065779" h="318135">
                  <a:moveTo>
                    <a:pt x="2931612" y="129593"/>
                  </a:moveTo>
                  <a:lnTo>
                    <a:pt x="2749873" y="129593"/>
                  </a:lnTo>
                  <a:lnTo>
                    <a:pt x="2705390" y="140835"/>
                  </a:lnTo>
                  <a:lnTo>
                    <a:pt x="2705686" y="140766"/>
                  </a:lnTo>
                  <a:lnTo>
                    <a:pt x="2903959" y="140766"/>
                  </a:lnTo>
                  <a:lnTo>
                    <a:pt x="2917341" y="135704"/>
                  </a:lnTo>
                  <a:lnTo>
                    <a:pt x="2931612" y="129593"/>
                  </a:lnTo>
                  <a:close/>
                </a:path>
                <a:path w="3065779" h="318135">
                  <a:moveTo>
                    <a:pt x="206392" y="136759"/>
                  </a:moveTo>
                  <a:lnTo>
                    <a:pt x="206763" y="136860"/>
                  </a:lnTo>
                  <a:lnTo>
                    <a:pt x="206392" y="136759"/>
                  </a:lnTo>
                  <a:close/>
                </a:path>
                <a:path w="3065779" h="318135">
                  <a:moveTo>
                    <a:pt x="206104" y="136681"/>
                  </a:moveTo>
                  <a:lnTo>
                    <a:pt x="206392" y="136759"/>
                  </a:lnTo>
                  <a:lnTo>
                    <a:pt x="206104" y="136681"/>
                  </a:lnTo>
                  <a:close/>
                </a:path>
                <a:path w="3065779" h="318135">
                  <a:moveTo>
                    <a:pt x="2957020" y="118136"/>
                  </a:moveTo>
                  <a:lnTo>
                    <a:pt x="2791212" y="118136"/>
                  </a:lnTo>
                  <a:lnTo>
                    <a:pt x="2749545" y="129676"/>
                  </a:lnTo>
                  <a:lnTo>
                    <a:pt x="2749873" y="129593"/>
                  </a:lnTo>
                  <a:lnTo>
                    <a:pt x="2931612" y="129593"/>
                  </a:lnTo>
                  <a:lnTo>
                    <a:pt x="2948054" y="122552"/>
                  </a:lnTo>
                  <a:lnTo>
                    <a:pt x="2957020" y="118136"/>
                  </a:lnTo>
                  <a:close/>
                </a:path>
                <a:path w="3065779" h="318135">
                  <a:moveTo>
                    <a:pt x="170778" y="127090"/>
                  </a:moveTo>
                  <a:lnTo>
                    <a:pt x="175727" y="128939"/>
                  </a:lnTo>
                  <a:lnTo>
                    <a:pt x="173342" y="127786"/>
                  </a:lnTo>
                  <a:lnTo>
                    <a:pt x="170778" y="127090"/>
                  </a:lnTo>
                  <a:close/>
                </a:path>
                <a:path w="3065779" h="318135">
                  <a:moveTo>
                    <a:pt x="173342" y="127786"/>
                  </a:moveTo>
                  <a:lnTo>
                    <a:pt x="175727" y="128939"/>
                  </a:lnTo>
                  <a:lnTo>
                    <a:pt x="177588" y="128939"/>
                  </a:lnTo>
                  <a:lnTo>
                    <a:pt x="173342" y="127786"/>
                  </a:lnTo>
                  <a:close/>
                </a:path>
                <a:path w="3065779" h="318135">
                  <a:moveTo>
                    <a:pt x="171902" y="127090"/>
                  </a:moveTo>
                  <a:lnTo>
                    <a:pt x="170778" y="127090"/>
                  </a:lnTo>
                  <a:lnTo>
                    <a:pt x="173342" y="127786"/>
                  </a:lnTo>
                  <a:lnTo>
                    <a:pt x="171902" y="127090"/>
                  </a:lnTo>
                  <a:close/>
                </a:path>
                <a:path w="3065779" h="318135">
                  <a:moveTo>
                    <a:pt x="171194" y="109075"/>
                  </a:moveTo>
                  <a:lnTo>
                    <a:pt x="134635" y="109075"/>
                  </a:lnTo>
                  <a:lnTo>
                    <a:pt x="162912" y="122744"/>
                  </a:lnTo>
                  <a:lnTo>
                    <a:pt x="171194" y="109075"/>
                  </a:lnTo>
                  <a:close/>
                </a:path>
                <a:path w="3065779" h="318135">
                  <a:moveTo>
                    <a:pt x="2980000" y="106434"/>
                  </a:moveTo>
                  <a:lnTo>
                    <a:pt x="2829547" y="106434"/>
                  </a:lnTo>
                  <a:lnTo>
                    <a:pt x="2828730" y="106697"/>
                  </a:lnTo>
                  <a:lnTo>
                    <a:pt x="2790886" y="118226"/>
                  </a:lnTo>
                  <a:lnTo>
                    <a:pt x="2791212" y="118136"/>
                  </a:lnTo>
                  <a:lnTo>
                    <a:pt x="2957020" y="118136"/>
                  </a:lnTo>
                  <a:lnTo>
                    <a:pt x="2975573" y="108999"/>
                  </a:lnTo>
                  <a:lnTo>
                    <a:pt x="2980000" y="106434"/>
                  </a:lnTo>
                  <a:close/>
                </a:path>
                <a:path w="3065779" h="318135">
                  <a:moveTo>
                    <a:pt x="2829147" y="106556"/>
                  </a:moveTo>
                  <a:lnTo>
                    <a:pt x="2828685" y="106697"/>
                  </a:lnTo>
                  <a:lnTo>
                    <a:pt x="2829147" y="106556"/>
                  </a:lnTo>
                  <a:close/>
                </a:path>
                <a:path w="3065779" h="318135">
                  <a:moveTo>
                    <a:pt x="3000429" y="94529"/>
                  </a:moveTo>
                  <a:lnTo>
                    <a:pt x="2864716" y="94529"/>
                  </a:lnTo>
                  <a:lnTo>
                    <a:pt x="2863758" y="94871"/>
                  </a:lnTo>
                  <a:lnTo>
                    <a:pt x="2829147" y="106556"/>
                  </a:lnTo>
                  <a:lnTo>
                    <a:pt x="2829547" y="106434"/>
                  </a:lnTo>
                  <a:lnTo>
                    <a:pt x="2980000" y="106434"/>
                  </a:lnTo>
                  <a:lnTo>
                    <a:pt x="2999943" y="94871"/>
                  </a:lnTo>
                  <a:lnTo>
                    <a:pt x="3000429" y="94529"/>
                  </a:lnTo>
                  <a:close/>
                </a:path>
                <a:path w="3065779" h="318135">
                  <a:moveTo>
                    <a:pt x="2864203" y="94703"/>
                  </a:moveTo>
                  <a:lnTo>
                    <a:pt x="2863705" y="94871"/>
                  </a:lnTo>
                  <a:lnTo>
                    <a:pt x="2864203" y="94703"/>
                  </a:lnTo>
                  <a:close/>
                </a:path>
                <a:path w="3065779" h="318135">
                  <a:moveTo>
                    <a:pt x="3017586" y="82468"/>
                  </a:moveTo>
                  <a:lnTo>
                    <a:pt x="2896547" y="82468"/>
                  </a:lnTo>
                  <a:lnTo>
                    <a:pt x="2895408" y="82927"/>
                  </a:lnTo>
                  <a:lnTo>
                    <a:pt x="2864203" y="94703"/>
                  </a:lnTo>
                  <a:lnTo>
                    <a:pt x="2864716" y="94529"/>
                  </a:lnTo>
                  <a:lnTo>
                    <a:pt x="3000429" y="94529"/>
                  </a:lnTo>
                  <a:lnTo>
                    <a:pt x="3017586" y="82468"/>
                  </a:lnTo>
                  <a:close/>
                </a:path>
                <a:path w="3065779" h="318135">
                  <a:moveTo>
                    <a:pt x="2895960" y="82690"/>
                  </a:moveTo>
                  <a:lnTo>
                    <a:pt x="2895335" y="82927"/>
                  </a:lnTo>
                  <a:lnTo>
                    <a:pt x="2895960" y="82690"/>
                  </a:lnTo>
                  <a:close/>
                </a:path>
                <a:path w="3065779" h="318135">
                  <a:moveTo>
                    <a:pt x="2896547" y="82468"/>
                  </a:moveTo>
                  <a:lnTo>
                    <a:pt x="2895960" y="82690"/>
                  </a:lnTo>
                  <a:lnTo>
                    <a:pt x="2895408" y="82927"/>
                  </a:lnTo>
                  <a:lnTo>
                    <a:pt x="2896547" y="82468"/>
                  </a:lnTo>
                  <a:close/>
                </a:path>
                <a:path w="3065779" h="318135">
                  <a:moveTo>
                    <a:pt x="3031854" y="70316"/>
                  </a:moveTo>
                  <a:lnTo>
                    <a:pt x="2924859" y="70316"/>
                  </a:lnTo>
                  <a:lnTo>
                    <a:pt x="2923482" y="70949"/>
                  </a:lnTo>
                  <a:lnTo>
                    <a:pt x="2895960" y="82690"/>
                  </a:lnTo>
                  <a:lnTo>
                    <a:pt x="2896547" y="82468"/>
                  </a:lnTo>
                  <a:lnTo>
                    <a:pt x="3017586" y="82468"/>
                  </a:lnTo>
                  <a:lnTo>
                    <a:pt x="3020865" y="80163"/>
                  </a:lnTo>
                  <a:lnTo>
                    <a:pt x="3031854" y="70316"/>
                  </a:lnTo>
                  <a:close/>
                </a:path>
                <a:path w="3065779" h="318135">
                  <a:moveTo>
                    <a:pt x="2924169" y="70611"/>
                  </a:moveTo>
                  <a:lnTo>
                    <a:pt x="2923379" y="70949"/>
                  </a:lnTo>
                  <a:lnTo>
                    <a:pt x="2924169" y="70611"/>
                  </a:lnTo>
                  <a:close/>
                </a:path>
                <a:path w="3065779" h="318135">
                  <a:moveTo>
                    <a:pt x="2924859" y="70316"/>
                  </a:moveTo>
                  <a:lnTo>
                    <a:pt x="2924169" y="70611"/>
                  </a:lnTo>
                  <a:lnTo>
                    <a:pt x="2923482" y="70949"/>
                  </a:lnTo>
                  <a:lnTo>
                    <a:pt x="2924859" y="70316"/>
                  </a:lnTo>
                  <a:close/>
                </a:path>
                <a:path w="3065779" h="318135">
                  <a:moveTo>
                    <a:pt x="2948604" y="58575"/>
                  </a:moveTo>
                  <a:lnTo>
                    <a:pt x="2924169" y="70611"/>
                  </a:lnTo>
                  <a:lnTo>
                    <a:pt x="2924859" y="70316"/>
                  </a:lnTo>
                  <a:lnTo>
                    <a:pt x="3031854" y="70316"/>
                  </a:lnTo>
                  <a:lnTo>
                    <a:pt x="3038563" y="64303"/>
                  </a:lnTo>
                  <a:lnTo>
                    <a:pt x="3042785" y="59062"/>
                  </a:lnTo>
                  <a:lnTo>
                    <a:pt x="2947762" y="59062"/>
                  </a:lnTo>
                  <a:lnTo>
                    <a:pt x="2948604" y="58575"/>
                  </a:lnTo>
                  <a:close/>
                </a:path>
                <a:path w="3065779" h="318135">
                  <a:moveTo>
                    <a:pt x="2949458" y="58154"/>
                  </a:moveTo>
                  <a:lnTo>
                    <a:pt x="2948604" y="58575"/>
                  </a:lnTo>
                  <a:lnTo>
                    <a:pt x="2947762" y="59062"/>
                  </a:lnTo>
                  <a:lnTo>
                    <a:pt x="2949458" y="58154"/>
                  </a:lnTo>
                  <a:close/>
                </a:path>
                <a:path w="3065779" h="318135">
                  <a:moveTo>
                    <a:pt x="3043516" y="58154"/>
                  </a:moveTo>
                  <a:lnTo>
                    <a:pt x="2949458" y="58154"/>
                  </a:lnTo>
                  <a:lnTo>
                    <a:pt x="2947762" y="59062"/>
                  </a:lnTo>
                  <a:lnTo>
                    <a:pt x="3042785" y="59062"/>
                  </a:lnTo>
                  <a:lnTo>
                    <a:pt x="3043516" y="58154"/>
                  </a:lnTo>
                  <a:close/>
                </a:path>
                <a:path w="3065779" h="318135">
                  <a:moveTo>
                    <a:pt x="2969038" y="46739"/>
                  </a:moveTo>
                  <a:lnTo>
                    <a:pt x="2948604" y="58575"/>
                  </a:lnTo>
                  <a:lnTo>
                    <a:pt x="2949458" y="58154"/>
                  </a:lnTo>
                  <a:lnTo>
                    <a:pt x="3043516" y="58154"/>
                  </a:lnTo>
                  <a:lnTo>
                    <a:pt x="3052128" y="47462"/>
                  </a:lnTo>
                  <a:lnTo>
                    <a:pt x="2968010" y="47462"/>
                  </a:lnTo>
                  <a:lnTo>
                    <a:pt x="2969038" y="46739"/>
                  </a:lnTo>
                  <a:close/>
                </a:path>
                <a:path w="3065779" h="318135">
                  <a:moveTo>
                    <a:pt x="2970123" y="46111"/>
                  </a:moveTo>
                  <a:lnTo>
                    <a:pt x="2969038" y="46739"/>
                  </a:lnTo>
                  <a:lnTo>
                    <a:pt x="2968010" y="47462"/>
                  </a:lnTo>
                  <a:lnTo>
                    <a:pt x="2970123" y="46111"/>
                  </a:lnTo>
                  <a:close/>
                </a:path>
                <a:path w="3065779" h="318135">
                  <a:moveTo>
                    <a:pt x="3053018" y="46111"/>
                  </a:moveTo>
                  <a:lnTo>
                    <a:pt x="2970123" y="46111"/>
                  </a:lnTo>
                  <a:lnTo>
                    <a:pt x="2968010" y="47462"/>
                  </a:lnTo>
                  <a:lnTo>
                    <a:pt x="3052128" y="47462"/>
                  </a:lnTo>
                  <a:lnTo>
                    <a:pt x="3052711" y="46738"/>
                  </a:lnTo>
                  <a:lnTo>
                    <a:pt x="3053018" y="46111"/>
                  </a:lnTo>
                  <a:close/>
                </a:path>
                <a:path w="3065779" h="318135">
                  <a:moveTo>
                    <a:pt x="2985239" y="35349"/>
                  </a:moveTo>
                  <a:lnTo>
                    <a:pt x="2969038" y="46739"/>
                  </a:lnTo>
                  <a:lnTo>
                    <a:pt x="2970123" y="46111"/>
                  </a:lnTo>
                  <a:lnTo>
                    <a:pt x="3053018" y="46111"/>
                  </a:lnTo>
                  <a:lnTo>
                    <a:pt x="3057729" y="36476"/>
                  </a:lnTo>
                  <a:lnTo>
                    <a:pt x="2983981" y="36476"/>
                  </a:lnTo>
                  <a:lnTo>
                    <a:pt x="2985239" y="35349"/>
                  </a:lnTo>
                  <a:close/>
                </a:path>
                <a:path w="3065779" h="318135">
                  <a:moveTo>
                    <a:pt x="2986617" y="34381"/>
                  </a:moveTo>
                  <a:lnTo>
                    <a:pt x="2985239" y="35349"/>
                  </a:lnTo>
                  <a:lnTo>
                    <a:pt x="2983981" y="36476"/>
                  </a:lnTo>
                  <a:lnTo>
                    <a:pt x="2986617" y="34381"/>
                  </a:lnTo>
                  <a:close/>
                </a:path>
                <a:path w="3065779" h="318135">
                  <a:moveTo>
                    <a:pt x="3058753" y="34381"/>
                  </a:moveTo>
                  <a:lnTo>
                    <a:pt x="2986617" y="34381"/>
                  </a:lnTo>
                  <a:lnTo>
                    <a:pt x="2983981" y="36476"/>
                  </a:lnTo>
                  <a:lnTo>
                    <a:pt x="3057729" y="36476"/>
                  </a:lnTo>
                  <a:lnTo>
                    <a:pt x="3058753" y="34381"/>
                  </a:lnTo>
                  <a:close/>
                </a:path>
                <a:path w="3065779" h="318135">
                  <a:moveTo>
                    <a:pt x="2996964" y="24843"/>
                  </a:moveTo>
                  <a:lnTo>
                    <a:pt x="2985239" y="35349"/>
                  </a:lnTo>
                  <a:lnTo>
                    <a:pt x="2986617" y="34381"/>
                  </a:lnTo>
                  <a:lnTo>
                    <a:pt x="3058753" y="34381"/>
                  </a:lnTo>
                  <a:lnTo>
                    <a:pt x="3062470" y="26780"/>
                  </a:lnTo>
                  <a:lnTo>
                    <a:pt x="3062492" y="26648"/>
                  </a:lnTo>
                  <a:lnTo>
                    <a:pt x="2995510" y="26648"/>
                  </a:lnTo>
                  <a:lnTo>
                    <a:pt x="2996964" y="24843"/>
                  </a:lnTo>
                  <a:close/>
                </a:path>
                <a:path w="3065779" h="318135">
                  <a:moveTo>
                    <a:pt x="2998696" y="23291"/>
                  </a:moveTo>
                  <a:lnTo>
                    <a:pt x="2996964" y="24843"/>
                  </a:lnTo>
                  <a:lnTo>
                    <a:pt x="2995510" y="26648"/>
                  </a:lnTo>
                  <a:lnTo>
                    <a:pt x="2998696" y="23291"/>
                  </a:lnTo>
                  <a:close/>
                </a:path>
                <a:path w="3065779" h="318135">
                  <a:moveTo>
                    <a:pt x="3063046" y="23291"/>
                  </a:moveTo>
                  <a:lnTo>
                    <a:pt x="2998696" y="23291"/>
                  </a:lnTo>
                  <a:lnTo>
                    <a:pt x="2995510" y="26648"/>
                  </a:lnTo>
                  <a:lnTo>
                    <a:pt x="3062492" y="26648"/>
                  </a:lnTo>
                  <a:lnTo>
                    <a:pt x="3063046" y="23291"/>
                  </a:lnTo>
                  <a:close/>
                </a:path>
                <a:path w="3065779" h="318135">
                  <a:moveTo>
                    <a:pt x="3004186" y="15875"/>
                  </a:moveTo>
                  <a:lnTo>
                    <a:pt x="2996964" y="24843"/>
                  </a:lnTo>
                  <a:lnTo>
                    <a:pt x="2998696" y="23291"/>
                  </a:lnTo>
                  <a:lnTo>
                    <a:pt x="3063046" y="23291"/>
                  </a:lnTo>
                  <a:lnTo>
                    <a:pt x="3063794" y="18756"/>
                  </a:lnTo>
                  <a:lnTo>
                    <a:pt x="3002777" y="18756"/>
                  </a:lnTo>
                  <a:lnTo>
                    <a:pt x="3004186" y="15875"/>
                  </a:lnTo>
                  <a:close/>
                </a:path>
                <a:path w="3065779" h="318135">
                  <a:moveTo>
                    <a:pt x="3006192" y="13384"/>
                  </a:moveTo>
                  <a:lnTo>
                    <a:pt x="3004186" y="15875"/>
                  </a:lnTo>
                  <a:lnTo>
                    <a:pt x="3002777" y="18756"/>
                  </a:lnTo>
                  <a:lnTo>
                    <a:pt x="3006192" y="13384"/>
                  </a:lnTo>
                  <a:close/>
                </a:path>
                <a:path w="3065779" h="318135">
                  <a:moveTo>
                    <a:pt x="3064681" y="13384"/>
                  </a:moveTo>
                  <a:lnTo>
                    <a:pt x="3006192" y="13384"/>
                  </a:lnTo>
                  <a:lnTo>
                    <a:pt x="3002777" y="18756"/>
                  </a:lnTo>
                  <a:lnTo>
                    <a:pt x="3063794" y="18756"/>
                  </a:lnTo>
                  <a:lnTo>
                    <a:pt x="3064681" y="13384"/>
                  </a:lnTo>
                  <a:close/>
                </a:path>
                <a:path w="3065779" h="318135">
                  <a:moveTo>
                    <a:pt x="3007447" y="9206"/>
                  </a:moveTo>
                  <a:lnTo>
                    <a:pt x="3004186" y="15875"/>
                  </a:lnTo>
                  <a:lnTo>
                    <a:pt x="3006192" y="13384"/>
                  </a:lnTo>
                  <a:lnTo>
                    <a:pt x="3064681" y="13384"/>
                  </a:lnTo>
                  <a:lnTo>
                    <a:pt x="3006765" y="13341"/>
                  </a:lnTo>
                  <a:lnTo>
                    <a:pt x="3007447" y="9206"/>
                  </a:lnTo>
                  <a:close/>
                </a:path>
                <a:path w="3065779" h="318135">
                  <a:moveTo>
                    <a:pt x="3009289" y="5440"/>
                  </a:moveTo>
                  <a:lnTo>
                    <a:pt x="3007447" y="9206"/>
                  </a:lnTo>
                  <a:lnTo>
                    <a:pt x="3006765" y="13341"/>
                  </a:lnTo>
                  <a:lnTo>
                    <a:pt x="3009289" y="5440"/>
                  </a:lnTo>
                  <a:close/>
                </a:path>
                <a:path w="3065779" h="318135">
                  <a:moveTo>
                    <a:pt x="3041940" y="5440"/>
                  </a:moveTo>
                  <a:lnTo>
                    <a:pt x="3009289" y="5440"/>
                  </a:lnTo>
                  <a:lnTo>
                    <a:pt x="3006765" y="13341"/>
                  </a:lnTo>
                  <a:lnTo>
                    <a:pt x="3064688" y="13341"/>
                  </a:lnTo>
                  <a:lnTo>
                    <a:pt x="3065354" y="9304"/>
                  </a:lnTo>
                  <a:lnTo>
                    <a:pt x="3041940" y="5440"/>
                  </a:lnTo>
                  <a:close/>
                </a:path>
                <a:path w="3065779" h="318135">
                  <a:moveTo>
                    <a:pt x="3008966" y="0"/>
                  </a:moveTo>
                  <a:lnTo>
                    <a:pt x="3007447" y="9206"/>
                  </a:lnTo>
                  <a:lnTo>
                    <a:pt x="3009289" y="5440"/>
                  </a:lnTo>
                  <a:lnTo>
                    <a:pt x="3041940" y="5440"/>
                  </a:lnTo>
                  <a:lnTo>
                    <a:pt x="3008966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400798" y="4343060"/>
            <a:ext cx="5314950" cy="1809598"/>
          </a:xfrm>
          <a:prstGeom prst="rect">
            <a:avLst/>
          </a:prstGeom>
          <a:solidFill>
            <a:srgbClr val="DAE3F3">
              <a:alpha val="85099"/>
            </a:srgbClr>
          </a:solidFill>
        </p:spPr>
        <p:txBody>
          <a:bodyPr vert="horz" wrap="square" lIns="0" tIns="80645" rIns="0" bIns="0" rtlCol="0">
            <a:spAutoFit/>
          </a:bodyPr>
          <a:lstStyle/>
          <a:p>
            <a:pPr marL="107950" marR="750570">
              <a:lnSpc>
                <a:spcPct val="101400"/>
              </a:lnSpc>
              <a:spcBef>
                <a:spcPts val="635"/>
              </a:spcBef>
            </a:pPr>
            <a:r>
              <a:rPr sz="2800" spc="-5" dirty="0">
                <a:latin typeface="Calibri"/>
                <a:cs typeface="Calibri"/>
              </a:rPr>
              <a:t>SEM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multivariate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statistical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modelling </a:t>
            </a:r>
            <a:r>
              <a:rPr sz="2800" spc="-10" dirty="0">
                <a:latin typeface="Calibri"/>
                <a:cs typeface="Calibri"/>
              </a:rPr>
              <a:t>technique.</a:t>
            </a:r>
            <a:endParaRPr sz="2800">
              <a:latin typeface="Calibri"/>
              <a:cs typeface="Calibri"/>
            </a:endParaRPr>
          </a:p>
          <a:p>
            <a:pPr marL="107950" marR="315595">
              <a:lnSpc>
                <a:spcPts val="3379"/>
              </a:lnSpc>
              <a:spcBef>
                <a:spcPts val="45"/>
              </a:spcBef>
            </a:pPr>
            <a:r>
              <a:rPr sz="2800" spc="-55">
                <a:latin typeface="Calibri"/>
                <a:cs typeface="Calibri"/>
              </a:rPr>
              <a:t>We</a:t>
            </a:r>
            <a:r>
              <a:rPr sz="2800" spc="-15">
                <a:latin typeface="Calibri"/>
                <a:cs typeface="Calibri"/>
              </a:rPr>
              <a:t> </a:t>
            </a:r>
            <a:r>
              <a:rPr lang="en-US" sz="2800" spc="-15">
                <a:latin typeface="Calibri"/>
                <a:cs typeface="Calibri"/>
              </a:rPr>
              <a:t>hypothesize</a:t>
            </a:r>
            <a:r>
              <a:rPr sz="2800" spc="-15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model</a:t>
            </a:r>
            <a:r>
              <a:rPr sz="2800" spc="-5" dirty="0">
                <a:latin typeface="Calibri"/>
                <a:cs typeface="Calibri"/>
              </a:rPr>
              <a:t>, which </a:t>
            </a:r>
            <a:r>
              <a:rPr sz="2800" spc="-20" dirty="0">
                <a:latin typeface="Calibri"/>
                <a:cs typeface="Calibri"/>
              </a:rPr>
              <a:t>may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25" dirty="0">
                <a:latin typeface="Calibri"/>
                <a:cs typeface="Calibri"/>
              </a:rPr>
              <a:t>may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not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fit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data.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720" y="381000"/>
            <a:ext cx="11338560" cy="680085"/>
          </a:xfrm>
          <a:custGeom>
            <a:avLst/>
            <a:gdLst/>
            <a:ahLst/>
            <a:cxnLst/>
            <a:rect l="l" t="t" r="r" b="b"/>
            <a:pathLst>
              <a:path w="11338560" h="680085">
                <a:moveTo>
                  <a:pt x="11338560" y="0"/>
                </a:moveTo>
                <a:lnTo>
                  <a:pt x="0" y="0"/>
                </a:lnTo>
                <a:lnTo>
                  <a:pt x="0" y="680034"/>
                </a:lnTo>
                <a:lnTo>
                  <a:pt x="11338560" y="680034"/>
                </a:lnTo>
                <a:lnTo>
                  <a:pt x="1133856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6720" y="381000"/>
            <a:ext cx="11344976" cy="6800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pc="-5" dirty="0"/>
              <a:t>Structural</a:t>
            </a:r>
            <a:r>
              <a:rPr spc="-25" dirty="0"/>
              <a:t> </a:t>
            </a:r>
            <a:r>
              <a:rPr spc="-5" dirty="0"/>
              <a:t>Equation</a:t>
            </a:r>
            <a:r>
              <a:rPr spc="-10" dirty="0"/>
              <a:t> </a:t>
            </a:r>
            <a:r>
              <a:rPr spc="-5" dirty="0"/>
              <a:t>Modeling</a:t>
            </a:r>
            <a:r>
              <a:rPr spc="-15" dirty="0"/>
              <a:t> </a:t>
            </a:r>
            <a:r>
              <a:rPr spc="-5" dirty="0"/>
              <a:t>(SEM)—Why?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5187" y="1442720"/>
            <a:ext cx="10843260" cy="3972560"/>
          </a:xfrm>
          <a:prstGeom prst="rect">
            <a:avLst/>
          </a:prstGeom>
        </p:spPr>
        <p:txBody>
          <a:bodyPr vert="horz" wrap="square" lIns="0" tIns="2863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5"/>
              </a:spcBef>
            </a:pPr>
            <a:r>
              <a:rPr sz="3200" spc="-5" dirty="0">
                <a:latin typeface="Calibri"/>
                <a:cs typeface="Calibri"/>
              </a:rPr>
              <a:t>What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5" dirty="0">
                <a:latin typeface="Calibri"/>
                <a:cs typeface="Calibri"/>
              </a:rPr>
              <a:t> so special</a:t>
            </a:r>
            <a:r>
              <a:rPr sz="3200" dirty="0">
                <a:latin typeface="Calibri"/>
                <a:cs typeface="Calibri"/>
              </a:rPr>
              <a:t> about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SEM?</a:t>
            </a:r>
            <a:endParaRPr sz="3200">
              <a:latin typeface="Calibri"/>
              <a:cs typeface="Calibri"/>
            </a:endParaRPr>
          </a:p>
          <a:p>
            <a:pPr marL="354965" marR="5080" indent="-342900">
              <a:lnSpc>
                <a:spcPct val="103200"/>
              </a:lnSpc>
              <a:spcBef>
                <a:spcPts val="158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500" dirty="0">
                <a:latin typeface="Calibri"/>
                <a:cs typeface="Calibri"/>
              </a:rPr>
              <a:t>SEM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can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contain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4472C4"/>
                </a:solidFill>
                <a:latin typeface="Calibri"/>
                <a:cs typeface="Calibri"/>
              </a:rPr>
              <a:t>latent</a:t>
            </a:r>
            <a:r>
              <a:rPr sz="2500" spc="-5" dirty="0">
                <a:solidFill>
                  <a:srgbClr val="4472C4"/>
                </a:solidFill>
                <a:latin typeface="Calibri"/>
                <a:cs typeface="Calibri"/>
              </a:rPr>
              <a:t> (unobserved)</a:t>
            </a:r>
            <a:r>
              <a:rPr sz="250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4472C4"/>
                </a:solidFill>
                <a:latin typeface="Calibri"/>
                <a:cs typeface="Calibri"/>
              </a:rPr>
              <a:t>variables</a:t>
            </a:r>
            <a:r>
              <a:rPr sz="2500" spc="-1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to</a:t>
            </a:r>
            <a:r>
              <a:rPr sz="2500" spc="-10" dirty="0">
                <a:latin typeface="Calibri"/>
                <a:cs typeface="Calibri"/>
              </a:rPr>
              <a:t> represent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constructs </a:t>
            </a:r>
            <a:r>
              <a:rPr sz="2500" spc="-5" dirty="0">
                <a:latin typeface="Calibri"/>
                <a:cs typeface="Calibri"/>
              </a:rPr>
              <a:t>(i.e., 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measurement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models)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dirty="0">
                <a:latin typeface="Wingdings"/>
                <a:cs typeface="Wingdings"/>
              </a:rPr>
              <a:t>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Calibri"/>
                <a:cs typeface="Calibri"/>
              </a:rPr>
              <a:t>Include </a:t>
            </a:r>
            <a:r>
              <a:rPr sz="2500" spc="-15" dirty="0">
                <a:latin typeface="Calibri"/>
                <a:cs typeface="Calibri"/>
              </a:rPr>
              <a:t>random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effects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and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control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measurement </a:t>
            </a:r>
            <a:r>
              <a:rPr sz="2500" spc="-10" dirty="0">
                <a:latin typeface="Calibri"/>
                <a:cs typeface="Calibri"/>
              </a:rPr>
              <a:t>error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500" dirty="0">
                <a:latin typeface="Calibri"/>
                <a:cs typeface="Calibri"/>
              </a:rPr>
              <a:t>SEM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can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estimate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4472C4"/>
                </a:solidFill>
                <a:latin typeface="Calibri"/>
                <a:cs typeface="Calibri"/>
              </a:rPr>
              <a:t>derived</a:t>
            </a:r>
            <a:r>
              <a:rPr sz="250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4472C4"/>
                </a:solidFill>
                <a:latin typeface="Calibri"/>
                <a:cs typeface="Calibri"/>
              </a:rPr>
              <a:t>effects</a:t>
            </a:r>
            <a:r>
              <a:rPr sz="2500" spc="-15" dirty="0">
                <a:latin typeface="Calibri"/>
                <a:cs typeface="Calibri"/>
              </a:rPr>
              <a:t>,</a:t>
            </a:r>
            <a:r>
              <a:rPr sz="2500" spc="-5" dirty="0">
                <a:latin typeface="Calibri"/>
                <a:cs typeface="Calibri"/>
              </a:rPr>
              <a:t> such </a:t>
            </a:r>
            <a:r>
              <a:rPr sz="2500" dirty="0">
                <a:latin typeface="Calibri"/>
                <a:cs typeface="Calibri"/>
              </a:rPr>
              <a:t>as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indirect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effects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in</a:t>
            </a:r>
            <a:r>
              <a:rPr sz="2500" spc="-5" dirty="0">
                <a:latin typeface="Calibri"/>
                <a:cs typeface="Calibri"/>
              </a:rPr>
              <a:t> mediation models.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500" dirty="0">
                <a:latin typeface="Calibri"/>
                <a:cs typeface="Calibri"/>
              </a:rPr>
              <a:t>SEM</a:t>
            </a:r>
            <a:r>
              <a:rPr sz="2500" spc="-10" dirty="0">
                <a:latin typeface="Calibri"/>
                <a:cs typeface="Calibri"/>
              </a:rPr>
              <a:t> can </a:t>
            </a:r>
            <a:r>
              <a:rPr sz="2500" spc="-5" dirty="0">
                <a:latin typeface="Calibri"/>
                <a:cs typeface="Calibri"/>
              </a:rPr>
              <a:t>be </a:t>
            </a:r>
            <a:r>
              <a:rPr sz="2500" spc="-10" dirty="0">
                <a:latin typeface="Calibri"/>
                <a:cs typeface="Calibri"/>
              </a:rPr>
              <a:t>represented by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4472C4"/>
                </a:solidFill>
                <a:latin typeface="Calibri"/>
                <a:cs typeface="Calibri"/>
              </a:rPr>
              <a:t>path diagrams</a:t>
            </a:r>
            <a:r>
              <a:rPr sz="2500" spc="-10" dirty="0">
                <a:latin typeface="Calibri"/>
                <a:cs typeface="Calibri"/>
              </a:rPr>
              <a:t>.</a:t>
            </a:r>
            <a:endParaRPr sz="2500">
              <a:latin typeface="Calibri"/>
              <a:cs typeface="Calibri"/>
            </a:endParaRPr>
          </a:p>
          <a:p>
            <a:pPr marL="354965" marR="536575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500" dirty="0">
                <a:latin typeface="Calibri"/>
                <a:cs typeface="Calibri"/>
              </a:rPr>
              <a:t>SEM </a:t>
            </a:r>
            <a:r>
              <a:rPr sz="2500" spc="-25" dirty="0">
                <a:latin typeface="Calibri"/>
                <a:cs typeface="Calibri"/>
              </a:rPr>
              <a:t>offers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 </a:t>
            </a:r>
            <a:r>
              <a:rPr sz="2500" spc="-15" dirty="0">
                <a:solidFill>
                  <a:srgbClr val="4472C4"/>
                </a:solidFill>
                <a:latin typeface="Calibri"/>
                <a:cs typeface="Calibri"/>
              </a:rPr>
              <a:t>broad</a:t>
            </a:r>
            <a:r>
              <a:rPr sz="2500" spc="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4472C4"/>
                </a:solidFill>
                <a:latin typeface="Calibri"/>
                <a:cs typeface="Calibri"/>
              </a:rPr>
              <a:t>range</a:t>
            </a:r>
            <a:r>
              <a:rPr sz="2500" spc="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4472C4"/>
                </a:solidFill>
                <a:latin typeface="Calibri"/>
                <a:cs typeface="Calibri"/>
              </a:rPr>
              <a:t>of</a:t>
            </a:r>
            <a:r>
              <a:rPr sz="250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4472C4"/>
                </a:solidFill>
                <a:latin typeface="Calibri"/>
                <a:cs typeface="Calibri"/>
              </a:rPr>
              <a:t>models</a:t>
            </a:r>
            <a:r>
              <a:rPr sz="2500" spc="-5" dirty="0">
                <a:latin typeface="Calibri"/>
                <a:cs typeface="Calibri"/>
              </a:rPr>
              <a:t>,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including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multi-group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models,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multilevel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models,</a:t>
            </a:r>
            <a:r>
              <a:rPr sz="2500" spc="-10" dirty="0">
                <a:latin typeface="Calibri"/>
                <a:cs typeface="Calibri"/>
              </a:rPr>
              <a:t> growth</a:t>
            </a:r>
            <a:r>
              <a:rPr sz="2500" spc="-5" dirty="0">
                <a:latin typeface="Calibri"/>
                <a:cs typeface="Calibri"/>
              </a:rPr>
              <a:t> curve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models, </a:t>
            </a:r>
            <a:r>
              <a:rPr sz="2500" dirty="0">
                <a:latin typeface="Calibri"/>
                <a:cs typeface="Calibri"/>
              </a:rPr>
              <a:t>…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500" dirty="0">
                <a:latin typeface="Calibri"/>
                <a:cs typeface="Calibri"/>
              </a:rPr>
              <a:t>SEM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can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handle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4472C4"/>
                </a:solidFill>
                <a:latin typeface="Calibri"/>
                <a:cs typeface="Calibri"/>
              </a:rPr>
              <a:t>full</a:t>
            </a:r>
            <a:r>
              <a:rPr sz="250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4472C4"/>
                </a:solidFill>
                <a:latin typeface="Calibri"/>
                <a:cs typeface="Calibri"/>
              </a:rPr>
              <a:t>and </a:t>
            </a:r>
            <a:r>
              <a:rPr sz="2500" dirty="0">
                <a:solidFill>
                  <a:srgbClr val="4472C4"/>
                </a:solidFill>
                <a:latin typeface="Calibri"/>
                <a:cs typeface="Calibri"/>
              </a:rPr>
              <a:t>summary</a:t>
            </a:r>
            <a:r>
              <a:rPr sz="2500" spc="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4472C4"/>
                </a:solidFill>
                <a:latin typeface="Calibri"/>
                <a:cs typeface="Calibri"/>
              </a:rPr>
              <a:t>data</a:t>
            </a:r>
            <a:r>
              <a:rPr sz="250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(i.e.,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covariance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matrix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and </a:t>
            </a:r>
            <a:r>
              <a:rPr sz="2500" dirty="0">
                <a:latin typeface="Calibri"/>
                <a:cs typeface="Calibri"/>
              </a:rPr>
              <a:t>mean </a:t>
            </a:r>
            <a:r>
              <a:rPr sz="2500" spc="-10" dirty="0">
                <a:latin typeface="Calibri"/>
                <a:cs typeface="Calibri"/>
              </a:rPr>
              <a:t>vector).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82000" y="5796915"/>
            <a:ext cx="317927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(Rosseel,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2020;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Kline,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2016)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855225BE-C2EC-4078-96E2-F80F31D5AE62}"/>
              </a:ext>
            </a:extLst>
          </p:cNvPr>
          <p:cNvSpPr txBox="1"/>
          <p:nvPr/>
        </p:nvSpPr>
        <p:spPr>
          <a:xfrm>
            <a:off x="2514600" y="2214244"/>
            <a:ext cx="7393305" cy="2429511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4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1C4F7B"/>
                </a:solidFill>
                <a:latin typeface="Arial"/>
                <a:cs typeface="Arial"/>
              </a:rPr>
              <a:t>SEM</a:t>
            </a:r>
            <a:r>
              <a:rPr sz="2800" spc="5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C4F7B"/>
                </a:solidFill>
                <a:latin typeface="Arial"/>
                <a:cs typeface="Arial"/>
              </a:rPr>
              <a:t>is</a:t>
            </a:r>
            <a:r>
              <a:rPr sz="2800" spc="-10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C4F7B"/>
                </a:solidFill>
                <a:latin typeface="Arial"/>
                <a:cs typeface="Arial"/>
              </a:rPr>
              <a:t>not</a:t>
            </a:r>
            <a:r>
              <a:rPr sz="2800" spc="-10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C4F7B"/>
                </a:solidFill>
                <a:latin typeface="Arial"/>
                <a:cs typeface="Arial"/>
              </a:rPr>
              <a:t>one</a:t>
            </a:r>
            <a:r>
              <a:rPr sz="2800" dirty="0">
                <a:solidFill>
                  <a:srgbClr val="1C4F7B"/>
                </a:solidFill>
                <a:latin typeface="Arial"/>
                <a:cs typeface="Arial"/>
              </a:rPr>
              <a:t> statistical</a:t>
            </a:r>
            <a:r>
              <a:rPr sz="2800" spc="10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C4F7B"/>
                </a:solidFill>
                <a:latin typeface="MS PGothic"/>
                <a:cs typeface="MS PGothic"/>
              </a:rPr>
              <a:t>‘</a:t>
            </a:r>
            <a:r>
              <a:rPr sz="2800" dirty="0">
                <a:solidFill>
                  <a:srgbClr val="1C4F7B"/>
                </a:solidFill>
                <a:latin typeface="Arial"/>
                <a:cs typeface="Arial"/>
              </a:rPr>
              <a:t>technique</a:t>
            </a:r>
            <a:r>
              <a:rPr sz="2800" dirty="0">
                <a:solidFill>
                  <a:srgbClr val="1C4F7B"/>
                </a:solidFill>
                <a:latin typeface="MS PGothic"/>
                <a:cs typeface="MS PGothic"/>
              </a:rPr>
              <a:t>’</a:t>
            </a:r>
            <a:endParaRPr sz="2800">
              <a:latin typeface="MS PGothic"/>
              <a:cs typeface="MS PGothic"/>
            </a:endParaRPr>
          </a:p>
          <a:p>
            <a:pPr marL="469900" marR="5080" indent="-457200"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US" sz="2800">
              <a:solidFill>
                <a:srgbClr val="1C4F7B"/>
              </a:solidFill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800">
                <a:solidFill>
                  <a:srgbClr val="1C4F7B"/>
                </a:solidFill>
                <a:latin typeface="Arial"/>
                <a:cs typeface="Arial"/>
              </a:rPr>
              <a:t>It</a:t>
            </a:r>
            <a:r>
              <a:rPr sz="2800" spc="-5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C4F7B"/>
                </a:solidFill>
                <a:latin typeface="Arial"/>
                <a:cs typeface="Arial"/>
              </a:rPr>
              <a:t>integrates</a:t>
            </a:r>
            <a:r>
              <a:rPr sz="2800" spc="-15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C4F7B"/>
                </a:solidFill>
                <a:latin typeface="Arial"/>
                <a:cs typeface="Arial"/>
              </a:rPr>
              <a:t>a </a:t>
            </a:r>
            <a:r>
              <a:rPr sz="2800" dirty="0">
                <a:solidFill>
                  <a:srgbClr val="1C4F7B"/>
                </a:solidFill>
                <a:latin typeface="Arial"/>
                <a:cs typeface="Arial"/>
              </a:rPr>
              <a:t>number</a:t>
            </a:r>
            <a:r>
              <a:rPr sz="2800" spc="25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C4F7B"/>
                </a:solidFill>
                <a:latin typeface="Arial"/>
                <a:cs typeface="Arial"/>
              </a:rPr>
              <a:t>of </a:t>
            </a:r>
            <a:r>
              <a:rPr sz="2800" dirty="0">
                <a:solidFill>
                  <a:srgbClr val="1C4F7B"/>
                </a:solidFill>
                <a:latin typeface="Arial"/>
                <a:cs typeface="Arial"/>
              </a:rPr>
              <a:t>different </a:t>
            </a:r>
            <a:r>
              <a:rPr sz="2800" spc="5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C4F7B"/>
                </a:solidFill>
                <a:latin typeface="Arial"/>
                <a:cs typeface="Arial"/>
              </a:rPr>
              <a:t>multivariate</a:t>
            </a:r>
            <a:r>
              <a:rPr sz="2800" spc="5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C4F7B"/>
                </a:solidFill>
                <a:latin typeface="Arial"/>
                <a:cs typeface="Arial"/>
              </a:rPr>
              <a:t>techniques</a:t>
            </a:r>
            <a:r>
              <a:rPr sz="2800" spc="5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C4F7B"/>
                </a:solidFill>
                <a:latin typeface="Arial"/>
                <a:cs typeface="Arial"/>
              </a:rPr>
              <a:t>into</a:t>
            </a:r>
            <a:r>
              <a:rPr sz="2800" spc="10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C4F7B"/>
                </a:solidFill>
                <a:latin typeface="Arial"/>
                <a:cs typeface="Arial"/>
              </a:rPr>
              <a:t>one model</a:t>
            </a:r>
            <a:r>
              <a:rPr sz="2800" spc="15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>
                <a:solidFill>
                  <a:srgbClr val="1C4F7B"/>
                </a:solidFill>
                <a:latin typeface="Arial"/>
                <a:cs typeface="Arial"/>
              </a:rPr>
              <a:t>fitting </a:t>
            </a:r>
            <a:r>
              <a:rPr sz="2800" spc="-765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spc="-5">
                <a:solidFill>
                  <a:srgbClr val="1C4F7B"/>
                </a:solidFill>
                <a:latin typeface="Arial"/>
                <a:cs typeface="Arial"/>
              </a:rPr>
              <a:t>framework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ADBBC757-D540-4534-96F3-05031DC067DA}"/>
              </a:ext>
            </a:extLst>
          </p:cNvPr>
          <p:cNvSpPr/>
          <p:nvPr/>
        </p:nvSpPr>
        <p:spPr>
          <a:xfrm>
            <a:off x="410298" y="267860"/>
            <a:ext cx="11338560" cy="680085"/>
          </a:xfrm>
          <a:custGeom>
            <a:avLst/>
            <a:gdLst/>
            <a:ahLst/>
            <a:cxnLst/>
            <a:rect l="l" t="t" r="r" b="b"/>
            <a:pathLst>
              <a:path w="11338560" h="680085">
                <a:moveTo>
                  <a:pt x="11338560" y="0"/>
                </a:moveTo>
                <a:lnTo>
                  <a:pt x="0" y="0"/>
                </a:lnTo>
                <a:lnTo>
                  <a:pt x="0" y="680034"/>
                </a:lnTo>
                <a:lnTo>
                  <a:pt x="11338560" y="680034"/>
                </a:lnTo>
                <a:lnTo>
                  <a:pt x="1133856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262E811D-B031-47D8-BA37-E9DA996371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0298" y="267860"/>
            <a:ext cx="11344976" cy="6800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pc="-5" dirty="0"/>
              <a:t>Structural</a:t>
            </a:r>
            <a:r>
              <a:rPr spc="-20" dirty="0"/>
              <a:t> </a:t>
            </a:r>
            <a:r>
              <a:rPr spc="-5" dirty="0"/>
              <a:t>Equation</a:t>
            </a:r>
            <a:r>
              <a:rPr spc="-10" dirty="0"/>
              <a:t> </a:t>
            </a:r>
            <a:r>
              <a:rPr spc="-5" dirty="0"/>
              <a:t>Modeling</a:t>
            </a:r>
            <a:r>
              <a:rPr spc="-15" dirty="0"/>
              <a:t> </a:t>
            </a:r>
            <a:r>
              <a:rPr dirty="0"/>
              <a:t>(SEM)—What?</a:t>
            </a:r>
          </a:p>
        </p:txBody>
      </p:sp>
    </p:spTree>
    <p:extLst>
      <p:ext uri="{BB962C8B-B14F-4D97-AF65-F5344CB8AC3E}">
        <p14:creationId xmlns:p14="http://schemas.microsoft.com/office/powerpoint/2010/main" val="2584184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855225BE-C2EC-4078-96E2-F80F31D5AE62}"/>
              </a:ext>
            </a:extLst>
          </p:cNvPr>
          <p:cNvSpPr txBox="1"/>
          <p:nvPr/>
        </p:nvSpPr>
        <p:spPr>
          <a:xfrm>
            <a:off x="3581400" y="2133600"/>
            <a:ext cx="6400800" cy="2757806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67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800">
                <a:solidFill>
                  <a:srgbClr val="1C4F7B"/>
                </a:solidFill>
                <a:latin typeface="Arial"/>
                <a:cs typeface="Arial"/>
              </a:rPr>
              <a:t>It</a:t>
            </a:r>
            <a:r>
              <a:rPr sz="2800" spc="-1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C4F7B"/>
                </a:solidFill>
                <a:latin typeface="Arial"/>
                <a:cs typeface="Arial"/>
              </a:rPr>
              <a:t>is</a:t>
            </a:r>
            <a:r>
              <a:rPr sz="2800" spc="-10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C4F7B"/>
                </a:solidFill>
                <a:latin typeface="Arial"/>
                <a:cs typeface="Arial"/>
              </a:rPr>
              <a:t>an</a:t>
            </a:r>
            <a:r>
              <a:rPr sz="2800" spc="-10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C4F7B"/>
                </a:solidFill>
                <a:latin typeface="Arial"/>
                <a:cs typeface="Arial"/>
              </a:rPr>
              <a:t>integration </a:t>
            </a:r>
            <a:r>
              <a:rPr sz="2800" spc="-5" dirty="0">
                <a:solidFill>
                  <a:srgbClr val="1C4F7B"/>
                </a:solidFill>
                <a:latin typeface="Arial"/>
                <a:cs typeface="Arial"/>
              </a:rPr>
              <a:t>of:</a:t>
            </a:r>
            <a:endParaRPr sz="2800">
              <a:latin typeface="Arial"/>
              <a:cs typeface="Arial"/>
            </a:endParaRPr>
          </a:p>
          <a:p>
            <a:pPr marL="811530" lvl="1" indent="-342900">
              <a:lnSpc>
                <a:spcPct val="100000"/>
              </a:lnSpc>
              <a:spcBef>
                <a:spcPts val="595"/>
              </a:spcBef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sz="2400" spc="-5" dirty="0">
                <a:solidFill>
                  <a:srgbClr val="1C4F7B"/>
                </a:solidFill>
                <a:latin typeface="Arial"/>
                <a:cs typeface="Arial"/>
              </a:rPr>
              <a:t>Measurement</a:t>
            </a:r>
            <a:r>
              <a:rPr sz="2400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C4F7B"/>
                </a:solidFill>
                <a:latin typeface="Arial"/>
                <a:cs typeface="Arial"/>
              </a:rPr>
              <a:t>theory</a:t>
            </a:r>
            <a:endParaRPr sz="2400">
              <a:latin typeface="Arial"/>
              <a:cs typeface="Arial"/>
            </a:endParaRPr>
          </a:p>
          <a:p>
            <a:pPr marL="811530" lvl="1" indent="-342900">
              <a:lnSpc>
                <a:spcPct val="100000"/>
              </a:lnSpc>
              <a:spcBef>
                <a:spcPts val="575"/>
              </a:spcBef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sz="2400" dirty="0">
                <a:solidFill>
                  <a:srgbClr val="1C4F7B"/>
                </a:solidFill>
                <a:latin typeface="Arial"/>
                <a:cs typeface="Arial"/>
              </a:rPr>
              <a:t>Factor</a:t>
            </a:r>
            <a:r>
              <a:rPr sz="2400" spc="-5" dirty="0">
                <a:solidFill>
                  <a:srgbClr val="1C4F7B"/>
                </a:solidFill>
                <a:latin typeface="Arial"/>
                <a:cs typeface="Arial"/>
              </a:rPr>
              <a:t> (latent</a:t>
            </a:r>
            <a:r>
              <a:rPr sz="2400" spc="-15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C4F7B"/>
                </a:solidFill>
                <a:latin typeface="Arial"/>
                <a:cs typeface="Arial"/>
              </a:rPr>
              <a:t>variable)</a:t>
            </a:r>
            <a:r>
              <a:rPr sz="2400" spc="25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C4F7B"/>
                </a:solidFill>
                <a:latin typeface="Arial"/>
                <a:cs typeface="Arial"/>
              </a:rPr>
              <a:t>analysis</a:t>
            </a:r>
            <a:endParaRPr sz="2400">
              <a:latin typeface="Arial"/>
              <a:cs typeface="Arial"/>
            </a:endParaRPr>
          </a:p>
          <a:p>
            <a:pPr marL="811530" lvl="1" indent="-342900">
              <a:lnSpc>
                <a:spcPct val="100000"/>
              </a:lnSpc>
              <a:spcBef>
                <a:spcPts val="575"/>
              </a:spcBef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sz="2400" spc="-5" dirty="0">
                <a:solidFill>
                  <a:srgbClr val="1C4F7B"/>
                </a:solidFill>
                <a:latin typeface="Arial"/>
                <a:cs typeface="Arial"/>
              </a:rPr>
              <a:t>Path</a:t>
            </a:r>
            <a:r>
              <a:rPr sz="2400" spc="-15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C4F7B"/>
                </a:solidFill>
                <a:latin typeface="Arial"/>
                <a:cs typeface="Arial"/>
              </a:rPr>
              <a:t>analysis</a:t>
            </a:r>
            <a:endParaRPr sz="2400">
              <a:latin typeface="Arial"/>
              <a:cs typeface="Arial"/>
            </a:endParaRPr>
          </a:p>
          <a:p>
            <a:pPr marL="811530" lvl="1" indent="-342900">
              <a:lnSpc>
                <a:spcPct val="100000"/>
              </a:lnSpc>
              <a:spcBef>
                <a:spcPts val="580"/>
              </a:spcBef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sz="2400" spc="-5" dirty="0">
                <a:solidFill>
                  <a:srgbClr val="1C4F7B"/>
                </a:solidFill>
                <a:latin typeface="Arial"/>
                <a:cs typeface="Arial"/>
              </a:rPr>
              <a:t>Regression</a:t>
            </a:r>
            <a:endParaRPr sz="2400">
              <a:latin typeface="Arial"/>
              <a:cs typeface="Arial"/>
            </a:endParaRPr>
          </a:p>
          <a:p>
            <a:pPr marL="811530" lvl="1" indent="-342900">
              <a:lnSpc>
                <a:spcPct val="100000"/>
              </a:lnSpc>
              <a:spcBef>
                <a:spcPts val="575"/>
              </a:spcBef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sz="2400" spc="-5" dirty="0">
                <a:solidFill>
                  <a:srgbClr val="1C4F7B"/>
                </a:solidFill>
                <a:latin typeface="Arial"/>
                <a:cs typeface="Arial"/>
              </a:rPr>
              <a:t>Simultaneous</a:t>
            </a:r>
            <a:r>
              <a:rPr sz="2400" spc="25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C4F7B"/>
                </a:solidFill>
                <a:latin typeface="Arial"/>
                <a:cs typeface="Arial"/>
              </a:rPr>
              <a:t>equations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436249B5-6FDE-4ED9-ABCB-6B4FD5C2CE7E}"/>
              </a:ext>
            </a:extLst>
          </p:cNvPr>
          <p:cNvSpPr/>
          <p:nvPr/>
        </p:nvSpPr>
        <p:spPr>
          <a:xfrm>
            <a:off x="410298" y="267860"/>
            <a:ext cx="11338560" cy="680085"/>
          </a:xfrm>
          <a:custGeom>
            <a:avLst/>
            <a:gdLst/>
            <a:ahLst/>
            <a:cxnLst/>
            <a:rect l="l" t="t" r="r" b="b"/>
            <a:pathLst>
              <a:path w="11338560" h="680085">
                <a:moveTo>
                  <a:pt x="11338560" y="0"/>
                </a:moveTo>
                <a:lnTo>
                  <a:pt x="0" y="0"/>
                </a:lnTo>
                <a:lnTo>
                  <a:pt x="0" y="680034"/>
                </a:lnTo>
                <a:lnTo>
                  <a:pt x="11338560" y="680034"/>
                </a:lnTo>
                <a:lnTo>
                  <a:pt x="1133856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3DBF2E7C-B5C2-4EE4-B571-DD32AA0458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0298" y="267860"/>
            <a:ext cx="11344976" cy="6800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pc="-5" dirty="0"/>
              <a:t>Structural</a:t>
            </a:r>
            <a:r>
              <a:rPr spc="-20" dirty="0"/>
              <a:t> </a:t>
            </a:r>
            <a:r>
              <a:rPr spc="-5" dirty="0"/>
              <a:t>Equation</a:t>
            </a:r>
            <a:r>
              <a:rPr spc="-10" dirty="0"/>
              <a:t> </a:t>
            </a:r>
            <a:r>
              <a:rPr spc="-5" dirty="0"/>
              <a:t>Modeling</a:t>
            </a:r>
            <a:r>
              <a:rPr spc="-15" dirty="0"/>
              <a:t> </a:t>
            </a:r>
            <a:r>
              <a:rPr dirty="0"/>
              <a:t>(SEM)—What?</a:t>
            </a:r>
          </a:p>
        </p:txBody>
      </p:sp>
    </p:spTree>
    <p:extLst>
      <p:ext uri="{BB962C8B-B14F-4D97-AF65-F5344CB8AC3E}">
        <p14:creationId xmlns:p14="http://schemas.microsoft.com/office/powerpoint/2010/main" val="2986766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436249B5-6FDE-4ED9-ABCB-6B4FD5C2CE7E}"/>
              </a:ext>
            </a:extLst>
          </p:cNvPr>
          <p:cNvSpPr/>
          <p:nvPr/>
        </p:nvSpPr>
        <p:spPr>
          <a:xfrm>
            <a:off x="410298" y="267860"/>
            <a:ext cx="11338560" cy="680085"/>
          </a:xfrm>
          <a:custGeom>
            <a:avLst/>
            <a:gdLst/>
            <a:ahLst/>
            <a:cxnLst/>
            <a:rect l="l" t="t" r="r" b="b"/>
            <a:pathLst>
              <a:path w="11338560" h="680085">
                <a:moveTo>
                  <a:pt x="11338560" y="0"/>
                </a:moveTo>
                <a:lnTo>
                  <a:pt x="0" y="0"/>
                </a:lnTo>
                <a:lnTo>
                  <a:pt x="0" y="680034"/>
                </a:lnTo>
                <a:lnTo>
                  <a:pt x="11338560" y="680034"/>
                </a:lnTo>
                <a:lnTo>
                  <a:pt x="1133856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3DBF2E7C-B5C2-4EE4-B571-DD32AA0458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0298" y="267860"/>
            <a:ext cx="11344976" cy="6800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pc="-5" dirty="0"/>
              <a:t>Structural</a:t>
            </a:r>
            <a:r>
              <a:rPr spc="-20" dirty="0"/>
              <a:t> </a:t>
            </a:r>
            <a:r>
              <a:rPr spc="-5" dirty="0"/>
              <a:t>Equation</a:t>
            </a:r>
            <a:r>
              <a:rPr spc="-10" dirty="0"/>
              <a:t> </a:t>
            </a:r>
            <a:r>
              <a:rPr spc="-5" dirty="0"/>
              <a:t>Modeling</a:t>
            </a:r>
            <a:r>
              <a:rPr spc="-15" dirty="0"/>
              <a:t> </a:t>
            </a:r>
            <a:r>
              <a:rPr dirty="0"/>
              <a:t>(SEM)—What?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05FEF0AC-B882-4559-AC28-EC4770EA6214}"/>
              </a:ext>
            </a:extLst>
          </p:cNvPr>
          <p:cNvSpPr txBox="1"/>
          <p:nvPr/>
        </p:nvSpPr>
        <p:spPr>
          <a:xfrm>
            <a:off x="1981200" y="2286000"/>
            <a:ext cx="8915400" cy="2091598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1C4F7B"/>
                </a:solidFill>
                <a:latin typeface="Arial"/>
                <a:cs typeface="Arial"/>
              </a:rPr>
              <a:t>Covariance</a:t>
            </a:r>
            <a:r>
              <a:rPr sz="2800" spc="10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C4F7B"/>
                </a:solidFill>
                <a:latin typeface="Arial"/>
                <a:cs typeface="Arial"/>
              </a:rPr>
              <a:t>Structure</a:t>
            </a:r>
            <a:r>
              <a:rPr sz="2800" spc="-10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C4F7B"/>
                </a:solidFill>
                <a:latin typeface="Arial"/>
                <a:cs typeface="Arial"/>
              </a:rPr>
              <a:t>Analysis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1C4F7B"/>
                </a:solidFill>
                <a:latin typeface="Arial"/>
                <a:cs typeface="Arial"/>
              </a:rPr>
              <a:t>Analysis</a:t>
            </a:r>
            <a:r>
              <a:rPr sz="2800" spc="-10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C4F7B"/>
                </a:solidFill>
                <a:latin typeface="Arial"/>
                <a:cs typeface="Arial"/>
              </a:rPr>
              <a:t>of </a:t>
            </a:r>
            <a:r>
              <a:rPr sz="2800" spc="-5">
                <a:solidFill>
                  <a:srgbClr val="1C4F7B"/>
                </a:solidFill>
                <a:latin typeface="Arial"/>
                <a:cs typeface="Arial"/>
              </a:rPr>
              <a:t>Moment</a:t>
            </a:r>
            <a:r>
              <a:rPr sz="2800" spc="1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>
                <a:solidFill>
                  <a:srgbClr val="1C4F7B"/>
                </a:solidFill>
                <a:latin typeface="Arial"/>
                <a:cs typeface="Arial"/>
              </a:rPr>
              <a:t>Structures</a:t>
            </a:r>
            <a:r>
              <a:rPr lang="en-US" sz="2800">
                <a:solidFill>
                  <a:srgbClr val="1C4F7B"/>
                </a:solidFill>
                <a:latin typeface="Arial"/>
                <a:cs typeface="Arial"/>
              </a:rPr>
              <a:t> (AMoS)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1C4F7B"/>
                </a:solidFill>
                <a:latin typeface="Arial"/>
                <a:cs typeface="Arial"/>
              </a:rPr>
              <a:t>Analysis</a:t>
            </a:r>
            <a:r>
              <a:rPr sz="2800" spc="10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C4F7B"/>
                </a:solidFill>
                <a:latin typeface="Arial"/>
                <a:cs typeface="Arial"/>
              </a:rPr>
              <a:t>of</a:t>
            </a:r>
            <a:r>
              <a:rPr sz="2800" spc="25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C4F7B"/>
                </a:solidFill>
                <a:latin typeface="Arial"/>
                <a:cs typeface="Arial"/>
              </a:rPr>
              <a:t>Linear</a:t>
            </a:r>
            <a:r>
              <a:rPr sz="2800" spc="25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C4F7B"/>
                </a:solidFill>
                <a:latin typeface="Arial"/>
                <a:cs typeface="Arial"/>
              </a:rPr>
              <a:t>Structural</a:t>
            </a:r>
            <a:r>
              <a:rPr sz="2800" spc="20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C4F7B"/>
                </a:solidFill>
                <a:latin typeface="Arial"/>
                <a:cs typeface="Arial"/>
              </a:rPr>
              <a:t>Relationships </a:t>
            </a:r>
            <a:r>
              <a:rPr sz="2800" spc="-760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C4F7B"/>
                </a:solidFill>
                <a:latin typeface="Arial"/>
                <a:cs typeface="Arial"/>
              </a:rPr>
              <a:t>(LISREL)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1C4F7B"/>
                </a:solidFill>
                <a:latin typeface="Arial"/>
                <a:cs typeface="Arial"/>
              </a:rPr>
              <a:t>Causal</a:t>
            </a:r>
            <a:r>
              <a:rPr sz="2800" spc="15" dirty="0">
                <a:solidFill>
                  <a:srgbClr val="1C4F7B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C4F7B"/>
                </a:solidFill>
                <a:latin typeface="Arial"/>
                <a:cs typeface="Arial"/>
              </a:rPr>
              <a:t>Modeling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4451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467</Words>
  <Application>Microsoft Office PowerPoint</Application>
  <PresentationFormat>Widescreen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MS PGothic</vt:lpstr>
      <vt:lpstr>Arial</vt:lpstr>
      <vt:lpstr>Calibri</vt:lpstr>
      <vt:lpstr>Franklin Gothic Medium</vt:lpstr>
      <vt:lpstr>Times New Roman</vt:lpstr>
      <vt:lpstr>Wingdings</vt:lpstr>
      <vt:lpstr>Office Theme</vt:lpstr>
      <vt:lpstr>Structural Equation Modeling (SEM)  Part 1 Why, what and how?</vt:lpstr>
      <vt:lpstr>PowerPoint Presentation</vt:lpstr>
      <vt:lpstr>PowerPoint Presentation</vt:lpstr>
      <vt:lpstr>Openness</vt:lpstr>
      <vt:lpstr>Structural Equation Modeling (SEM)—Why?</vt:lpstr>
      <vt:lpstr>Structural Equation Modeling (SEM)—Why?</vt:lpstr>
      <vt:lpstr>Structural Equation Modeling (SEM)—What?</vt:lpstr>
      <vt:lpstr>Structural Equation Modeling (SEM)—What?</vt:lpstr>
      <vt:lpstr>Structural Equation Modeling (SEM)—What?</vt:lpstr>
      <vt:lpstr>Structural Equation Modeling (SEM)—What?</vt:lpstr>
      <vt:lpstr>Structural Equation Modeling (SEM)—What?</vt:lpstr>
      <vt:lpstr>Structural Equation Modeling (SEM)—What?</vt:lpstr>
      <vt:lpstr>Structural Equation Modeling (SEM)—What?</vt:lpstr>
      <vt:lpstr>Suggestions to read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Mild Introduction to  Structural Equation Modeling</dc:title>
  <cp:lastModifiedBy>Ed Harris</cp:lastModifiedBy>
  <cp:revision>9</cp:revision>
  <dcterms:created xsi:type="dcterms:W3CDTF">2021-04-28T13:13:49Z</dcterms:created>
  <dcterms:modified xsi:type="dcterms:W3CDTF">2021-04-28T14:56:01Z</dcterms:modified>
</cp:coreProperties>
</file>