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6" r:id="rId3"/>
    <p:sldId id="257" r:id="rId4"/>
    <p:sldId id="258" r:id="rId5"/>
    <p:sldId id="260" r:id="rId6"/>
    <p:sldId id="261" r:id="rId7"/>
    <p:sldId id="288" r:id="rId8"/>
    <p:sldId id="287" r:id="rId9"/>
    <p:sldId id="289" r:id="rId10"/>
    <p:sldId id="262" r:id="rId11"/>
    <p:sldId id="291" r:id="rId12"/>
    <p:sldId id="290" r:id="rId13"/>
    <p:sldId id="263" r:id="rId14"/>
    <p:sldId id="292" r:id="rId15"/>
    <p:sldId id="293" r:id="rId16"/>
    <p:sldId id="295" r:id="rId17"/>
    <p:sldId id="294" r:id="rId18"/>
    <p:sldId id="297" r:id="rId19"/>
    <p:sldId id="299" r:id="rId20"/>
    <p:sldId id="300" r:id="rId21"/>
    <p:sldId id="265" r:id="rId22"/>
    <p:sldId id="298" r:id="rId23"/>
    <p:sldId id="266" r:id="rId24"/>
    <p:sldId id="267" r:id="rId25"/>
    <p:sldId id="268" r:id="rId26"/>
    <p:sldId id="269" r:id="rId27"/>
    <p:sldId id="273" r:id="rId28"/>
    <p:sldId id="301" r:id="rId29"/>
    <p:sldId id="296" r:id="rId30"/>
    <p:sldId id="274" r:id="rId31"/>
    <p:sldId id="302" r:id="rId32"/>
    <p:sldId id="303" r:id="rId33"/>
    <p:sldId id="276" r:id="rId34"/>
    <p:sldId id="304" r:id="rId35"/>
    <p:sldId id="305" r:id="rId36"/>
    <p:sldId id="278" r:id="rId37"/>
    <p:sldId id="308" r:id="rId38"/>
    <p:sldId id="306" r:id="rId39"/>
    <p:sldId id="283" r:id="rId40"/>
    <p:sldId id="285" r:id="rId4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96" y="2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2021-05-05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2021-05-05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130" y="221381"/>
            <a:ext cx="5342021" cy="45167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23511" y="885528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2021-05-05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2021-05-05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2021-05-05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2130" y="221381"/>
            <a:ext cx="5342021" cy="4516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3511" y="885528"/>
            <a:ext cx="11344976" cy="680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30598" y="1564422"/>
            <a:ext cx="5706745" cy="3298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2021-05-05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84655" y="2286000"/>
            <a:ext cx="8229600" cy="125996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ctr">
              <a:lnSpc>
                <a:spcPts val="4610"/>
              </a:lnSpc>
              <a:spcBef>
                <a:spcPts val="625"/>
              </a:spcBef>
            </a:pPr>
            <a:r>
              <a:rPr sz="4000" b="1" spc="40">
                <a:solidFill>
                  <a:srgbClr val="000000"/>
                </a:solidFill>
                <a:latin typeface="+mn-lt"/>
              </a:rPr>
              <a:t>Structural</a:t>
            </a:r>
            <a:r>
              <a:rPr sz="4000" b="1" spc="-15">
                <a:solidFill>
                  <a:srgbClr val="000000"/>
                </a:solidFill>
                <a:latin typeface="+mn-lt"/>
              </a:rPr>
              <a:t> </a:t>
            </a:r>
            <a:r>
              <a:rPr sz="4000" b="1" spc="45">
                <a:solidFill>
                  <a:srgbClr val="000000"/>
                </a:solidFill>
                <a:latin typeface="+mn-lt"/>
              </a:rPr>
              <a:t>Equation</a:t>
            </a:r>
            <a:r>
              <a:rPr sz="4000" b="1" spc="-10">
                <a:solidFill>
                  <a:srgbClr val="000000"/>
                </a:solidFill>
                <a:latin typeface="+mn-lt"/>
              </a:rPr>
              <a:t> </a:t>
            </a:r>
            <a:r>
              <a:rPr sz="4000" b="1" spc="45">
                <a:solidFill>
                  <a:srgbClr val="000000"/>
                </a:solidFill>
                <a:latin typeface="+mn-lt"/>
              </a:rPr>
              <a:t>Modeling</a:t>
            </a:r>
            <a:r>
              <a:rPr lang="en-US" sz="4000" b="1" spc="45">
                <a:solidFill>
                  <a:srgbClr val="000000"/>
                </a:solidFill>
                <a:latin typeface="+mn-lt"/>
              </a:rPr>
              <a:t> (SEM) </a:t>
            </a:r>
            <a:br>
              <a:rPr lang="en-US" sz="4000" b="1" spc="45">
                <a:solidFill>
                  <a:srgbClr val="000000"/>
                </a:solidFill>
                <a:latin typeface="+mn-lt"/>
              </a:rPr>
            </a:br>
            <a:r>
              <a:rPr lang="en-US" sz="4000" b="1" spc="45">
                <a:solidFill>
                  <a:srgbClr val="000000"/>
                </a:solidFill>
                <a:latin typeface="+mn-lt"/>
              </a:rPr>
              <a:t>Part 1 Why, what and how?</a:t>
            </a:r>
            <a:endParaRPr sz="4000" b="1">
              <a:latin typeface="+mn-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8000" y="4038600"/>
            <a:ext cx="550291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spc="-20">
                <a:cs typeface="Franklin Gothic Medium"/>
              </a:rPr>
              <a:t>HARUG!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spc="-20">
                <a:cs typeface="Franklin Gothic Medium"/>
              </a:rPr>
              <a:t>2021-04-28</a:t>
            </a:r>
            <a:endParaRPr sz="2400">
              <a:cs typeface="Franklin Gothic Medium"/>
            </a:endParaRPr>
          </a:p>
        </p:txBody>
      </p:sp>
      <p:pic>
        <p:nvPicPr>
          <p:cNvPr id="14" name="Picture 1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BFF963F-4239-4702-87DB-3DE70B18C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734207" cy="18288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AABC2AC4-47C3-44A6-92D2-548B268BC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-76200"/>
            <a:ext cx="21336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298" y="267860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0298" y="267860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20" dirty="0"/>
              <a:t> </a:t>
            </a:r>
            <a:r>
              <a:rPr spc="-5" dirty="0"/>
              <a:t>Equation</a:t>
            </a:r>
            <a:r>
              <a:rPr spc="-10" dirty="0"/>
              <a:t> </a:t>
            </a:r>
            <a:r>
              <a:rPr spc="-5" dirty="0"/>
              <a:t>Modeling</a:t>
            </a:r>
            <a:r>
              <a:rPr spc="-15" dirty="0"/>
              <a:t> </a:t>
            </a:r>
            <a:r>
              <a:rPr dirty="0"/>
              <a:t>(SEM)—What?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1DF1E4-6FDE-468F-B7FF-F817A68D7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066800"/>
            <a:ext cx="6553200" cy="5582698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CF792C6A-7E66-444C-817C-65120C44FEF2}"/>
              </a:ext>
            </a:extLst>
          </p:cNvPr>
          <p:cNvSpPr txBox="1"/>
          <p:nvPr/>
        </p:nvSpPr>
        <p:spPr>
          <a:xfrm>
            <a:off x="9212407" y="6096000"/>
            <a:ext cx="291574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5">
                <a:latin typeface="Calibri"/>
                <a:cs typeface="Calibri"/>
              </a:rPr>
              <a:t>(</a:t>
            </a:r>
            <a:r>
              <a:rPr lang="en-US" sz="2000" spc="-5">
                <a:latin typeface="Calibri"/>
                <a:cs typeface="Calibri"/>
              </a:rPr>
              <a:t>Hershberger</a:t>
            </a:r>
            <a:r>
              <a:rPr sz="2000" spc="-5">
                <a:latin typeface="Calibri"/>
                <a:cs typeface="Calibri"/>
              </a:rPr>
              <a:t>,</a:t>
            </a:r>
            <a:r>
              <a:rPr sz="2000" spc="-60">
                <a:latin typeface="Calibri"/>
                <a:cs typeface="Calibri"/>
              </a:rPr>
              <a:t> </a:t>
            </a:r>
            <a:r>
              <a:rPr lang="en-US" sz="2000">
                <a:latin typeface="Calibri"/>
                <a:cs typeface="Calibri"/>
              </a:rPr>
              <a:t>1998</a:t>
            </a:r>
            <a:r>
              <a:rPr sz="2000"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298" y="267860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0298" y="267860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20" dirty="0"/>
              <a:t> </a:t>
            </a:r>
            <a:r>
              <a:rPr spc="-5" dirty="0"/>
              <a:t>Equation</a:t>
            </a:r>
            <a:r>
              <a:rPr spc="-10" dirty="0"/>
              <a:t> </a:t>
            </a:r>
            <a:r>
              <a:rPr spc="-5" dirty="0"/>
              <a:t>Modeling</a:t>
            </a:r>
            <a:r>
              <a:rPr spc="-15" dirty="0"/>
              <a:t> </a:t>
            </a:r>
            <a:r>
              <a:rPr dirty="0"/>
              <a:t>(SEM)—What?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4B368-B409-4125-9E5F-700596711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816" y="1141561"/>
            <a:ext cx="6299524" cy="5423179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4D8E6876-7C70-4C4B-85E8-EB266EC9E148}"/>
              </a:ext>
            </a:extLst>
          </p:cNvPr>
          <p:cNvSpPr txBox="1"/>
          <p:nvPr/>
        </p:nvSpPr>
        <p:spPr>
          <a:xfrm>
            <a:off x="9212407" y="6096000"/>
            <a:ext cx="291574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5">
                <a:latin typeface="Calibri"/>
                <a:cs typeface="Calibri"/>
              </a:rPr>
              <a:t>(</a:t>
            </a:r>
            <a:r>
              <a:rPr lang="en-US" sz="2000" spc="-5">
                <a:latin typeface="Calibri"/>
                <a:cs typeface="Calibri"/>
              </a:rPr>
              <a:t>Pugesek</a:t>
            </a:r>
            <a:r>
              <a:rPr sz="2000" spc="-5">
                <a:latin typeface="Calibri"/>
                <a:cs typeface="Calibri"/>
              </a:rPr>
              <a:t>,</a:t>
            </a:r>
            <a:r>
              <a:rPr sz="2000" spc="-60">
                <a:latin typeface="Calibri"/>
                <a:cs typeface="Calibri"/>
              </a:rPr>
              <a:t> </a:t>
            </a:r>
            <a:r>
              <a:rPr lang="en-US" sz="2000">
                <a:latin typeface="Calibri"/>
                <a:cs typeface="Calibri"/>
              </a:rPr>
              <a:t>1998</a:t>
            </a:r>
            <a:r>
              <a:rPr sz="2000">
                <a:latin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905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298" y="267860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0298" y="267860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20" dirty="0"/>
              <a:t> </a:t>
            </a:r>
            <a:r>
              <a:rPr spc="-5" dirty="0"/>
              <a:t>Equation</a:t>
            </a:r>
            <a:r>
              <a:rPr spc="-10" dirty="0"/>
              <a:t> </a:t>
            </a:r>
            <a:r>
              <a:rPr spc="-5" dirty="0"/>
              <a:t>Modeling</a:t>
            </a:r>
            <a:r>
              <a:rPr spc="-15" dirty="0"/>
              <a:t> </a:t>
            </a:r>
            <a:r>
              <a:rPr dirty="0"/>
              <a:t>(SEM)—What?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58546" y="1143000"/>
            <a:ext cx="11591347" cy="5403855"/>
            <a:chOff x="687911" y="1600194"/>
            <a:chExt cx="11591347" cy="54038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594" y="1600194"/>
              <a:ext cx="4808319" cy="14263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1965" y="2133594"/>
              <a:ext cx="6387293" cy="48704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911" y="3352794"/>
              <a:ext cx="5023684" cy="634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8837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511" y="885528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20" dirty="0"/>
              <a:t> </a:t>
            </a:r>
            <a:r>
              <a:rPr spc="-5" dirty="0"/>
              <a:t>Equation</a:t>
            </a:r>
            <a:r>
              <a:rPr spc="-10" dirty="0"/>
              <a:t> </a:t>
            </a:r>
            <a:r>
              <a:rPr spc="-5" dirty="0"/>
              <a:t>Modeling</a:t>
            </a:r>
            <a:r>
              <a:rPr spc="-15" dirty="0"/>
              <a:t> </a:t>
            </a:r>
            <a:r>
              <a:rPr dirty="0"/>
              <a:t>(SEM)—What?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4783" y="310895"/>
            <a:ext cx="917448" cy="9174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494" y="2106379"/>
            <a:ext cx="4215542" cy="8325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6537" y="1774279"/>
            <a:ext cx="6502400" cy="48387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08494" y="3276600"/>
            <a:ext cx="4121785" cy="14947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0"/>
              </a:spcBef>
            </a:pPr>
            <a:r>
              <a:rPr sz="2400" spc="-10" dirty="0">
                <a:latin typeface="Calibri"/>
                <a:cs typeface="Calibri"/>
              </a:rPr>
              <a:t>Relations </a:t>
            </a:r>
            <a:r>
              <a:rPr sz="2400" spc="-5" dirty="0">
                <a:latin typeface="Calibri"/>
                <a:cs typeface="Calibri"/>
              </a:rPr>
              <a:t>between </a:t>
            </a:r>
            <a:r>
              <a:rPr sz="2400" spc="-15" dirty="0">
                <a:latin typeface="Calibri"/>
                <a:cs typeface="Calibri"/>
              </a:rPr>
              <a:t>attainment, </a:t>
            </a:r>
            <a:r>
              <a:rPr sz="2400" spc="-10" dirty="0">
                <a:latin typeface="Calibri"/>
                <a:cs typeface="Calibri"/>
              </a:rPr>
              <a:t> aspiration,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socioeconomic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status,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mental </a:t>
            </a:r>
            <a:r>
              <a:rPr sz="2400" spc="-25" dirty="0">
                <a:latin typeface="Calibri"/>
                <a:cs typeface="Calibri"/>
              </a:rPr>
              <a:t>ability,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academic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performance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291" y="381000"/>
            <a:ext cx="11338560" cy="582852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lang="en-US" spc="-15"/>
              <a:t>Suggestions to read</a:t>
            </a:r>
            <a:endParaRPr spc="-15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5920A-4E2A-4D95-B5B9-3793F57D59C7}"/>
              </a:ext>
            </a:extLst>
          </p:cNvPr>
          <p:cNvSpPr txBox="1"/>
          <p:nvPr/>
        </p:nvSpPr>
        <p:spPr>
          <a:xfrm>
            <a:off x="1524000" y="1828800"/>
            <a:ext cx="40793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Byrne 2016 ch 01</a:t>
            </a:r>
          </a:p>
          <a:p>
            <a:endParaRPr lang="en-US" sz="2400" b="1"/>
          </a:p>
          <a:p>
            <a:r>
              <a:rPr lang="en-US" sz="2400" b="1"/>
              <a:t>Pugesek et al. 1998 Ch 01 &amp; 02</a:t>
            </a:r>
            <a:endParaRPr lang="en-GB" sz="24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178B4-DEB2-4A8C-B38C-0EC9EB1A25FE}"/>
              </a:ext>
            </a:extLst>
          </p:cNvPr>
          <p:cNvSpPr txBox="1"/>
          <p:nvPr/>
        </p:nvSpPr>
        <p:spPr>
          <a:xfrm>
            <a:off x="1219200" y="3657600"/>
            <a:ext cx="9982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indent="-457200"/>
            <a:r>
              <a:rPr lang="en-GB" sz="2400">
                <a:effectLst/>
              </a:rPr>
              <a:t>Byrne, B.M., 2016. Structural Equation Modeling With AMOS: Basic Concepts, Applications, and Programming, Third Edition, 3rd edition. ed. Routledge, New York.</a:t>
            </a:r>
          </a:p>
          <a:p>
            <a:pPr marL="365760" indent="-457200"/>
            <a:endParaRPr lang="en-GB" sz="2400">
              <a:effectLst/>
            </a:endParaRPr>
          </a:p>
          <a:p>
            <a:pPr marL="365760" indent="-457200"/>
            <a:r>
              <a:rPr lang="en-GB" sz="2400">
                <a:effectLst/>
              </a:rPr>
              <a:t>Pugesek, B.H., et al., 1998. Structural Equation Modeling: Applications in Ecological and Evolutionary Biology. Cambridge University Press.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3428C8-1665-436D-9030-F0A885A6ABCD}"/>
              </a:ext>
            </a:extLst>
          </p:cNvPr>
          <p:cNvSpPr txBox="1"/>
          <p:nvPr/>
        </p:nvSpPr>
        <p:spPr>
          <a:xfrm>
            <a:off x="2057400" y="2590800"/>
            <a:ext cx="67966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- General "idea" of SEM, concept of latent variables</a:t>
            </a:r>
          </a:p>
          <a:p>
            <a:r>
              <a:rPr lang="en-US" sz="2400"/>
              <a:t>- Statistical approach and terminology</a:t>
            </a:r>
          </a:p>
          <a:p>
            <a:r>
              <a:rPr lang="en-US" sz="2400"/>
              <a:t>- Research examples and visualization, path diagrams</a:t>
            </a:r>
          </a:p>
          <a:p>
            <a:r>
              <a:rPr lang="en-US" sz="2400"/>
              <a:t>- Beginning R implementation</a:t>
            </a:r>
          </a:p>
          <a:p>
            <a:r>
              <a:rPr lang="en-GB" sz="2400"/>
              <a:t>- Key literature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B8187DBA-5F14-47C4-BB68-56B18044CF39}"/>
              </a:ext>
            </a:extLst>
          </p:cNvPr>
          <p:cNvSpPr txBox="1">
            <a:spLocks/>
          </p:cNvSpPr>
          <p:nvPr/>
        </p:nvSpPr>
        <p:spPr>
          <a:xfrm>
            <a:off x="314291" y="381000"/>
            <a:ext cx="11338560" cy="582852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285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225"/>
              </a:spcBef>
            </a:pPr>
            <a:r>
              <a:rPr lang="en-US" sz="3600" kern="0" spc="-15">
                <a:solidFill>
                  <a:schemeClr val="bg1"/>
                </a:solidFill>
              </a:rPr>
              <a:t>What we did last time</a:t>
            </a:r>
            <a:endParaRPr lang="en-US" sz="3600" kern="0" spc="-1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69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3428C8-1665-436D-9030-F0A885A6ABCD}"/>
              </a:ext>
            </a:extLst>
          </p:cNvPr>
          <p:cNvSpPr txBox="1"/>
          <p:nvPr/>
        </p:nvSpPr>
        <p:spPr>
          <a:xfrm>
            <a:off x="1676400" y="2895600"/>
            <a:ext cx="91073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- Expand the SEM concept</a:t>
            </a:r>
          </a:p>
          <a:p>
            <a:r>
              <a:rPr lang="en-US" sz="2400"/>
              <a:t>- More detailed implementation of SEM models in {lavaan} package in R</a:t>
            </a:r>
          </a:p>
          <a:p>
            <a:r>
              <a:rPr lang="en-GB" sz="2400"/>
              <a:t>- hypothesis testing framework</a:t>
            </a:r>
          </a:p>
          <a:p>
            <a:r>
              <a:rPr lang="en-GB" sz="2400"/>
              <a:t>- Discussion, slides, coding</a:t>
            </a:r>
          </a:p>
          <a:p>
            <a:endParaRPr lang="en-GB" sz="2400"/>
          </a:p>
          <a:p>
            <a:r>
              <a:rPr lang="en-GB" sz="2400"/>
              <a:t>Let's remember to be a little skeptical...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B8187DBA-5F14-47C4-BB68-56B18044CF39}"/>
              </a:ext>
            </a:extLst>
          </p:cNvPr>
          <p:cNvSpPr txBox="1">
            <a:spLocks/>
          </p:cNvSpPr>
          <p:nvPr/>
        </p:nvSpPr>
        <p:spPr>
          <a:xfrm>
            <a:off x="314291" y="381000"/>
            <a:ext cx="11338560" cy="582852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285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225"/>
              </a:spcBef>
            </a:pPr>
            <a:r>
              <a:rPr lang="en-US" sz="3600" kern="0" spc="-15">
                <a:solidFill>
                  <a:schemeClr val="bg1"/>
                </a:solidFill>
              </a:rPr>
              <a:t>What we will do this time</a:t>
            </a:r>
            <a:endParaRPr lang="en-US" sz="3600" kern="0" spc="-1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23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D3CD3B-8819-4067-8597-B91E26320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43000"/>
            <a:ext cx="7476066" cy="5410200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5F41E825-96A7-42E9-8502-4360D7EE66F8}"/>
              </a:ext>
            </a:extLst>
          </p:cNvPr>
          <p:cNvSpPr txBox="1">
            <a:spLocks/>
          </p:cNvSpPr>
          <p:nvPr/>
        </p:nvSpPr>
        <p:spPr>
          <a:xfrm>
            <a:off x="314291" y="381000"/>
            <a:ext cx="11338560" cy="582852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285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225"/>
              </a:spcBef>
            </a:pPr>
            <a:r>
              <a:rPr lang="en-US" sz="3600" kern="0" spc="-15">
                <a:solidFill>
                  <a:schemeClr val="bg1"/>
                </a:solidFill>
              </a:rPr>
              <a:t>Meanwhile, on Statistician Twitter</a:t>
            </a:r>
            <a:endParaRPr lang="en-US" sz="3600" kern="0" spc="-1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21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ssorted-color Ninjago plastic figures">
            <a:extLst>
              <a:ext uri="{FF2B5EF4-FFF2-40B4-BE49-F238E27FC236}">
                <a16:creationId xmlns:a16="http://schemas.microsoft.com/office/drawing/2014/main" id="{0BE41A8E-6C7E-494A-8D3F-3A09FFA86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6"/>
          <a:stretch/>
        </p:blipFill>
        <p:spPr bwMode="auto">
          <a:xfrm>
            <a:off x="-127000" y="-8467"/>
            <a:ext cx="12344400" cy="686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2933700" y="2131241"/>
            <a:ext cx="2152650" cy="781050"/>
          </a:xfrm>
          <a:prstGeom prst="rect">
            <a:avLst/>
          </a:prstGeom>
          <a:solidFill>
            <a:srgbClr val="4472C4">
              <a:alpha val="90199"/>
            </a:srgbClr>
          </a:solidFill>
        </p:spPr>
        <p:txBody>
          <a:bodyPr vert="horz" wrap="square" lIns="0" tIns="121285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955"/>
              </a:spcBef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Prejudice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3267" y="235721"/>
            <a:ext cx="2705100" cy="781050"/>
          </a:xfrm>
          <a:prstGeom prst="rect">
            <a:avLst/>
          </a:prstGeom>
          <a:solidFill>
            <a:srgbClr val="4472C4">
              <a:alpha val="90199"/>
            </a:srgbClr>
          </a:solidFill>
        </p:spPr>
        <p:txBody>
          <a:bodyPr vert="horz" wrap="square" lIns="0" tIns="121285" rIns="0" bIns="0" rtlCol="0">
            <a:spAutoFit/>
          </a:bodyPr>
          <a:lstStyle/>
          <a:p>
            <a:pPr marL="535305">
              <a:lnSpc>
                <a:spcPct val="100000"/>
              </a:lnSpc>
              <a:spcBef>
                <a:spcPts val="955"/>
              </a:spcBef>
            </a:pPr>
            <a:r>
              <a:rPr sz="3200" spc="-5" dirty="0">
                <a:latin typeface="Calibri"/>
                <a:cs typeface="Calibri"/>
              </a:rPr>
              <a:t>Openness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3757568"/>
            <a:ext cx="2705100" cy="781050"/>
          </a:xfrm>
          <a:prstGeom prst="rect">
            <a:avLst/>
          </a:prstGeom>
          <a:solidFill>
            <a:srgbClr val="4472C4">
              <a:alpha val="90199"/>
            </a:srgbClr>
          </a:solidFill>
        </p:spPr>
        <p:txBody>
          <a:bodyPr vert="horz" wrap="square" lIns="0" tIns="121285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955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Agreeableness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29101" y="4148093"/>
            <a:ext cx="7391400" cy="2315377"/>
          </a:xfrm>
          <a:prstGeom prst="rect">
            <a:avLst/>
          </a:prstGeom>
          <a:solidFill>
            <a:srgbClr val="ED7D31">
              <a:alpha val="85099"/>
            </a:srgbClr>
          </a:solidFill>
        </p:spPr>
        <p:txBody>
          <a:bodyPr vert="horz" wrap="square" lIns="0" tIns="7810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15"/>
              </a:spcBef>
            </a:pP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  <a:endParaRPr sz="3200">
              <a:latin typeface="Calibri"/>
              <a:cs typeface="Calibri"/>
            </a:endParaRPr>
          </a:p>
          <a:p>
            <a:pPr marL="622300" marR="969644" indent="-514350">
              <a:lnSpc>
                <a:spcPts val="3290"/>
              </a:lnSpc>
              <a:spcBef>
                <a:spcPts val="234"/>
              </a:spcBef>
              <a:buAutoNum type="arabicPeriod"/>
              <a:tabLst>
                <a:tab pos="621665" algn="l"/>
                <a:tab pos="622935" algn="l"/>
              </a:tabLst>
            </a:pPr>
            <a:r>
              <a:rPr sz="2800" spc="-13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extent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agreeableness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openness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explain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variation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>
                <a:solidFill>
                  <a:srgbClr val="FFFFFF"/>
                </a:solidFill>
                <a:latin typeface="Calibri"/>
                <a:cs typeface="Calibri"/>
              </a:rPr>
              <a:t>prejudice?</a:t>
            </a:r>
            <a:endParaRPr lang="en-US" sz="2800" spc="-10">
              <a:solidFill>
                <a:srgbClr val="FFFFFF"/>
              </a:solidFill>
              <a:latin typeface="Calibri"/>
              <a:cs typeface="Calibri"/>
            </a:endParaRPr>
          </a:p>
          <a:p>
            <a:pPr marL="622300" marR="969644" indent="-514350">
              <a:lnSpc>
                <a:spcPts val="3290"/>
              </a:lnSpc>
              <a:spcBef>
                <a:spcPts val="234"/>
              </a:spcBef>
              <a:buAutoNum type="arabicPeriod"/>
              <a:tabLst>
                <a:tab pos="621665" algn="l"/>
                <a:tab pos="622935" algn="l"/>
              </a:tabLst>
            </a:pPr>
            <a:endParaRPr sz="2800">
              <a:latin typeface="Calibri"/>
              <a:cs typeface="Calibri"/>
            </a:endParaRPr>
          </a:p>
          <a:p>
            <a:pPr marL="622300" indent="-514984">
              <a:lnSpc>
                <a:spcPts val="3310"/>
              </a:lnSpc>
              <a:buAutoNum type="arabicPeriod"/>
              <a:tabLst>
                <a:tab pos="621665" algn="l"/>
                <a:tab pos="622935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they explain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variation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the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extent?</a:t>
            </a:r>
            <a:endParaRPr sz="2800">
              <a:latin typeface="Calibri"/>
              <a:cs typeface="Calibri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69B766-F2BA-4630-B873-7AF056D8066E}"/>
              </a:ext>
            </a:extLst>
          </p:cNvPr>
          <p:cNvCxnSpPr>
            <a:cxnSpLocks/>
          </p:cNvCxnSpPr>
          <p:nvPr/>
        </p:nvCxnSpPr>
        <p:spPr>
          <a:xfrm>
            <a:off x="3200400" y="813571"/>
            <a:ext cx="762000" cy="939029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C244A59-9ADF-4DB6-B27D-064789F6E627}"/>
              </a:ext>
            </a:extLst>
          </p:cNvPr>
          <p:cNvCxnSpPr>
            <a:cxnSpLocks/>
          </p:cNvCxnSpPr>
          <p:nvPr/>
        </p:nvCxnSpPr>
        <p:spPr>
          <a:xfrm flipV="1">
            <a:off x="3124200" y="3044152"/>
            <a:ext cx="685800" cy="1103941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7673CC6-2969-4FB9-82A1-EEA28805A034}"/>
              </a:ext>
            </a:extLst>
          </p:cNvPr>
          <p:cNvCxnSpPr/>
          <p:nvPr/>
        </p:nvCxnSpPr>
        <p:spPr>
          <a:xfrm>
            <a:off x="1066800" y="1371600"/>
            <a:ext cx="0" cy="198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">
            <a:extLst>
              <a:ext uri="{FF2B5EF4-FFF2-40B4-BE49-F238E27FC236}">
                <a16:creationId xmlns:a16="http://schemas.microsoft.com/office/drawing/2014/main" id="{2904ECD9-DDAC-4D7C-B107-7F8BCC4682CC}"/>
              </a:ext>
            </a:extLst>
          </p:cNvPr>
          <p:cNvSpPr/>
          <p:nvPr/>
        </p:nvSpPr>
        <p:spPr>
          <a:xfrm>
            <a:off x="3503458" y="591781"/>
            <a:ext cx="8261821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C20B9195-07C3-45B5-A071-76E84599D6E4}"/>
              </a:ext>
            </a:extLst>
          </p:cNvPr>
          <p:cNvSpPr txBox="1">
            <a:spLocks/>
          </p:cNvSpPr>
          <p:nvPr/>
        </p:nvSpPr>
        <p:spPr>
          <a:xfrm>
            <a:off x="3505200" y="591781"/>
            <a:ext cx="8266496" cy="582852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algn="ctr">
              <a:spcBef>
                <a:spcPts val="225"/>
              </a:spcBef>
            </a:pPr>
            <a:r>
              <a:rPr lang="en-GB" kern="0" spc="-5"/>
              <a:t>Recall the questions</a:t>
            </a:r>
            <a:endParaRPr lang="en-GB" kern="0" spc="-5" dirty="0"/>
          </a:p>
        </p:txBody>
      </p:sp>
    </p:spTree>
    <p:extLst>
      <p:ext uri="{BB962C8B-B14F-4D97-AF65-F5344CB8AC3E}">
        <p14:creationId xmlns:p14="http://schemas.microsoft.com/office/powerpoint/2010/main" val="4044165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" y="591781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720" y="591781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15" dirty="0"/>
              <a:t> </a:t>
            </a:r>
            <a:r>
              <a:rPr spc="-5" dirty="0"/>
              <a:t>Equation Modeling</a:t>
            </a:r>
            <a:r>
              <a:rPr spc="-10" dirty="0"/>
              <a:t> </a:t>
            </a:r>
            <a:r>
              <a:rPr spc="-5" dirty="0"/>
              <a:t>(SEM)—How?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AFD9F-0482-4703-B85E-FF118A353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2057400"/>
            <a:ext cx="10683756" cy="32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3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A1A260-F16D-4CE4-BEAA-BEF9CA3D3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348574"/>
            <a:ext cx="8001000" cy="616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43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" y="591781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720" y="591781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15" dirty="0"/>
              <a:t> </a:t>
            </a:r>
            <a:r>
              <a:rPr spc="-5" dirty="0"/>
              <a:t>Equation Modeling</a:t>
            </a:r>
            <a:r>
              <a:rPr spc="-10" dirty="0"/>
              <a:t> </a:t>
            </a:r>
            <a:r>
              <a:rPr spc="-5" dirty="0"/>
              <a:t>(SEM)—How?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B14B0-BD3C-4231-8C19-002D9E61D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362200"/>
            <a:ext cx="8842567" cy="332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03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" y="591781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720" y="591781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15" dirty="0"/>
              <a:t> </a:t>
            </a:r>
            <a:r>
              <a:rPr spc="-5" dirty="0"/>
              <a:t>Equation Modeling</a:t>
            </a:r>
            <a:r>
              <a:rPr spc="-10" dirty="0"/>
              <a:t> </a:t>
            </a:r>
            <a:r>
              <a:rPr spc="-5" dirty="0"/>
              <a:t>(SEM)—How?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797754-95C5-4BDD-B3BC-008C9FD58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514600"/>
            <a:ext cx="8993648" cy="19971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" y="591781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720" y="591781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15" dirty="0"/>
              <a:t> </a:t>
            </a:r>
            <a:r>
              <a:rPr spc="-5" dirty="0"/>
              <a:t>Equation Modeling</a:t>
            </a:r>
            <a:r>
              <a:rPr spc="-10" dirty="0"/>
              <a:t> </a:t>
            </a:r>
            <a:r>
              <a:rPr spc="-5" dirty="0"/>
              <a:t>(SEM)—How?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840F7F-22B4-4353-B091-B47C464A3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2362200"/>
            <a:ext cx="8610600" cy="344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77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780075" y="1611884"/>
            <a:ext cx="857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(Hoyle,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2012)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800" y="1987149"/>
            <a:ext cx="4667250" cy="680085"/>
          </a:xfrm>
          <a:prstGeom prst="rect">
            <a:avLst/>
          </a:prstGeom>
          <a:solidFill>
            <a:srgbClr val="70AD47"/>
          </a:solidFill>
        </p:spPr>
        <p:txBody>
          <a:bodyPr vert="horz" wrap="square" lIns="0" tIns="72390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57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Hypotheses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Theories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62276" y="2667185"/>
            <a:ext cx="114300" cy="422275"/>
          </a:xfrm>
          <a:custGeom>
            <a:avLst/>
            <a:gdLst/>
            <a:ahLst/>
            <a:cxnLst/>
            <a:rect l="l" t="t" r="r" b="b"/>
            <a:pathLst>
              <a:path w="114300" h="422275">
                <a:moveTo>
                  <a:pt x="38099" y="307496"/>
                </a:moveTo>
                <a:lnTo>
                  <a:pt x="0" y="307496"/>
                </a:lnTo>
                <a:lnTo>
                  <a:pt x="57150" y="421796"/>
                </a:lnTo>
                <a:lnTo>
                  <a:pt x="104775" y="326546"/>
                </a:lnTo>
                <a:lnTo>
                  <a:pt x="38100" y="326546"/>
                </a:lnTo>
                <a:lnTo>
                  <a:pt x="38099" y="307496"/>
                </a:lnTo>
                <a:close/>
              </a:path>
              <a:path w="114300" h="422275">
                <a:moveTo>
                  <a:pt x="76198" y="0"/>
                </a:moveTo>
                <a:lnTo>
                  <a:pt x="38098" y="0"/>
                </a:lnTo>
                <a:lnTo>
                  <a:pt x="38100" y="326546"/>
                </a:lnTo>
                <a:lnTo>
                  <a:pt x="76200" y="326546"/>
                </a:lnTo>
                <a:lnTo>
                  <a:pt x="76198" y="0"/>
                </a:lnTo>
                <a:close/>
              </a:path>
              <a:path w="114300" h="422275">
                <a:moveTo>
                  <a:pt x="114300" y="307496"/>
                </a:moveTo>
                <a:lnTo>
                  <a:pt x="76199" y="307496"/>
                </a:lnTo>
                <a:lnTo>
                  <a:pt x="76200" y="326546"/>
                </a:lnTo>
                <a:lnTo>
                  <a:pt x="104775" y="326546"/>
                </a:lnTo>
                <a:lnTo>
                  <a:pt x="114300" y="307496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2941" y="3371851"/>
            <a:ext cx="2296160" cy="3175635"/>
          </a:xfrm>
          <a:custGeom>
            <a:avLst/>
            <a:gdLst/>
            <a:ahLst/>
            <a:cxnLst/>
            <a:rect l="l" t="t" r="r" b="b"/>
            <a:pathLst>
              <a:path w="2296160" h="3175634">
                <a:moveTo>
                  <a:pt x="285759" y="38100"/>
                </a:moveTo>
                <a:lnTo>
                  <a:pt x="0" y="38100"/>
                </a:lnTo>
                <a:lnTo>
                  <a:pt x="0" y="3175598"/>
                </a:lnTo>
                <a:lnTo>
                  <a:pt x="2295534" y="3175598"/>
                </a:lnTo>
                <a:lnTo>
                  <a:pt x="2295534" y="3156548"/>
                </a:lnTo>
                <a:lnTo>
                  <a:pt x="38100" y="3156548"/>
                </a:lnTo>
                <a:lnTo>
                  <a:pt x="19050" y="3137498"/>
                </a:lnTo>
                <a:lnTo>
                  <a:pt x="38100" y="3137498"/>
                </a:lnTo>
                <a:lnTo>
                  <a:pt x="38100" y="76200"/>
                </a:lnTo>
                <a:lnTo>
                  <a:pt x="19050" y="76200"/>
                </a:lnTo>
                <a:lnTo>
                  <a:pt x="38100" y="57150"/>
                </a:lnTo>
                <a:lnTo>
                  <a:pt x="285759" y="57150"/>
                </a:lnTo>
                <a:lnTo>
                  <a:pt x="285759" y="38100"/>
                </a:lnTo>
                <a:close/>
              </a:path>
              <a:path w="2296160" h="3175634">
                <a:moveTo>
                  <a:pt x="38100" y="3137498"/>
                </a:moveTo>
                <a:lnTo>
                  <a:pt x="19050" y="3137498"/>
                </a:lnTo>
                <a:lnTo>
                  <a:pt x="38100" y="3156548"/>
                </a:lnTo>
                <a:lnTo>
                  <a:pt x="38100" y="3137498"/>
                </a:lnTo>
                <a:close/>
              </a:path>
              <a:path w="2296160" h="3175634">
                <a:moveTo>
                  <a:pt x="2257434" y="3137498"/>
                </a:moveTo>
                <a:lnTo>
                  <a:pt x="38100" y="3137498"/>
                </a:lnTo>
                <a:lnTo>
                  <a:pt x="38100" y="3156548"/>
                </a:lnTo>
                <a:lnTo>
                  <a:pt x="2257434" y="3156548"/>
                </a:lnTo>
                <a:lnTo>
                  <a:pt x="2257434" y="3137498"/>
                </a:lnTo>
                <a:close/>
              </a:path>
              <a:path w="2296160" h="3175634">
                <a:moveTo>
                  <a:pt x="2295534" y="2927946"/>
                </a:moveTo>
                <a:lnTo>
                  <a:pt x="2257434" y="2927946"/>
                </a:lnTo>
                <a:lnTo>
                  <a:pt x="2257434" y="3156548"/>
                </a:lnTo>
                <a:lnTo>
                  <a:pt x="2276484" y="3137498"/>
                </a:lnTo>
                <a:lnTo>
                  <a:pt x="2295534" y="3137498"/>
                </a:lnTo>
                <a:lnTo>
                  <a:pt x="2295534" y="2927946"/>
                </a:lnTo>
                <a:close/>
              </a:path>
              <a:path w="2296160" h="3175634">
                <a:moveTo>
                  <a:pt x="2295534" y="3137498"/>
                </a:moveTo>
                <a:lnTo>
                  <a:pt x="2276484" y="3137498"/>
                </a:lnTo>
                <a:lnTo>
                  <a:pt x="2257434" y="3156548"/>
                </a:lnTo>
                <a:lnTo>
                  <a:pt x="2295534" y="3156548"/>
                </a:lnTo>
                <a:lnTo>
                  <a:pt x="2295534" y="3137498"/>
                </a:lnTo>
                <a:close/>
              </a:path>
              <a:path w="2296160" h="3175634">
                <a:moveTo>
                  <a:pt x="285759" y="0"/>
                </a:moveTo>
                <a:lnTo>
                  <a:pt x="285759" y="114300"/>
                </a:lnTo>
                <a:lnTo>
                  <a:pt x="361959" y="76200"/>
                </a:lnTo>
                <a:lnTo>
                  <a:pt x="304809" y="76200"/>
                </a:lnTo>
                <a:lnTo>
                  <a:pt x="304809" y="38100"/>
                </a:lnTo>
                <a:lnTo>
                  <a:pt x="361959" y="38100"/>
                </a:lnTo>
                <a:lnTo>
                  <a:pt x="285759" y="0"/>
                </a:lnTo>
                <a:close/>
              </a:path>
              <a:path w="2296160" h="3175634">
                <a:moveTo>
                  <a:pt x="38100" y="57150"/>
                </a:moveTo>
                <a:lnTo>
                  <a:pt x="19050" y="76200"/>
                </a:lnTo>
                <a:lnTo>
                  <a:pt x="38100" y="76200"/>
                </a:lnTo>
                <a:lnTo>
                  <a:pt x="38100" y="57150"/>
                </a:lnTo>
                <a:close/>
              </a:path>
              <a:path w="2296160" h="3175634">
                <a:moveTo>
                  <a:pt x="285759" y="57150"/>
                </a:moveTo>
                <a:lnTo>
                  <a:pt x="38100" y="57150"/>
                </a:lnTo>
                <a:lnTo>
                  <a:pt x="38100" y="76200"/>
                </a:lnTo>
                <a:lnTo>
                  <a:pt x="285759" y="76200"/>
                </a:lnTo>
                <a:lnTo>
                  <a:pt x="285759" y="57150"/>
                </a:lnTo>
                <a:close/>
              </a:path>
              <a:path w="2296160" h="3175634">
                <a:moveTo>
                  <a:pt x="361959" y="38100"/>
                </a:moveTo>
                <a:lnTo>
                  <a:pt x="304809" y="38100"/>
                </a:lnTo>
                <a:lnTo>
                  <a:pt x="304809" y="76200"/>
                </a:lnTo>
                <a:lnTo>
                  <a:pt x="361959" y="76200"/>
                </a:lnTo>
                <a:lnTo>
                  <a:pt x="400059" y="57150"/>
                </a:lnTo>
                <a:lnTo>
                  <a:pt x="361959" y="3810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143000" y="3088982"/>
          <a:ext cx="3752850" cy="3210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0035">
                <a:tc gridSpan="2"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Model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Specification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E7E6E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E7E6E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035">
                <a:tc gridSpan="2"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Model</a:t>
                      </a:r>
                      <a:r>
                        <a:rPr sz="2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Identification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5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E7E6E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E7E6E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035">
                <a:tc gridSpan="2">
                  <a:txBody>
                    <a:bodyPr/>
                    <a:lstStyle/>
                    <a:p>
                      <a:pPr marL="42418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Model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Estimation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5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E7E6E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E7E6E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035">
                <a:tc gridSpan="2">
                  <a:txBody>
                    <a:bodyPr/>
                    <a:lstStyle/>
                    <a:p>
                      <a:pPr marL="4413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Model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Evaluation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930598" y="1813729"/>
            <a:ext cx="5389880" cy="3109595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2700" marR="584835">
              <a:lnSpc>
                <a:spcPct val="109900"/>
              </a:lnSpc>
              <a:spcBef>
                <a:spcPts val="515"/>
              </a:spcBef>
            </a:pPr>
            <a:r>
              <a:rPr sz="2800" spc="-5" dirty="0">
                <a:latin typeface="Calibri"/>
                <a:cs typeface="Calibri"/>
              </a:rPr>
              <a:t>The “Grammar” of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model: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Translate </a:t>
            </a:r>
            <a:r>
              <a:rPr sz="2400" spc="-5" dirty="0">
                <a:latin typeface="Calibri"/>
                <a:cs typeface="Calibri"/>
              </a:rPr>
              <a:t>the hypotheses/theories </a:t>
            </a:r>
            <a:r>
              <a:rPr sz="2400" spc="-15" dirty="0">
                <a:latin typeface="Calibri"/>
                <a:cs typeface="Calibri"/>
              </a:rPr>
              <a:t>into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testable</a:t>
            </a:r>
            <a:r>
              <a:rPr sz="2400" spc="-5" dirty="0">
                <a:latin typeface="Calibri"/>
                <a:cs typeface="Calibri"/>
              </a:rPr>
              <a:t> models.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Specification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equations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Structural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measurement </a:t>
            </a:r>
            <a:r>
              <a:rPr sz="2400" dirty="0">
                <a:latin typeface="Calibri"/>
                <a:cs typeface="Calibri"/>
              </a:rPr>
              <a:t>part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8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Define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regressions,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(co-)variances,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latent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variables,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87089" y="5165845"/>
            <a:ext cx="5925185" cy="1385570"/>
          </a:xfrm>
          <a:prstGeom prst="rect">
            <a:avLst/>
          </a:prstGeom>
          <a:solidFill>
            <a:srgbClr val="FBE5D6"/>
          </a:solidFill>
        </p:spPr>
        <p:txBody>
          <a:bodyPr vert="horz" wrap="square" lIns="0" tIns="18415" rIns="0" bIns="0" rtlCol="0">
            <a:spAutoFit/>
          </a:bodyPr>
          <a:lstStyle/>
          <a:p>
            <a:pPr marL="90805">
              <a:lnSpc>
                <a:spcPts val="2840"/>
              </a:lnSpc>
              <a:spcBef>
                <a:spcPts val="145"/>
              </a:spcBef>
            </a:pPr>
            <a:r>
              <a:rPr sz="2400" spc="-15" dirty="0">
                <a:latin typeface="Calibri"/>
                <a:cs typeface="Calibri"/>
              </a:rPr>
              <a:t>Lavaan:</a:t>
            </a:r>
            <a:endParaRPr sz="2400">
              <a:latin typeface="Calibri"/>
              <a:cs typeface="Calibri"/>
            </a:endParaRPr>
          </a:p>
          <a:p>
            <a:pPr marL="434340" indent="-343535">
              <a:lnSpc>
                <a:spcPts val="2360"/>
              </a:lnSpc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2000" spc="-5" dirty="0">
                <a:latin typeface="Courier New"/>
                <a:cs typeface="Courier New"/>
              </a:rPr>
              <a:t>Regression:</a:t>
            </a:r>
            <a:r>
              <a:rPr sz="2000" spc="-30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Y</a:t>
            </a:r>
            <a:r>
              <a:rPr sz="2000" spc="-20" dirty="0">
                <a:latin typeface="Courier New"/>
                <a:cs typeface="Courier New"/>
              </a:rPr>
              <a:t> </a:t>
            </a:r>
            <a:r>
              <a:rPr sz="2000" b="1" dirty="0">
                <a:latin typeface="Courier New"/>
                <a:cs typeface="Courier New"/>
              </a:rPr>
              <a:t>~</a:t>
            </a:r>
            <a:r>
              <a:rPr sz="2000" b="1" spc="-25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X</a:t>
            </a:r>
            <a:endParaRPr sz="2000">
              <a:latin typeface="Courier New"/>
              <a:cs typeface="Courier New"/>
            </a:endParaRPr>
          </a:p>
          <a:p>
            <a:pPr marL="434340" indent="-343535">
              <a:lnSpc>
                <a:spcPct val="100000"/>
              </a:lnSpc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2000" spc="-5" dirty="0">
                <a:latin typeface="Courier New"/>
                <a:cs typeface="Courier New"/>
              </a:rPr>
              <a:t>Covariance:</a:t>
            </a:r>
            <a:r>
              <a:rPr sz="2000" spc="-25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Y</a:t>
            </a:r>
            <a:r>
              <a:rPr sz="2000" spc="-20" dirty="0">
                <a:latin typeface="Courier New"/>
                <a:cs typeface="Courier New"/>
              </a:rPr>
              <a:t> </a:t>
            </a:r>
            <a:r>
              <a:rPr sz="2000" b="1" spc="-5" dirty="0">
                <a:latin typeface="Courier New"/>
                <a:cs typeface="Courier New"/>
              </a:rPr>
              <a:t>~~</a:t>
            </a:r>
            <a:r>
              <a:rPr sz="2000" b="1" spc="-25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X</a:t>
            </a:r>
            <a:endParaRPr sz="2000">
              <a:latin typeface="Courier New"/>
              <a:cs typeface="Courier New"/>
            </a:endParaRPr>
          </a:p>
          <a:p>
            <a:pPr marL="434340" indent="-343535">
              <a:lnSpc>
                <a:spcPct val="100000"/>
              </a:lnSpc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2000" spc="-5" dirty="0">
                <a:latin typeface="Courier New"/>
                <a:cs typeface="Courier New"/>
              </a:rPr>
              <a:t>Latent</a:t>
            </a:r>
            <a:r>
              <a:rPr sz="2000" spc="-2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variable:</a:t>
            </a:r>
            <a:r>
              <a:rPr sz="2000" spc="-2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eta</a:t>
            </a:r>
            <a:r>
              <a:rPr sz="2000" spc="-15" dirty="0">
                <a:latin typeface="Courier New"/>
                <a:cs typeface="Courier New"/>
              </a:rPr>
              <a:t> </a:t>
            </a:r>
            <a:r>
              <a:rPr sz="2000" b="1" spc="-5" dirty="0">
                <a:latin typeface="Courier New"/>
                <a:cs typeface="Courier New"/>
              </a:rPr>
              <a:t>=~</a:t>
            </a:r>
            <a:r>
              <a:rPr sz="2000" b="1" spc="-2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x1+x2+x3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F4028E7F-9D78-4B9B-B113-18E588ACBEC3}"/>
              </a:ext>
            </a:extLst>
          </p:cNvPr>
          <p:cNvSpPr/>
          <p:nvPr/>
        </p:nvSpPr>
        <p:spPr>
          <a:xfrm>
            <a:off x="426720" y="591781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C0AF7AD2-FDF9-4FC4-A0ED-AC78778C0F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6720" y="591781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15" dirty="0"/>
              <a:t> </a:t>
            </a:r>
            <a:r>
              <a:rPr spc="-5" dirty="0"/>
              <a:t>Equation Modeling</a:t>
            </a:r>
            <a:r>
              <a:rPr spc="-10" dirty="0"/>
              <a:t> </a:t>
            </a:r>
            <a:r>
              <a:rPr spc="-5" dirty="0"/>
              <a:t>(SEM)—How?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511" y="885528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15" dirty="0"/>
              <a:t> </a:t>
            </a:r>
            <a:r>
              <a:rPr spc="-5" dirty="0"/>
              <a:t>Equation Modeling</a:t>
            </a:r>
            <a:r>
              <a:rPr spc="-10" dirty="0"/>
              <a:t> </a:t>
            </a:r>
            <a:r>
              <a:rPr spc="-5" dirty="0"/>
              <a:t>(SEM)—How?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4783" y="310895"/>
            <a:ext cx="917448" cy="91744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70"/>
              </a:spcBef>
            </a:pPr>
            <a:r>
              <a:rPr spc="-5" dirty="0"/>
              <a:t>(Hoyle,</a:t>
            </a:r>
            <a:r>
              <a:rPr spc="-20" dirty="0"/>
              <a:t> </a:t>
            </a:r>
            <a:r>
              <a:rPr dirty="0"/>
              <a:t>2012)</a:t>
            </a: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800" spc="-5" dirty="0"/>
              <a:t>The</a:t>
            </a:r>
            <a:r>
              <a:rPr sz="2800" spc="-10" dirty="0"/>
              <a:t> “Feasibility </a:t>
            </a:r>
            <a:r>
              <a:rPr sz="2800" spc="-5" dirty="0"/>
              <a:t>Check”</a:t>
            </a:r>
            <a:r>
              <a:rPr sz="2800" dirty="0"/>
              <a:t> </a:t>
            </a:r>
            <a:r>
              <a:rPr sz="2800" spc="-5" dirty="0"/>
              <a:t>of</a:t>
            </a:r>
            <a:r>
              <a:rPr sz="2800" spc="-10" dirty="0"/>
              <a:t> </a:t>
            </a:r>
            <a:r>
              <a:rPr sz="2800" dirty="0"/>
              <a:t>a</a:t>
            </a:r>
            <a:r>
              <a:rPr sz="2800" spc="-5" dirty="0"/>
              <a:t> model:</a:t>
            </a:r>
            <a:endParaRPr sz="2800"/>
          </a:p>
          <a:p>
            <a:pPr marL="12700" marR="240665">
              <a:lnSpc>
                <a:spcPct val="100800"/>
              </a:lnSpc>
              <a:spcBef>
                <a:spcPts val="615"/>
              </a:spcBef>
            </a:pPr>
            <a:r>
              <a:rPr sz="2400" spc="-5" dirty="0"/>
              <a:t>Do</a:t>
            </a:r>
            <a:r>
              <a:rPr sz="2400" spc="-10" dirty="0"/>
              <a:t> </a:t>
            </a:r>
            <a:r>
              <a:rPr sz="2400" spc="-15" dirty="0"/>
              <a:t>we</a:t>
            </a:r>
            <a:r>
              <a:rPr sz="2400" spc="5" dirty="0"/>
              <a:t> </a:t>
            </a:r>
            <a:r>
              <a:rPr sz="2400" spc="-20" dirty="0"/>
              <a:t>have</a:t>
            </a:r>
            <a:r>
              <a:rPr sz="2400" dirty="0"/>
              <a:t> </a:t>
            </a:r>
            <a:r>
              <a:rPr sz="2400" spc="-5" dirty="0"/>
              <a:t>enough</a:t>
            </a:r>
            <a:r>
              <a:rPr sz="2400" dirty="0"/>
              <a:t> </a:t>
            </a:r>
            <a:r>
              <a:rPr sz="2400" spc="-15" dirty="0"/>
              <a:t>information</a:t>
            </a:r>
            <a:r>
              <a:rPr sz="2400" dirty="0"/>
              <a:t> </a:t>
            </a:r>
            <a:r>
              <a:rPr sz="2400" spc="-15" dirty="0"/>
              <a:t>to</a:t>
            </a:r>
            <a:r>
              <a:rPr sz="2400" spc="-10" dirty="0"/>
              <a:t> </a:t>
            </a:r>
            <a:r>
              <a:rPr sz="2400" spc="-15" dirty="0"/>
              <a:t>estimate </a:t>
            </a:r>
            <a:r>
              <a:rPr sz="2400" spc="-525" dirty="0"/>
              <a:t> </a:t>
            </a:r>
            <a:r>
              <a:rPr sz="2400" dirty="0"/>
              <a:t>all</a:t>
            </a:r>
            <a:r>
              <a:rPr sz="2400" spc="-10" dirty="0"/>
              <a:t> </a:t>
            </a:r>
            <a:r>
              <a:rPr sz="2400" spc="-5" dirty="0"/>
              <a:t>model</a:t>
            </a:r>
            <a:r>
              <a:rPr sz="2400" spc="-10" dirty="0"/>
              <a:t> </a:t>
            </a:r>
            <a:r>
              <a:rPr sz="2400" spc="-15" dirty="0"/>
              <a:t>parameters?</a:t>
            </a:r>
            <a:endParaRPr sz="2400"/>
          </a:p>
          <a:p>
            <a:pPr marL="355600" marR="594360" indent="-342900">
              <a:lnSpc>
                <a:spcPct val="100000"/>
              </a:lnSpc>
              <a:spcBef>
                <a:spcPts val="17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/>
              <a:t>Observed </a:t>
            </a:r>
            <a:r>
              <a:rPr sz="2400" spc="-15" dirty="0"/>
              <a:t>information</a:t>
            </a:r>
            <a:r>
              <a:rPr sz="2400" spc="-5" dirty="0"/>
              <a:t> </a:t>
            </a:r>
            <a:r>
              <a:rPr sz="2400" spc="-10" dirty="0"/>
              <a:t>(from </a:t>
            </a:r>
            <a:r>
              <a:rPr sz="2400" spc="-5" dirty="0"/>
              <a:t>the</a:t>
            </a:r>
            <a:r>
              <a:rPr sz="2400" dirty="0"/>
              <a:t> </a:t>
            </a:r>
            <a:r>
              <a:rPr sz="2400" spc="-15" dirty="0"/>
              <a:t>data): </a:t>
            </a:r>
            <a:r>
              <a:rPr sz="2400" spc="-525" dirty="0"/>
              <a:t> </a:t>
            </a:r>
            <a:r>
              <a:rPr sz="2400" spc="-5" dirty="0"/>
              <a:t>variances,</a:t>
            </a:r>
            <a:r>
              <a:rPr sz="2400" spc="-10" dirty="0"/>
              <a:t> covariances, </a:t>
            </a:r>
            <a:r>
              <a:rPr sz="2400" dirty="0"/>
              <a:t>means</a:t>
            </a:r>
            <a:endParaRPr sz="2400"/>
          </a:p>
          <a:p>
            <a:pPr marL="355600" marR="73660" indent="-342900">
              <a:lnSpc>
                <a:spcPct val="1008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/>
              <a:t>Model </a:t>
            </a:r>
            <a:r>
              <a:rPr sz="2400" spc="-15" dirty="0"/>
              <a:t>parameters: </a:t>
            </a:r>
            <a:r>
              <a:rPr sz="2400" spc="-5" dirty="0"/>
              <a:t>variances, </a:t>
            </a:r>
            <a:r>
              <a:rPr sz="2400" spc="-10" dirty="0"/>
              <a:t>covariances, </a:t>
            </a:r>
            <a:r>
              <a:rPr sz="2400" spc="-530" dirty="0"/>
              <a:t> </a:t>
            </a:r>
            <a:r>
              <a:rPr sz="2400" spc="-10" dirty="0"/>
              <a:t>regression coefficients, intercepts, </a:t>
            </a:r>
            <a:r>
              <a:rPr sz="2400" dirty="0"/>
              <a:t>…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685800" y="1987149"/>
            <a:ext cx="4667250" cy="680085"/>
          </a:xfrm>
          <a:prstGeom prst="rect">
            <a:avLst/>
          </a:prstGeom>
          <a:solidFill>
            <a:srgbClr val="70AD47"/>
          </a:solidFill>
        </p:spPr>
        <p:txBody>
          <a:bodyPr vert="horz" wrap="square" lIns="0" tIns="72390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57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Hypotheses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Theories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62276" y="2667185"/>
            <a:ext cx="114300" cy="422275"/>
          </a:xfrm>
          <a:custGeom>
            <a:avLst/>
            <a:gdLst/>
            <a:ahLst/>
            <a:cxnLst/>
            <a:rect l="l" t="t" r="r" b="b"/>
            <a:pathLst>
              <a:path w="114300" h="422275">
                <a:moveTo>
                  <a:pt x="38099" y="307496"/>
                </a:moveTo>
                <a:lnTo>
                  <a:pt x="0" y="307496"/>
                </a:lnTo>
                <a:lnTo>
                  <a:pt x="57150" y="421796"/>
                </a:lnTo>
                <a:lnTo>
                  <a:pt x="104775" y="326546"/>
                </a:lnTo>
                <a:lnTo>
                  <a:pt x="38100" y="326546"/>
                </a:lnTo>
                <a:lnTo>
                  <a:pt x="38099" y="307496"/>
                </a:lnTo>
                <a:close/>
              </a:path>
              <a:path w="114300" h="422275">
                <a:moveTo>
                  <a:pt x="76198" y="0"/>
                </a:moveTo>
                <a:lnTo>
                  <a:pt x="38098" y="0"/>
                </a:lnTo>
                <a:lnTo>
                  <a:pt x="38100" y="326546"/>
                </a:lnTo>
                <a:lnTo>
                  <a:pt x="76200" y="326546"/>
                </a:lnTo>
                <a:lnTo>
                  <a:pt x="76198" y="0"/>
                </a:lnTo>
                <a:close/>
              </a:path>
              <a:path w="114300" h="422275">
                <a:moveTo>
                  <a:pt x="114300" y="307496"/>
                </a:moveTo>
                <a:lnTo>
                  <a:pt x="76199" y="307496"/>
                </a:lnTo>
                <a:lnTo>
                  <a:pt x="76200" y="326546"/>
                </a:lnTo>
                <a:lnTo>
                  <a:pt x="104775" y="326546"/>
                </a:lnTo>
                <a:lnTo>
                  <a:pt x="114300" y="307496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2941" y="3371851"/>
            <a:ext cx="2296160" cy="3175635"/>
          </a:xfrm>
          <a:custGeom>
            <a:avLst/>
            <a:gdLst/>
            <a:ahLst/>
            <a:cxnLst/>
            <a:rect l="l" t="t" r="r" b="b"/>
            <a:pathLst>
              <a:path w="2296160" h="3175634">
                <a:moveTo>
                  <a:pt x="285759" y="38100"/>
                </a:moveTo>
                <a:lnTo>
                  <a:pt x="0" y="38100"/>
                </a:lnTo>
                <a:lnTo>
                  <a:pt x="0" y="3175598"/>
                </a:lnTo>
                <a:lnTo>
                  <a:pt x="2295534" y="3175598"/>
                </a:lnTo>
                <a:lnTo>
                  <a:pt x="2295534" y="3156548"/>
                </a:lnTo>
                <a:lnTo>
                  <a:pt x="38100" y="3156548"/>
                </a:lnTo>
                <a:lnTo>
                  <a:pt x="19050" y="3137498"/>
                </a:lnTo>
                <a:lnTo>
                  <a:pt x="38100" y="3137498"/>
                </a:lnTo>
                <a:lnTo>
                  <a:pt x="38100" y="76200"/>
                </a:lnTo>
                <a:lnTo>
                  <a:pt x="19050" y="76200"/>
                </a:lnTo>
                <a:lnTo>
                  <a:pt x="38100" y="57150"/>
                </a:lnTo>
                <a:lnTo>
                  <a:pt x="285759" y="57150"/>
                </a:lnTo>
                <a:lnTo>
                  <a:pt x="285759" y="38100"/>
                </a:lnTo>
                <a:close/>
              </a:path>
              <a:path w="2296160" h="3175634">
                <a:moveTo>
                  <a:pt x="38100" y="3137498"/>
                </a:moveTo>
                <a:lnTo>
                  <a:pt x="19050" y="3137498"/>
                </a:lnTo>
                <a:lnTo>
                  <a:pt x="38100" y="3156548"/>
                </a:lnTo>
                <a:lnTo>
                  <a:pt x="38100" y="3137498"/>
                </a:lnTo>
                <a:close/>
              </a:path>
              <a:path w="2296160" h="3175634">
                <a:moveTo>
                  <a:pt x="2257434" y="3137498"/>
                </a:moveTo>
                <a:lnTo>
                  <a:pt x="38100" y="3137498"/>
                </a:lnTo>
                <a:lnTo>
                  <a:pt x="38100" y="3156548"/>
                </a:lnTo>
                <a:lnTo>
                  <a:pt x="2257434" y="3156548"/>
                </a:lnTo>
                <a:lnTo>
                  <a:pt x="2257434" y="3137498"/>
                </a:lnTo>
                <a:close/>
              </a:path>
              <a:path w="2296160" h="3175634">
                <a:moveTo>
                  <a:pt x="2295534" y="2927946"/>
                </a:moveTo>
                <a:lnTo>
                  <a:pt x="2257434" y="2927946"/>
                </a:lnTo>
                <a:lnTo>
                  <a:pt x="2257434" y="3156548"/>
                </a:lnTo>
                <a:lnTo>
                  <a:pt x="2276484" y="3137498"/>
                </a:lnTo>
                <a:lnTo>
                  <a:pt x="2295534" y="3137498"/>
                </a:lnTo>
                <a:lnTo>
                  <a:pt x="2295534" y="2927946"/>
                </a:lnTo>
                <a:close/>
              </a:path>
              <a:path w="2296160" h="3175634">
                <a:moveTo>
                  <a:pt x="2295534" y="3137498"/>
                </a:moveTo>
                <a:lnTo>
                  <a:pt x="2276484" y="3137498"/>
                </a:lnTo>
                <a:lnTo>
                  <a:pt x="2257434" y="3156548"/>
                </a:lnTo>
                <a:lnTo>
                  <a:pt x="2295534" y="3156548"/>
                </a:lnTo>
                <a:lnTo>
                  <a:pt x="2295534" y="3137498"/>
                </a:lnTo>
                <a:close/>
              </a:path>
              <a:path w="2296160" h="3175634">
                <a:moveTo>
                  <a:pt x="285759" y="0"/>
                </a:moveTo>
                <a:lnTo>
                  <a:pt x="285759" y="114300"/>
                </a:lnTo>
                <a:lnTo>
                  <a:pt x="361959" y="76200"/>
                </a:lnTo>
                <a:lnTo>
                  <a:pt x="304809" y="76200"/>
                </a:lnTo>
                <a:lnTo>
                  <a:pt x="304809" y="38100"/>
                </a:lnTo>
                <a:lnTo>
                  <a:pt x="361959" y="38100"/>
                </a:lnTo>
                <a:lnTo>
                  <a:pt x="285759" y="0"/>
                </a:lnTo>
                <a:close/>
              </a:path>
              <a:path w="2296160" h="3175634">
                <a:moveTo>
                  <a:pt x="38100" y="57150"/>
                </a:moveTo>
                <a:lnTo>
                  <a:pt x="19050" y="76200"/>
                </a:lnTo>
                <a:lnTo>
                  <a:pt x="38100" y="76200"/>
                </a:lnTo>
                <a:lnTo>
                  <a:pt x="38100" y="57150"/>
                </a:lnTo>
                <a:close/>
              </a:path>
              <a:path w="2296160" h="3175634">
                <a:moveTo>
                  <a:pt x="285759" y="57150"/>
                </a:moveTo>
                <a:lnTo>
                  <a:pt x="38100" y="57150"/>
                </a:lnTo>
                <a:lnTo>
                  <a:pt x="38100" y="76200"/>
                </a:lnTo>
                <a:lnTo>
                  <a:pt x="285759" y="76200"/>
                </a:lnTo>
                <a:lnTo>
                  <a:pt x="285759" y="57150"/>
                </a:lnTo>
                <a:close/>
              </a:path>
              <a:path w="2296160" h="3175634">
                <a:moveTo>
                  <a:pt x="361959" y="38100"/>
                </a:moveTo>
                <a:lnTo>
                  <a:pt x="304809" y="38100"/>
                </a:lnTo>
                <a:lnTo>
                  <a:pt x="304809" y="76200"/>
                </a:lnTo>
                <a:lnTo>
                  <a:pt x="361959" y="76200"/>
                </a:lnTo>
                <a:lnTo>
                  <a:pt x="400059" y="57150"/>
                </a:lnTo>
                <a:lnTo>
                  <a:pt x="361959" y="3810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143000" y="3088982"/>
          <a:ext cx="3752850" cy="3210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0035">
                <a:tc gridSpan="2"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Model 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Specification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E7E6E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E7E6E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035">
                <a:tc gridSpan="2"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Model</a:t>
                      </a:r>
                      <a:r>
                        <a:rPr sz="2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Identification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5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E7E6E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E7E6E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035">
                <a:tc gridSpan="2">
                  <a:txBody>
                    <a:bodyPr/>
                    <a:lstStyle/>
                    <a:p>
                      <a:pPr marL="42418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Model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Estimation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5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E7E6E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E7E6E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035">
                <a:tc gridSpan="2">
                  <a:txBody>
                    <a:bodyPr/>
                    <a:lstStyle/>
                    <a:p>
                      <a:pPr marL="4413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Model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Evaluation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787089" y="5057248"/>
            <a:ext cx="5925185" cy="1477645"/>
          </a:xfrm>
          <a:prstGeom prst="rect">
            <a:avLst/>
          </a:prstGeom>
          <a:solidFill>
            <a:srgbClr val="FBE5D6"/>
          </a:solidFill>
        </p:spPr>
        <p:txBody>
          <a:bodyPr vert="horz" wrap="square" lIns="0" tIns="203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60"/>
              </a:spcBef>
            </a:pPr>
            <a:r>
              <a:rPr sz="2400" dirty="0">
                <a:latin typeface="Calibri"/>
                <a:cs typeface="Calibri"/>
              </a:rPr>
              <a:t>Rule:</a:t>
            </a:r>
            <a:endParaRPr sz="24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10"/>
              </a:spcBef>
            </a:pPr>
            <a:r>
              <a:rPr sz="2200" spc="-20" dirty="0">
                <a:latin typeface="Calibri"/>
                <a:cs typeface="Calibri"/>
              </a:rPr>
              <a:t>Have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least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same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amount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observed</a:t>
            </a:r>
            <a:endParaRPr sz="2200">
              <a:latin typeface="Calibri"/>
              <a:cs typeface="Calibri"/>
            </a:endParaRPr>
          </a:p>
          <a:p>
            <a:pPr marL="90805" marR="163830">
              <a:lnSpc>
                <a:spcPts val="2590"/>
              </a:lnSpc>
              <a:spcBef>
                <a:spcPts val="200"/>
              </a:spcBef>
            </a:pPr>
            <a:r>
              <a:rPr sz="2200" spc="-10" dirty="0">
                <a:latin typeface="Calibri"/>
                <a:cs typeface="Calibri"/>
              </a:rPr>
              <a:t>information </a:t>
            </a:r>
            <a:r>
              <a:rPr sz="2200" spc="-5" dirty="0">
                <a:latin typeface="Calibri"/>
                <a:cs typeface="Calibri"/>
              </a:rPr>
              <a:t>than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-15" dirty="0">
                <a:latin typeface="Calibri"/>
                <a:cs typeface="Calibri"/>
              </a:rPr>
              <a:t>parameters </a:t>
            </a:r>
            <a:r>
              <a:rPr sz="2200" dirty="0">
                <a:latin typeface="Wingdings"/>
                <a:cs typeface="Wingdings"/>
              </a:rPr>
              <a:t>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degrees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freedom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model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dirty="0">
                <a:latin typeface="Cambria Math"/>
                <a:cs typeface="Cambria Math"/>
              </a:rPr>
              <a:t>≥</a:t>
            </a:r>
            <a:r>
              <a:rPr sz="2200" spc="10" dirty="0">
                <a:latin typeface="Cambria Math"/>
                <a:cs typeface="Cambria Math"/>
              </a:rPr>
              <a:t> </a:t>
            </a:r>
            <a:r>
              <a:rPr sz="2200" dirty="0">
                <a:latin typeface="Calibri"/>
                <a:cs typeface="Calibri"/>
              </a:rPr>
              <a:t>0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511" y="885528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15" dirty="0"/>
              <a:t> </a:t>
            </a:r>
            <a:r>
              <a:rPr spc="-5" dirty="0"/>
              <a:t>Equation Modeling</a:t>
            </a:r>
            <a:r>
              <a:rPr spc="-10" dirty="0"/>
              <a:t> </a:t>
            </a:r>
            <a:r>
              <a:rPr spc="-5" dirty="0"/>
              <a:t>(SEM)—How?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4783" y="310895"/>
            <a:ext cx="917448" cy="9174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780075" y="1611884"/>
            <a:ext cx="857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(Hoyle,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2012)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800" y="1987149"/>
            <a:ext cx="4667250" cy="680085"/>
          </a:xfrm>
          <a:prstGeom prst="rect">
            <a:avLst/>
          </a:prstGeom>
          <a:solidFill>
            <a:srgbClr val="70AD47"/>
          </a:solidFill>
        </p:spPr>
        <p:txBody>
          <a:bodyPr vert="horz" wrap="square" lIns="0" tIns="72390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57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Hypotheses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Theories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62276" y="2667185"/>
            <a:ext cx="114300" cy="422275"/>
          </a:xfrm>
          <a:custGeom>
            <a:avLst/>
            <a:gdLst/>
            <a:ahLst/>
            <a:cxnLst/>
            <a:rect l="l" t="t" r="r" b="b"/>
            <a:pathLst>
              <a:path w="114300" h="422275">
                <a:moveTo>
                  <a:pt x="38099" y="307496"/>
                </a:moveTo>
                <a:lnTo>
                  <a:pt x="0" y="307496"/>
                </a:lnTo>
                <a:lnTo>
                  <a:pt x="57150" y="421796"/>
                </a:lnTo>
                <a:lnTo>
                  <a:pt x="104775" y="326546"/>
                </a:lnTo>
                <a:lnTo>
                  <a:pt x="38100" y="326546"/>
                </a:lnTo>
                <a:lnTo>
                  <a:pt x="38099" y="307496"/>
                </a:lnTo>
                <a:close/>
              </a:path>
              <a:path w="114300" h="422275">
                <a:moveTo>
                  <a:pt x="76198" y="0"/>
                </a:moveTo>
                <a:lnTo>
                  <a:pt x="38098" y="0"/>
                </a:lnTo>
                <a:lnTo>
                  <a:pt x="38100" y="326546"/>
                </a:lnTo>
                <a:lnTo>
                  <a:pt x="76200" y="326546"/>
                </a:lnTo>
                <a:lnTo>
                  <a:pt x="76198" y="0"/>
                </a:lnTo>
                <a:close/>
              </a:path>
              <a:path w="114300" h="422275">
                <a:moveTo>
                  <a:pt x="114300" y="307496"/>
                </a:moveTo>
                <a:lnTo>
                  <a:pt x="76199" y="307496"/>
                </a:lnTo>
                <a:lnTo>
                  <a:pt x="76200" y="326546"/>
                </a:lnTo>
                <a:lnTo>
                  <a:pt x="104775" y="326546"/>
                </a:lnTo>
                <a:lnTo>
                  <a:pt x="114300" y="307496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2941" y="3371851"/>
            <a:ext cx="2296160" cy="3175635"/>
          </a:xfrm>
          <a:custGeom>
            <a:avLst/>
            <a:gdLst/>
            <a:ahLst/>
            <a:cxnLst/>
            <a:rect l="l" t="t" r="r" b="b"/>
            <a:pathLst>
              <a:path w="2296160" h="3175634">
                <a:moveTo>
                  <a:pt x="285759" y="38100"/>
                </a:moveTo>
                <a:lnTo>
                  <a:pt x="0" y="38100"/>
                </a:lnTo>
                <a:lnTo>
                  <a:pt x="0" y="3175598"/>
                </a:lnTo>
                <a:lnTo>
                  <a:pt x="2295534" y="3175598"/>
                </a:lnTo>
                <a:lnTo>
                  <a:pt x="2295534" y="3156548"/>
                </a:lnTo>
                <a:lnTo>
                  <a:pt x="38100" y="3156548"/>
                </a:lnTo>
                <a:lnTo>
                  <a:pt x="19050" y="3137498"/>
                </a:lnTo>
                <a:lnTo>
                  <a:pt x="38100" y="3137498"/>
                </a:lnTo>
                <a:lnTo>
                  <a:pt x="38100" y="76200"/>
                </a:lnTo>
                <a:lnTo>
                  <a:pt x="19050" y="76200"/>
                </a:lnTo>
                <a:lnTo>
                  <a:pt x="38100" y="57150"/>
                </a:lnTo>
                <a:lnTo>
                  <a:pt x="285759" y="57150"/>
                </a:lnTo>
                <a:lnTo>
                  <a:pt x="285759" y="38100"/>
                </a:lnTo>
                <a:close/>
              </a:path>
              <a:path w="2296160" h="3175634">
                <a:moveTo>
                  <a:pt x="38100" y="3137498"/>
                </a:moveTo>
                <a:lnTo>
                  <a:pt x="19050" y="3137498"/>
                </a:lnTo>
                <a:lnTo>
                  <a:pt x="38100" y="3156548"/>
                </a:lnTo>
                <a:lnTo>
                  <a:pt x="38100" y="3137498"/>
                </a:lnTo>
                <a:close/>
              </a:path>
              <a:path w="2296160" h="3175634">
                <a:moveTo>
                  <a:pt x="2257434" y="3137498"/>
                </a:moveTo>
                <a:lnTo>
                  <a:pt x="38100" y="3137498"/>
                </a:lnTo>
                <a:lnTo>
                  <a:pt x="38100" y="3156548"/>
                </a:lnTo>
                <a:lnTo>
                  <a:pt x="2257434" y="3156548"/>
                </a:lnTo>
                <a:lnTo>
                  <a:pt x="2257434" y="3137498"/>
                </a:lnTo>
                <a:close/>
              </a:path>
              <a:path w="2296160" h="3175634">
                <a:moveTo>
                  <a:pt x="2295534" y="2927946"/>
                </a:moveTo>
                <a:lnTo>
                  <a:pt x="2257434" y="2927946"/>
                </a:lnTo>
                <a:lnTo>
                  <a:pt x="2257434" y="3156548"/>
                </a:lnTo>
                <a:lnTo>
                  <a:pt x="2276484" y="3137498"/>
                </a:lnTo>
                <a:lnTo>
                  <a:pt x="2295534" y="3137498"/>
                </a:lnTo>
                <a:lnTo>
                  <a:pt x="2295534" y="2927946"/>
                </a:lnTo>
                <a:close/>
              </a:path>
              <a:path w="2296160" h="3175634">
                <a:moveTo>
                  <a:pt x="2295534" y="3137498"/>
                </a:moveTo>
                <a:lnTo>
                  <a:pt x="2276484" y="3137498"/>
                </a:lnTo>
                <a:lnTo>
                  <a:pt x="2257434" y="3156548"/>
                </a:lnTo>
                <a:lnTo>
                  <a:pt x="2295534" y="3156548"/>
                </a:lnTo>
                <a:lnTo>
                  <a:pt x="2295534" y="3137498"/>
                </a:lnTo>
                <a:close/>
              </a:path>
              <a:path w="2296160" h="3175634">
                <a:moveTo>
                  <a:pt x="285759" y="0"/>
                </a:moveTo>
                <a:lnTo>
                  <a:pt x="285759" y="114300"/>
                </a:lnTo>
                <a:lnTo>
                  <a:pt x="361959" y="76200"/>
                </a:lnTo>
                <a:lnTo>
                  <a:pt x="304809" y="76200"/>
                </a:lnTo>
                <a:lnTo>
                  <a:pt x="304809" y="38100"/>
                </a:lnTo>
                <a:lnTo>
                  <a:pt x="361959" y="38100"/>
                </a:lnTo>
                <a:lnTo>
                  <a:pt x="285759" y="0"/>
                </a:lnTo>
                <a:close/>
              </a:path>
              <a:path w="2296160" h="3175634">
                <a:moveTo>
                  <a:pt x="38100" y="57150"/>
                </a:moveTo>
                <a:lnTo>
                  <a:pt x="19050" y="76200"/>
                </a:lnTo>
                <a:lnTo>
                  <a:pt x="38100" y="76200"/>
                </a:lnTo>
                <a:lnTo>
                  <a:pt x="38100" y="57150"/>
                </a:lnTo>
                <a:close/>
              </a:path>
              <a:path w="2296160" h="3175634">
                <a:moveTo>
                  <a:pt x="285759" y="57150"/>
                </a:moveTo>
                <a:lnTo>
                  <a:pt x="38100" y="57150"/>
                </a:lnTo>
                <a:lnTo>
                  <a:pt x="38100" y="76200"/>
                </a:lnTo>
                <a:lnTo>
                  <a:pt x="285759" y="76200"/>
                </a:lnTo>
                <a:lnTo>
                  <a:pt x="285759" y="57150"/>
                </a:lnTo>
                <a:close/>
              </a:path>
              <a:path w="2296160" h="3175634">
                <a:moveTo>
                  <a:pt x="361959" y="38100"/>
                </a:moveTo>
                <a:lnTo>
                  <a:pt x="304809" y="38100"/>
                </a:lnTo>
                <a:lnTo>
                  <a:pt x="304809" y="76200"/>
                </a:lnTo>
                <a:lnTo>
                  <a:pt x="361959" y="76200"/>
                </a:lnTo>
                <a:lnTo>
                  <a:pt x="400059" y="57150"/>
                </a:lnTo>
                <a:lnTo>
                  <a:pt x="361959" y="3810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143000" y="3088982"/>
          <a:ext cx="3752850" cy="3210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0035">
                <a:tc gridSpan="2"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Model 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Specification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E7E6E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E7E6E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035">
                <a:tc gridSpan="2"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Model</a:t>
                      </a:r>
                      <a:r>
                        <a:rPr sz="2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Identification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5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E7E6E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E7E6E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035">
                <a:tc gridSpan="2">
                  <a:txBody>
                    <a:bodyPr/>
                    <a:lstStyle/>
                    <a:p>
                      <a:pPr marL="42418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Model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Estimation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5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E7E6E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E7E6E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035">
                <a:tc gridSpan="2">
                  <a:txBody>
                    <a:bodyPr/>
                    <a:lstStyle/>
                    <a:p>
                      <a:pPr marL="4413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Model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Evaluation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930598" y="2380657"/>
            <a:ext cx="5409565" cy="1731645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2700" marR="542925">
              <a:lnSpc>
                <a:spcPct val="109900"/>
              </a:lnSpc>
              <a:spcBef>
                <a:spcPts val="515"/>
              </a:spcBef>
            </a:pPr>
            <a:r>
              <a:rPr sz="2800" spc="-10" dirty="0">
                <a:latin typeface="Calibri"/>
                <a:cs typeface="Calibri"/>
              </a:rPr>
              <a:t>Estimating </a:t>
            </a:r>
            <a:r>
              <a:rPr sz="2800" spc="-5" dirty="0">
                <a:latin typeface="Calibri"/>
                <a:cs typeface="Calibri"/>
              </a:rPr>
              <a:t>model </a:t>
            </a:r>
            <a:r>
              <a:rPr sz="2800" spc="-20" dirty="0">
                <a:latin typeface="Calibri"/>
                <a:cs typeface="Calibri"/>
              </a:rPr>
              <a:t>parameters: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Reduce </a:t>
            </a:r>
            <a:r>
              <a:rPr sz="2400" spc="-5" dirty="0">
                <a:latin typeface="Calibri"/>
                <a:cs typeface="Calibri"/>
              </a:rPr>
              <a:t>the discrepancy between the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472C4"/>
                </a:solidFill>
                <a:latin typeface="Calibri"/>
                <a:cs typeface="Calibri"/>
              </a:rPr>
              <a:t>observed</a:t>
            </a:r>
            <a:r>
              <a:rPr sz="2400" spc="-10" dirty="0">
                <a:solidFill>
                  <a:srgbClr val="4472C4"/>
                </a:solidFill>
                <a:latin typeface="Calibri"/>
                <a:cs typeface="Calibri"/>
              </a:rPr>
              <a:t> covariance</a:t>
            </a:r>
            <a:r>
              <a:rPr sz="2400" spc="-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72C4"/>
                </a:solidFill>
                <a:latin typeface="Calibri"/>
                <a:cs typeface="Calibri"/>
              </a:rPr>
              <a:t>matrix </a:t>
            </a:r>
            <a:r>
              <a:rPr sz="2400" spc="10" dirty="0">
                <a:solidFill>
                  <a:srgbClr val="4472C4"/>
                </a:solidFill>
                <a:latin typeface="Calibri"/>
                <a:cs typeface="Calibri"/>
              </a:rPr>
              <a:t>(</a:t>
            </a:r>
            <a:r>
              <a:rPr sz="2400" spc="10" dirty="0">
                <a:solidFill>
                  <a:srgbClr val="4472C4"/>
                </a:solidFill>
                <a:latin typeface="Cambria Math"/>
                <a:cs typeface="Cambria Math"/>
              </a:rPr>
              <a:t>𝑆</a:t>
            </a:r>
            <a:r>
              <a:rPr sz="2400" spc="10" dirty="0">
                <a:solidFill>
                  <a:srgbClr val="4472C4"/>
                </a:solidFill>
                <a:latin typeface="Calibri"/>
                <a:cs typeface="Calibri"/>
              </a:rPr>
              <a:t>)</a:t>
            </a:r>
            <a:r>
              <a:rPr sz="2400" spc="-1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the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spc="-10" dirty="0">
                <a:solidFill>
                  <a:srgbClr val="4472C4"/>
                </a:solidFill>
                <a:latin typeface="Calibri"/>
                <a:cs typeface="Calibri"/>
              </a:rPr>
              <a:t>covariance</a:t>
            </a:r>
            <a:r>
              <a:rPr sz="240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72C4"/>
                </a:solidFill>
                <a:latin typeface="Calibri"/>
                <a:cs typeface="Calibri"/>
              </a:rPr>
              <a:t>matrix </a:t>
            </a:r>
            <a:r>
              <a:rPr sz="2400" spc="-5" dirty="0">
                <a:solidFill>
                  <a:srgbClr val="4472C4"/>
                </a:solidFill>
                <a:latin typeface="Calibri"/>
                <a:cs typeface="Calibri"/>
              </a:rPr>
              <a:t>implied</a:t>
            </a:r>
            <a:r>
              <a:rPr sz="240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72C4"/>
                </a:solidFill>
                <a:latin typeface="Calibri"/>
                <a:cs typeface="Calibri"/>
              </a:rPr>
              <a:t>by</a:t>
            </a:r>
            <a:r>
              <a:rPr sz="2400" spc="-5" dirty="0">
                <a:solidFill>
                  <a:srgbClr val="4472C4"/>
                </a:solidFill>
                <a:latin typeface="Calibri"/>
                <a:cs typeface="Calibri"/>
              </a:rPr>
              <a:t> the</a:t>
            </a:r>
            <a:r>
              <a:rPr sz="2400" spc="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472C4"/>
                </a:solidFill>
                <a:latin typeface="Calibri"/>
                <a:cs typeface="Calibri"/>
              </a:rPr>
              <a:t>model</a:t>
            </a:r>
            <a:r>
              <a:rPr sz="2400" spc="-10" dirty="0">
                <a:solidFill>
                  <a:srgbClr val="4472C4"/>
                </a:solidFill>
                <a:latin typeface="Calibri"/>
                <a:cs typeface="Calibri"/>
              </a:rPr>
              <a:t> (</a:t>
            </a:r>
            <a:r>
              <a:rPr sz="2400" spc="-10" dirty="0">
                <a:solidFill>
                  <a:srgbClr val="4472C4"/>
                </a:solidFill>
                <a:latin typeface="Cambria Math"/>
                <a:cs typeface="Cambria Math"/>
              </a:rPr>
              <a:t>Σ</a:t>
            </a:r>
            <a:r>
              <a:rPr sz="2400" spc="-10" dirty="0">
                <a:solidFill>
                  <a:srgbClr val="4472C4"/>
                </a:solidFill>
                <a:latin typeface="Calibri"/>
                <a:cs typeface="Calibri"/>
              </a:rPr>
              <a:t>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30598" y="4522723"/>
            <a:ext cx="4918710" cy="1129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Maximum </a:t>
            </a:r>
            <a:r>
              <a:rPr sz="2400" spc="-15" dirty="0">
                <a:latin typeface="Calibri"/>
                <a:cs typeface="Calibri"/>
              </a:rPr>
              <a:t>likelihood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estimation</a:t>
            </a:r>
            <a:r>
              <a:rPr sz="2400" spc="-5" dirty="0">
                <a:latin typeface="Calibri"/>
                <a:cs typeface="Calibri"/>
              </a:rPr>
              <a:t> (ML)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Weighted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least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squares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(WLS)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Bayesian </a:t>
            </a:r>
            <a:r>
              <a:rPr sz="2400" spc="-10" dirty="0">
                <a:latin typeface="Calibri"/>
                <a:cs typeface="Calibri"/>
              </a:rPr>
              <a:t>estimation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511" y="885528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15" dirty="0"/>
              <a:t> </a:t>
            </a:r>
            <a:r>
              <a:rPr spc="-5" dirty="0"/>
              <a:t>Equation Modeling</a:t>
            </a:r>
            <a:r>
              <a:rPr spc="-10" dirty="0"/>
              <a:t> </a:t>
            </a:r>
            <a:r>
              <a:rPr spc="-5" dirty="0"/>
              <a:t>(SEM)—How?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4783" y="310895"/>
            <a:ext cx="917448" cy="9174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780075" y="1611884"/>
            <a:ext cx="857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(Hoyle,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2012)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800" y="1987149"/>
            <a:ext cx="4667250" cy="680085"/>
          </a:xfrm>
          <a:prstGeom prst="rect">
            <a:avLst/>
          </a:prstGeom>
          <a:solidFill>
            <a:srgbClr val="70AD47"/>
          </a:solidFill>
        </p:spPr>
        <p:txBody>
          <a:bodyPr vert="horz" wrap="square" lIns="0" tIns="72390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57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Hypotheses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Theories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62276" y="2667185"/>
            <a:ext cx="114300" cy="422275"/>
          </a:xfrm>
          <a:custGeom>
            <a:avLst/>
            <a:gdLst/>
            <a:ahLst/>
            <a:cxnLst/>
            <a:rect l="l" t="t" r="r" b="b"/>
            <a:pathLst>
              <a:path w="114300" h="422275">
                <a:moveTo>
                  <a:pt x="38099" y="307496"/>
                </a:moveTo>
                <a:lnTo>
                  <a:pt x="0" y="307496"/>
                </a:lnTo>
                <a:lnTo>
                  <a:pt x="57150" y="421796"/>
                </a:lnTo>
                <a:lnTo>
                  <a:pt x="104775" y="326546"/>
                </a:lnTo>
                <a:lnTo>
                  <a:pt x="38100" y="326546"/>
                </a:lnTo>
                <a:lnTo>
                  <a:pt x="38099" y="307496"/>
                </a:lnTo>
                <a:close/>
              </a:path>
              <a:path w="114300" h="422275">
                <a:moveTo>
                  <a:pt x="76198" y="0"/>
                </a:moveTo>
                <a:lnTo>
                  <a:pt x="38098" y="0"/>
                </a:lnTo>
                <a:lnTo>
                  <a:pt x="38100" y="326546"/>
                </a:lnTo>
                <a:lnTo>
                  <a:pt x="76200" y="326546"/>
                </a:lnTo>
                <a:lnTo>
                  <a:pt x="76198" y="0"/>
                </a:lnTo>
                <a:close/>
              </a:path>
              <a:path w="114300" h="422275">
                <a:moveTo>
                  <a:pt x="114300" y="307496"/>
                </a:moveTo>
                <a:lnTo>
                  <a:pt x="76199" y="307496"/>
                </a:lnTo>
                <a:lnTo>
                  <a:pt x="76200" y="326546"/>
                </a:lnTo>
                <a:lnTo>
                  <a:pt x="104775" y="326546"/>
                </a:lnTo>
                <a:lnTo>
                  <a:pt x="114300" y="307496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2941" y="3371851"/>
            <a:ext cx="2296160" cy="3175635"/>
          </a:xfrm>
          <a:custGeom>
            <a:avLst/>
            <a:gdLst/>
            <a:ahLst/>
            <a:cxnLst/>
            <a:rect l="l" t="t" r="r" b="b"/>
            <a:pathLst>
              <a:path w="2296160" h="3175634">
                <a:moveTo>
                  <a:pt x="285759" y="38100"/>
                </a:moveTo>
                <a:lnTo>
                  <a:pt x="0" y="38100"/>
                </a:lnTo>
                <a:lnTo>
                  <a:pt x="0" y="3175598"/>
                </a:lnTo>
                <a:lnTo>
                  <a:pt x="2295534" y="3175598"/>
                </a:lnTo>
                <a:lnTo>
                  <a:pt x="2295534" y="3156548"/>
                </a:lnTo>
                <a:lnTo>
                  <a:pt x="38100" y="3156548"/>
                </a:lnTo>
                <a:lnTo>
                  <a:pt x="19050" y="3137498"/>
                </a:lnTo>
                <a:lnTo>
                  <a:pt x="38100" y="3137498"/>
                </a:lnTo>
                <a:lnTo>
                  <a:pt x="38100" y="76200"/>
                </a:lnTo>
                <a:lnTo>
                  <a:pt x="19050" y="76200"/>
                </a:lnTo>
                <a:lnTo>
                  <a:pt x="38100" y="57150"/>
                </a:lnTo>
                <a:lnTo>
                  <a:pt x="285759" y="57150"/>
                </a:lnTo>
                <a:lnTo>
                  <a:pt x="285759" y="38100"/>
                </a:lnTo>
                <a:close/>
              </a:path>
              <a:path w="2296160" h="3175634">
                <a:moveTo>
                  <a:pt x="38100" y="3137498"/>
                </a:moveTo>
                <a:lnTo>
                  <a:pt x="19050" y="3137498"/>
                </a:lnTo>
                <a:lnTo>
                  <a:pt x="38100" y="3156548"/>
                </a:lnTo>
                <a:lnTo>
                  <a:pt x="38100" y="3137498"/>
                </a:lnTo>
                <a:close/>
              </a:path>
              <a:path w="2296160" h="3175634">
                <a:moveTo>
                  <a:pt x="2257434" y="3137498"/>
                </a:moveTo>
                <a:lnTo>
                  <a:pt x="38100" y="3137498"/>
                </a:lnTo>
                <a:lnTo>
                  <a:pt x="38100" y="3156548"/>
                </a:lnTo>
                <a:lnTo>
                  <a:pt x="2257434" y="3156548"/>
                </a:lnTo>
                <a:lnTo>
                  <a:pt x="2257434" y="3137498"/>
                </a:lnTo>
                <a:close/>
              </a:path>
              <a:path w="2296160" h="3175634">
                <a:moveTo>
                  <a:pt x="2295534" y="2927946"/>
                </a:moveTo>
                <a:lnTo>
                  <a:pt x="2257434" y="2927946"/>
                </a:lnTo>
                <a:lnTo>
                  <a:pt x="2257434" y="3156548"/>
                </a:lnTo>
                <a:lnTo>
                  <a:pt x="2276484" y="3137498"/>
                </a:lnTo>
                <a:lnTo>
                  <a:pt x="2295534" y="3137498"/>
                </a:lnTo>
                <a:lnTo>
                  <a:pt x="2295534" y="2927946"/>
                </a:lnTo>
                <a:close/>
              </a:path>
              <a:path w="2296160" h="3175634">
                <a:moveTo>
                  <a:pt x="2295534" y="3137498"/>
                </a:moveTo>
                <a:lnTo>
                  <a:pt x="2276484" y="3137498"/>
                </a:lnTo>
                <a:lnTo>
                  <a:pt x="2257434" y="3156548"/>
                </a:lnTo>
                <a:lnTo>
                  <a:pt x="2295534" y="3156548"/>
                </a:lnTo>
                <a:lnTo>
                  <a:pt x="2295534" y="3137498"/>
                </a:lnTo>
                <a:close/>
              </a:path>
              <a:path w="2296160" h="3175634">
                <a:moveTo>
                  <a:pt x="285759" y="0"/>
                </a:moveTo>
                <a:lnTo>
                  <a:pt x="285759" y="114300"/>
                </a:lnTo>
                <a:lnTo>
                  <a:pt x="361959" y="76200"/>
                </a:lnTo>
                <a:lnTo>
                  <a:pt x="304809" y="76200"/>
                </a:lnTo>
                <a:lnTo>
                  <a:pt x="304809" y="38100"/>
                </a:lnTo>
                <a:lnTo>
                  <a:pt x="361959" y="38100"/>
                </a:lnTo>
                <a:lnTo>
                  <a:pt x="285759" y="0"/>
                </a:lnTo>
                <a:close/>
              </a:path>
              <a:path w="2296160" h="3175634">
                <a:moveTo>
                  <a:pt x="38100" y="57150"/>
                </a:moveTo>
                <a:lnTo>
                  <a:pt x="19050" y="76200"/>
                </a:lnTo>
                <a:lnTo>
                  <a:pt x="38100" y="76200"/>
                </a:lnTo>
                <a:lnTo>
                  <a:pt x="38100" y="57150"/>
                </a:lnTo>
                <a:close/>
              </a:path>
              <a:path w="2296160" h="3175634">
                <a:moveTo>
                  <a:pt x="285759" y="57150"/>
                </a:moveTo>
                <a:lnTo>
                  <a:pt x="38100" y="57150"/>
                </a:lnTo>
                <a:lnTo>
                  <a:pt x="38100" y="76200"/>
                </a:lnTo>
                <a:lnTo>
                  <a:pt x="285759" y="76200"/>
                </a:lnTo>
                <a:lnTo>
                  <a:pt x="285759" y="57150"/>
                </a:lnTo>
                <a:close/>
              </a:path>
              <a:path w="2296160" h="3175634">
                <a:moveTo>
                  <a:pt x="361959" y="38100"/>
                </a:moveTo>
                <a:lnTo>
                  <a:pt x="304809" y="38100"/>
                </a:lnTo>
                <a:lnTo>
                  <a:pt x="304809" y="76200"/>
                </a:lnTo>
                <a:lnTo>
                  <a:pt x="361959" y="76200"/>
                </a:lnTo>
                <a:lnTo>
                  <a:pt x="400059" y="57150"/>
                </a:lnTo>
                <a:lnTo>
                  <a:pt x="361959" y="3810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143000" y="3088982"/>
          <a:ext cx="3752850" cy="3210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0035">
                <a:tc gridSpan="2"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Model 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Specification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E7E6E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E7E6E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035">
                <a:tc gridSpan="2"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Model</a:t>
                      </a:r>
                      <a:r>
                        <a:rPr sz="2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Identification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5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E7E6E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E7E6E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035">
                <a:tc gridSpan="2">
                  <a:txBody>
                    <a:bodyPr/>
                    <a:lstStyle/>
                    <a:p>
                      <a:pPr marL="42418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Model</a:t>
                      </a:r>
                      <a:r>
                        <a:rPr sz="2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Estimation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5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E7E6E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E7E6E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035">
                <a:tc gridSpan="2">
                  <a:txBody>
                    <a:bodyPr/>
                    <a:lstStyle/>
                    <a:p>
                      <a:pPr marL="4413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Model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Evaluation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677612" y="1899073"/>
            <a:ext cx="6244590" cy="463740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44"/>
              </a:spcBef>
            </a:pPr>
            <a:r>
              <a:rPr sz="2800" spc="-25" dirty="0">
                <a:latin typeface="Calibri"/>
                <a:cs typeface="Calibri"/>
              </a:rPr>
              <a:t>Evaluate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model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fit:</a:t>
            </a:r>
            <a:endParaRPr sz="2800">
              <a:latin typeface="Calibri"/>
              <a:cs typeface="Calibri"/>
            </a:endParaRPr>
          </a:p>
          <a:p>
            <a:pPr marL="38100" marR="655320">
              <a:lnSpc>
                <a:spcPct val="100800"/>
              </a:lnSpc>
              <a:spcBef>
                <a:spcPts val="615"/>
              </a:spcBef>
            </a:pPr>
            <a:r>
              <a:rPr sz="2400" spc="-15" dirty="0">
                <a:latin typeface="Calibri"/>
                <a:cs typeface="Calibri"/>
              </a:rPr>
              <a:t>Well-fitting </a:t>
            </a:r>
            <a:r>
              <a:rPr sz="2400" spc="-5" dirty="0">
                <a:latin typeface="Calibri"/>
                <a:cs typeface="Calibri"/>
              </a:rPr>
              <a:t>models show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small discrepancy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between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472C4"/>
                </a:solidFill>
                <a:latin typeface="Calibri"/>
                <a:cs typeface="Calibri"/>
              </a:rPr>
              <a:t>observed </a:t>
            </a:r>
            <a:r>
              <a:rPr sz="2400" spc="-10" dirty="0">
                <a:solidFill>
                  <a:srgbClr val="4472C4"/>
                </a:solidFill>
                <a:latin typeface="Calibri"/>
                <a:cs typeface="Calibri"/>
              </a:rPr>
              <a:t>covariance</a:t>
            </a:r>
            <a:r>
              <a:rPr sz="2400" spc="-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72C4"/>
                </a:solidFill>
                <a:latin typeface="Calibri"/>
                <a:cs typeface="Calibri"/>
              </a:rPr>
              <a:t>matrix </a:t>
            </a:r>
            <a:r>
              <a:rPr sz="2400" spc="10" dirty="0">
                <a:solidFill>
                  <a:srgbClr val="4472C4"/>
                </a:solidFill>
                <a:latin typeface="Calibri"/>
                <a:cs typeface="Calibri"/>
              </a:rPr>
              <a:t>(</a:t>
            </a:r>
            <a:r>
              <a:rPr sz="2400" spc="10" dirty="0">
                <a:solidFill>
                  <a:srgbClr val="4472C4"/>
                </a:solidFill>
                <a:latin typeface="Cambria Math"/>
                <a:cs typeface="Cambria Math"/>
              </a:rPr>
              <a:t>𝑆</a:t>
            </a:r>
            <a:r>
              <a:rPr sz="2400" spc="10" dirty="0">
                <a:solidFill>
                  <a:srgbClr val="4472C4"/>
                </a:solidFill>
                <a:latin typeface="Calibri"/>
                <a:cs typeface="Calibri"/>
              </a:rPr>
              <a:t>) </a:t>
            </a:r>
            <a:r>
              <a:rPr sz="2400" spc="1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4472C4"/>
                </a:solidFill>
                <a:latin typeface="Calibri"/>
                <a:cs typeface="Calibri"/>
              </a:rPr>
              <a:t>covariance</a:t>
            </a:r>
            <a:r>
              <a:rPr sz="240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72C4"/>
                </a:solidFill>
                <a:latin typeface="Calibri"/>
                <a:cs typeface="Calibri"/>
              </a:rPr>
              <a:t>matrix </a:t>
            </a:r>
            <a:r>
              <a:rPr sz="2400" spc="-5" dirty="0">
                <a:solidFill>
                  <a:srgbClr val="4472C4"/>
                </a:solidFill>
                <a:latin typeface="Calibri"/>
                <a:cs typeface="Calibri"/>
              </a:rPr>
              <a:t>implied </a:t>
            </a:r>
            <a:r>
              <a:rPr sz="2400" spc="-10" dirty="0">
                <a:solidFill>
                  <a:srgbClr val="4472C4"/>
                </a:solidFill>
                <a:latin typeface="Calibri"/>
                <a:cs typeface="Calibri"/>
              </a:rPr>
              <a:t>by</a:t>
            </a:r>
            <a:r>
              <a:rPr sz="2400" spc="-5" dirty="0">
                <a:solidFill>
                  <a:srgbClr val="4472C4"/>
                </a:solidFill>
                <a:latin typeface="Calibri"/>
                <a:cs typeface="Calibri"/>
              </a:rPr>
              <a:t> the </a:t>
            </a:r>
            <a:r>
              <a:rPr sz="240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472C4"/>
                </a:solidFill>
                <a:latin typeface="Calibri"/>
                <a:cs typeface="Calibri"/>
              </a:rPr>
              <a:t>model</a:t>
            </a:r>
            <a:r>
              <a:rPr sz="2400" spc="-1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472C4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4472C4"/>
                </a:solidFill>
                <a:latin typeface="Cambria Math"/>
                <a:cs typeface="Cambria Math"/>
              </a:rPr>
              <a:t>Σ</a:t>
            </a:r>
            <a:r>
              <a:rPr sz="2400" spc="-5" dirty="0">
                <a:solidFill>
                  <a:srgbClr val="4472C4"/>
                </a:solidFill>
                <a:latin typeface="Calibri"/>
                <a:cs typeface="Calibri"/>
              </a:rPr>
              <a:t>).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140"/>
              </a:spcBef>
            </a:pPr>
            <a:r>
              <a:rPr sz="2400" spc="-5" dirty="0">
                <a:latin typeface="Calibri"/>
                <a:cs typeface="Calibri"/>
              </a:rPr>
              <a:t>Global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fit</a:t>
            </a:r>
            <a:endParaRPr sz="2400">
              <a:latin typeface="Calibri"/>
              <a:cs typeface="Calibri"/>
            </a:endParaRPr>
          </a:p>
          <a:p>
            <a:pPr marL="381000" indent="-342900">
              <a:lnSpc>
                <a:spcPts val="2615"/>
              </a:lnSpc>
              <a:spcBef>
                <a:spcPts val="125"/>
              </a:spcBef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2200" spc="-10" dirty="0">
                <a:latin typeface="Calibri"/>
                <a:cs typeface="Calibri"/>
              </a:rPr>
              <a:t>Chi-square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statistic </a:t>
            </a:r>
            <a:r>
              <a:rPr sz="2200" spc="-250" dirty="0">
                <a:latin typeface="Cambria Math"/>
                <a:cs typeface="Cambria Math"/>
              </a:rPr>
              <a:t>χ</a:t>
            </a:r>
            <a:r>
              <a:rPr sz="2400" spc="-375" baseline="27777" dirty="0">
                <a:latin typeface="Cambria Math"/>
                <a:cs typeface="Cambria Math"/>
              </a:rPr>
              <a:t>%</a:t>
            </a:r>
            <a:endParaRPr sz="2400" baseline="27777">
              <a:latin typeface="Cambria Math"/>
              <a:cs typeface="Cambria Math"/>
            </a:endParaRPr>
          </a:p>
          <a:p>
            <a:pPr marL="381000" indent="-342900">
              <a:lnSpc>
                <a:spcPts val="2590"/>
              </a:lnSpc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2200" spc="-15" dirty="0">
                <a:latin typeface="Calibri"/>
                <a:cs typeface="Calibri"/>
              </a:rPr>
              <a:t>Comparative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Fit </a:t>
            </a:r>
            <a:r>
              <a:rPr sz="2200" spc="-10" dirty="0">
                <a:latin typeface="Calibri"/>
                <a:cs typeface="Calibri"/>
              </a:rPr>
              <a:t>Index</a:t>
            </a:r>
            <a:r>
              <a:rPr sz="2200" spc="-5" dirty="0">
                <a:latin typeface="Calibri"/>
                <a:cs typeface="Calibri"/>
              </a:rPr>
              <a:t> (CFI)</a:t>
            </a:r>
            <a:endParaRPr sz="2200">
              <a:latin typeface="Calibri"/>
              <a:cs typeface="Calibri"/>
            </a:endParaRPr>
          </a:p>
          <a:p>
            <a:pPr marL="381000" indent="-342900">
              <a:lnSpc>
                <a:spcPts val="2615"/>
              </a:lnSpc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2200" spc="-10" dirty="0">
                <a:latin typeface="Calibri"/>
                <a:cs typeface="Calibri"/>
              </a:rPr>
              <a:t>Root </a:t>
            </a:r>
            <a:r>
              <a:rPr sz="2200" spc="-5" dirty="0">
                <a:latin typeface="Calibri"/>
                <a:cs typeface="Calibri"/>
              </a:rPr>
              <a:t>Mean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Square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Error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Approximation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(RMSEA)</a:t>
            </a:r>
            <a:endParaRPr sz="220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75"/>
              </a:spcBef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2200" spc="-15" dirty="0">
                <a:latin typeface="Calibri"/>
                <a:cs typeface="Calibri"/>
              </a:rPr>
              <a:t>Standardized</a:t>
            </a:r>
            <a:r>
              <a:rPr sz="2200" spc="-10" dirty="0">
                <a:latin typeface="Calibri"/>
                <a:cs typeface="Calibri"/>
              </a:rPr>
              <a:t> Root</a:t>
            </a:r>
            <a:r>
              <a:rPr sz="2200" spc="-5" dirty="0">
                <a:latin typeface="Calibri"/>
                <a:cs typeface="Calibri"/>
              </a:rPr>
              <a:t> Mean </a:t>
            </a:r>
            <a:r>
              <a:rPr sz="2200" spc="-10" dirty="0">
                <a:latin typeface="Calibri"/>
                <a:cs typeface="Calibri"/>
              </a:rPr>
              <a:t>Square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Residual</a:t>
            </a:r>
            <a:r>
              <a:rPr sz="2200" spc="-5" dirty="0">
                <a:latin typeface="Calibri"/>
                <a:cs typeface="Calibri"/>
              </a:rPr>
              <a:t> (SRMR)</a:t>
            </a:r>
            <a:endParaRPr sz="22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655"/>
              </a:spcBef>
            </a:pPr>
            <a:r>
              <a:rPr sz="2200" spc="-5" dirty="0">
                <a:latin typeface="Calibri"/>
                <a:cs typeface="Calibri"/>
              </a:rPr>
              <a:t>“Rules”: </a:t>
            </a:r>
            <a:r>
              <a:rPr sz="2200" spc="-250" dirty="0">
                <a:latin typeface="Cambria Math"/>
                <a:cs typeface="Cambria Math"/>
              </a:rPr>
              <a:t>χ</a:t>
            </a:r>
            <a:r>
              <a:rPr sz="2400" spc="-375" baseline="27777" dirty="0">
                <a:latin typeface="Cambria Math"/>
                <a:cs typeface="Cambria Math"/>
              </a:rPr>
              <a:t>%</a:t>
            </a:r>
            <a:r>
              <a:rPr sz="2400" spc="-277" baseline="27777" dirty="0">
                <a:latin typeface="Cambria Math"/>
                <a:cs typeface="Cambria Math"/>
              </a:rPr>
              <a:t> </a:t>
            </a:r>
            <a:r>
              <a:rPr sz="2200" spc="-5" dirty="0">
                <a:latin typeface="Calibri"/>
                <a:cs typeface="Calibri"/>
              </a:rPr>
              <a:t>ns, CFI</a:t>
            </a:r>
            <a:r>
              <a:rPr sz="2200" spc="-5" dirty="0">
                <a:latin typeface="Cambria Math"/>
                <a:cs typeface="Cambria Math"/>
              </a:rPr>
              <a:t>≥</a:t>
            </a:r>
            <a:r>
              <a:rPr sz="2200" spc="-5" dirty="0">
                <a:latin typeface="Calibri"/>
                <a:cs typeface="Calibri"/>
              </a:rPr>
              <a:t>.95, RMSEA</a:t>
            </a:r>
            <a:r>
              <a:rPr sz="2200" spc="-5" dirty="0">
                <a:latin typeface="Cambria Math"/>
                <a:cs typeface="Cambria Math"/>
              </a:rPr>
              <a:t>≤</a:t>
            </a:r>
            <a:r>
              <a:rPr sz="2200" spc="-5" dirty="0">
                <a:latin typeface="Calibri"/>
                <a:cs typeface="Calibri"/>
              </a:rPr>
              <a:t>.08,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SRMR</a:t>
            </a:r>
            <a:r>
              <a:rPr sz="2200" spc="-5" dirty="0">
                <a:latin typeface="Cambria Math"/>
                <a:cs typeface="Cambria Math"/>
              </a:rPr>
              <a:t>≤</a:t>
            </a:r>
            <a:r>
              <a:rPr sz="2200" spc="-5" dirty="0">
                <a:latin typeface="Calibri"/>
                <a:cs typeface="Calibri"/>
              </a:rPr>
              <a:t>.08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511" y="936210"/>
            <a:ext cx="3173730" cy="680085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29845" rIns="0" bIns="0" rtlCol="0">
            <a:spAutoFit/>
          </a:bodyPr>
          <a:lstStyle/>
          <a:p>
            <a:pPr marL="79248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Model</a:t>
            </a:r>
            <a:r>
              <a:rPr spc="-30" dirty="0"/>
              <a:t> </a:t>
            </a:r>
            <a:r>
              <a:rPr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931" y="2176779"/>
            <a:ext cx="3472179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2800" spc="-5" dirty="0">
                <a:latin typeface="Calibri"/>
                <a:cs typeface="Calibri"/>
              </a:rPr>
              <a:t>Simple linear </a:t>
            </a:r>
            <a:r>
              <a:rPr sz="2800" spc="-15" dirty="0">
                <a:latin typeface="Calibri"/>
                <a:cs typeface="Calibri"/>
              </a:rPr>
              <a:t>regression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model with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two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predictors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0899" y="322752"/>
            <a:ext cx="903536" cy="903536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915835" y="5144516"/>
            <a:ext cx="6722745" cy="1457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845"/>
              </a:lnSpc>
              <a:spcBef>
                <a:spcPts val="100"/>
              </a:spcBef>
              <a:tabLst>
                <a:tab pos="964565" algn="l"/>
              </a:tabLst>
            </a:pPr>
            <a:r>
              <a:rPr sz="2400" dirty="0">
                <a:latin typeface="Cambria Math"/>
                <a:cs typeface="Cambria Math"/>
              </a:rPr>
              <a:t>𝑌	</a:t>
            </a:r>
            <a:r>
              <a:rPr sz="2400" spc="-10" dirty="0">
                <a:latin typeface="Calibri"/>
                <a:cs typeface="Calibri"/>
              </a:rPr>
              <a:t>Prejudice</a:t>
            </a:r>
            <a:endParaRPr sz="2400">
              <a:latin typeface="Calibri"/>
              <a:cs typeface="Calibri"/>
            </a:endParaRPr>
          </a:p>
          <a:p>
            <a:pPr marL="50800">
              <a:lnSpc>
                <a:spcPts val="2845"/>
              </a:lnSpc>
              <a:tabLst>
                <a:tab pos="964565" algn="l"/>
              </a:tabLst>
            </a:pPr>
            <a:r>
              <a:rPr sz="2400" dirty="0">
                <a:latin typeface="Cambria Math"/>
                <a:cs typeface="Cambria Math"/>
              </a:rPr>
              <a:t>𝑋</a:t>
            </a:r>
            <a:r>
              <a:rPr sz="2400" baseline="-17361" dirty="0">
                <a:latin typeface="Cambria Math"/>
                <a:cs typeface="Cambria Math"/>
              </a:rPr>
              <a:t>1	</a:t>
            </a:r>
            <a:r>
              <a:rPr sz="2400" dirty="0">
                <a:latin typeface="Calibri"/>
                <a:cs typeface="Calibri"/>
              </a:rPr>
              <a:t>Openness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experience (sum</a:t>
            </a:r>
            <a:r>
              <a:rPr sz="2400" spc="-15" dirty="0">
                <a:latin typeface="Calibri"/>
                <a:cs typeface="Calibri"/>
              </a:rPr>
              <a:t> score)</a:t>
            </a:r>
            <a:endParaRPr sz="24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tabLst>
                <a:tab pos="964565" algn="l"/>
              </a:tabLst>
            </a:pPr>
            <a:r>
              <a:rPr sz="2400" dirty="0">
                <a:latin typeface="Cambria Math"/>
                <a:cs typeface="Cambria Math"/>
              </a:rPr>
              <a:t>𝑋</a:t>
            </a:r>
            <a:r>
              <a:rPr sz="2400" baseline="-17361" dirty="0">
                <a:latin typeface="Cambria Math"/>
                <a:cs typeface="Cambria Math"/>
              </a:rPr>
              <a:t>2	</a:t>
            </a:r>
            <a:r>
              <a:rPr sz="2400" spc="-5" dirty="0">
                <a:latin typeface="Calibri"/>
                <a:cs typeface="Calibri"/>
              </a:rPr>
              <a:t>Agreeableness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(sum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score)</a:t>
            </a:r>
            <a:endParaRPr sz="2400">
              <a:latin typeface="Calibri"/>
              <a:cs typeface="Calibri"/>
            </a:endParaRPr>
          </a:p>
          <a:p>
            <a:pPr marR="30480" algn="r">
              <a:lnSpc>
                <a:spcPct val="100000"/>
              </a:lnSpc>
              <a:spcBef>
                <a:spcPts val="1270"/>
              </a:spcBef>
            </a:pPr>
            <a:r>
              <a:rPr sz="1200" spc="-10" dirty="0">
                <a:latin typeface="Calibri"/>
                <a:cs typeface="Calibri"/>
              </a:rPr>
              <a:t>(Bergh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 al., </a:t>
            </a:r>
            <a:r>
              <a:rPr sz="1200" dirty="0">
                <a:latin typeface="Calibri"/>
                <a:cs typeface="Calibri"/>
              </a:rPr>
              <a:t>2016;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Mair,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2018)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6AB88A2-6030-42A0-AD3F-7D08C8E88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159" y="1447800"/>
            <a:ext cx="6823297" cy="328845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B210490-4AF1-4207-B486-17CB40027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800600"/>
            <a:ext cx="3016405" cy="13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97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" y="591781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720" y="591781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15" dirty="0"/>
              <a:t> </a:t>
            </a:r>
            <a:r>
              <a:rPr spc="-5" dirty="0"/>
              <a:t>Equation Modeling</a:t>
            </a:r>
            <a:r>
              <a:rPr spc="-10" dirty="0"/>
              <a:t> </a:t>
            </a:r>
            <a:r>
              <a:rPr spc="-5" dirty="0"/>
              <a:t>(SEM)—How?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840F7F-22B4-4353-B091-B47C464A3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2362200"/>
            <a:ext cx="8610600" cy="344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27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" y="591781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720" y="591781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15" dirty="0"/>
              <a:t> </a:t>
            </a:r>
            <a:r>
              <a:rPr spc="-5" dirty="0"/>
              <a:t>Equation Modeling</a:t>
            </a:r>
            <a:r>
              <a:rPr spc="-10" dirty="0"/>
              <a:t> </a:t>
            </a:r>
            <a:r>
              <a:rPr spc="-5" dirty="0"/>
              <a:t>(SEM)—How?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303003-58A6-4AF4-8F71-BF3B72CB0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04999"/>
            <a:ext cx="8610600" cy="457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1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 holding brown and black round food on white ceramic plate">
            <a:extLst>
              <a:ext uri="{FF2B5EF4-FFF2-40B4-BE49-F238E27FC236}">
                <a16:creationId xmlns:a16="http://schemas.microsoft.com/office/drawing/2014/main" id="{EC098CA4-936A-4F0A-8C70-07314B16E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27778"/>
          <a:stretch/>
        </p:blipFill>
        <p:spPr bwMode="auto">
          <a:xfrm>
            <a:off x="2743200" y="152400"/>
            <a:ext cx="6324600" cy="643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511" y="936210"/>
            <a:ext cx="3173730" cy="680085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29845" rIns="0" bIns="0" rtlCol="0">
            <a:spAutoFit/>
          </a:bodyPr>
          <a:lstStyle/>
          <a:p>
            <a:pPr marL="79248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Model</a:t>
            </a:r>
            <a:r>
              <a:rPr spc="-30" dirty="0"/>
              <a:t> </a:t>
            </a:r>
            <a:r>
              <a:rPr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3511" y="2723267"/>
            <a:ext cx="3710304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lang="en-US" sz="2800" spc="-10">
                <a:latin typeface="Calibri"/>
                <a:cs typeface="Calibri"/>
              </a:rPr>
              <a:t>"</a:t>
            </a:r>
            <a:r>
              <a:rPr sz="2800" spc="-10">
                <a:latin typeface="Calibri"/>
                <a:cs typeface="Calibri"/>
              </a:rPr>
              <a:t>Mediation</a:t>
            </a:r>
            <a:r>
              <a:rPr sz="2800" spc="-5">
                <a:latin typeface="Calibri"/>
                <a:cs typeface="Calibri"/>
              </a:rPr>
              <a:t> model</a:t>
            </a:r>
            <a:r>
              <a:rPr lang="en-US" sz="2800" spc="-5">
                <a:latin typeface="Calibri"/>
                <a:cs typeface="Calibri"/>
              </a:rPr>
              <a:t>"</a:t>
            </a:r>
            <a:r>
              <a:rPr sz="2800" spc="-5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direct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indirect </a:t>
            </a:r>
            <a:r>
              <a:rPr sz="2800" spc="-25" dirty="0">
                <a:latin typeface="Calibri"/>
                <a:cs typeface="Calibri"/>
              </a:rPr>
              <a:t>effects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0899" y="322752"/>
            <a:ext cx="903536" cy="9035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953935" y="5144516"/>
            <a:ext cx="5427345" cy="1113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5"/>
              </a:lnSpc>
              <a:spcBef>
                <a:spcPts val="100"/>
              </a:spcBef>
              <a:tabLst>
                <a:tab pos="926465" algn="l"/>
              </a:tabLst>
            </a:pPr>
            <a:r>
              <a:rPr sz="2400" dirty="0">
                <a:latin typeface="Cambria Math"/>
                <a:cs typeface="Cambria Math"/>
              </a:rPr>
              <a:t>𝑌	</a:t>
            </a:r>
            <a:r>
              <a:rPr sz="2400" spc="-10" dirty="0">
                <a:latin typeface="Calibri"/>
                <a:cs typeface="Calibri"/>
              </a:rPr>
              <a:t>Prejudice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45"/>
              </a:lnSpc>
              <a:tabLst>
                <a:tab pos="926465" algn="l"/>
              </a:tabLst>
            </a:pPr>
            <a:r>
              <a:rPr sz="2400" dirty="0">
                <a:latin typeface="Cambria Math"/>
                <a:cs typeface="Cambria Math"/>
              </a:rPr>
              <a:t>𝑀	</a:t>
            </a:r>
            <a:r>
              <a:rPr sz="2400" dirty="0">
                <a:latin typeface="Calibri"/>
                <a:cs typeface="Calibri"/>
              </a:rPr>
              <a:t>Openness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experience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(sum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score)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926465" algn="l"/>
              </a:tabLst>
            </a:pPr>
            <a:r>
              <a:rPr sz="2400" dirty="0">
                <a:latin typeface="Cambria Math"/>
                <a:cs typeface="Cambria Math"/>
              </a:rPr>
              <a:t>𝑋	</a:t>
            </a:r>
            <a:r>
              <a:rPr sz="2400" spc="-5" dirty="0">
                <a:latin typeface="Calibri"/>
                <a:cs typeface="Calibri"/>
              </a:rPr>
              <a:t>Agreeableness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(sum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score)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E3E8F5D-3A5F-48C1-BD6A-C25A1584E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937283"/>
            <a:ext cx="3098959" cy="9525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A1DC037-EBB2-40D5-97EE-512DF583F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405" y="2325686"/>
            <a:ext cx="6077262" cy="25401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D1A73FB-DA3E-4677-9E5A-1891C77331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171" y="5135930"/>
            <a:ext cx="2964180" cy="123321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" y="591781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720" y="591781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15" dirty="0"/>
              <a:t> </a:t>
            </a:r>
            <a:r>
              <a:rPr spc="-5" dirty="0"/>
              <a:t>Equation Modeling</a:t>
            </a:r>
            <a:r>
              <a:rPr spc="-10" dirty="0"/>
              <a:t> </a:t>
            </a:r>
            <a:r>
              <a:rPr spc="-5" dirty="0"/>
              <a:t>(SEM)—How?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311CC9-D8B5-4111-9EF4-847A02A29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133600"/>
            <a:ext cx="7578840" cy="32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46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" y="591781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720" y="591781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15" dirty="0"/>
              <a:t> </a:t>
            </a:r>
            <a:r>
              <a:rPr spc="-5" dirty="0"/>
              <a:t>Equation Modeling</a:t>
            </a:r>
            <a:r>
              <a:rPr spc="-10" dirty="0"/>
              <a:t> </a:t>
            </a:r>
            <a:r>
              <a:rPr spc="-5" dirty="0"/>
              <a:t>(SEM)—How?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DA7DCD-F218-48B2-90A4-01F326B99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81200"/>
            <a:ext cx="8546668" cy="409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81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1009" y="1698760"/>
            <a:ext cx="687067" cy="6870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3628" y="2653029"/>
            <a:ext cx="8052546" cy="304479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98483" y="3580892"/>
            <a:ext cx="411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Cambria Math"/>
                <a:cs typeface="Cambria Math"/>
              </a:rPr>
              <a:t>𝐴</a:t>
            </a:r>
            <a:r>
              <a:rPr sz="2400" dirty="0">
                <a:latin typeface="Cambria Math"/>
                <a:cs typeface="Cambria Math"/>
              </a:rPr>
              <a:t>𝐺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1930" y="5083555"/>
            <a:ext cx="311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135">
                <a:latin typeface="Cambria Math"/>
                <a:cs typeface="Cambria Math"/>
              </a:rPr>
              <a:t>𝐴</a:t>
            </a:r>
            <a:r>
              <a:rPr lang="en-US" sz="1950" spc="202" baseline="-17094">
                <a:latin typeface="Cambria Math"/>
                <a:cs typeface="Cambria Math"/>
              </a:rPr>
              <a:t>1</a:t>
            </a:r>
            <a:endParaRPr sz="1950" baseline="-17094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5219" y="5083555"/>
            <a:ext cx="316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04">
                <a:latin typeface="Cambria Math"/>
                <a:cs typeface="Cambria Math"/>
              </a:rPr>
              <a:t>𝐴</a:t>
            </a:r>
            <a:r>
              <a:rPr lang="en-US" sz="1950" spc="-307" baseline="-17094">
                <a:latin typeface="Cambria Math"/>
                <a:cs typeface="Cambria Math"/>
              </a:rPr>
              <a:t>2</a:t>
            </a:r>
            <a:endParaRPr sz="1950" baseline="-17094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31144" y="5083555"/>
            <a:ext cx="316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60">
                <a:latin typeface="Cambria Math"/>
                <a:cs typeface="Cambria Math"/>
              </a:rPr>
              <a:t>𝐴</a:t>
            </a:r>
            <a:r>
              <a:rPr lang="en-US" sz="1950" spc="-89" baseline="-17094">
                <a:latin typeface="Cambria Math"/>
                <a:cs typeface="Cambria Math"/>
              </a:rPr>
              <a:t>3</a:t>
            </a:r>
            <a:endParaRPr sz="1950" baseline="-17094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89075" y="5080508"/>
            <a:ext cx="310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95">
                <a:latin typeface="Cambria Math"/>
                <a:cs typeface="Cambria Math"/>
              </a:rPr>
              <a:t>𝑂</a:t>
            </a:r>
            <a:r>
              <a:rPr lang="en-US" sz="1950" spc="142" baseline="-14957">
                <a:latin typeface="Cambria Math"/>
                <a:cs typeface="Cambria Math"/>
              </a:rPr>
              <a:t>1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62365" y="5080508"/>
            <a:ext cx="316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45">
                <a:latin typeface="Cambria Math"/>
                <a:cs typeface="Cambria Math"/>
              </a:rPr>
              <a:t>𝑂</a:t>
            </a:r>
            <a:r>
              <a:rPr lang="en-US" sz="1950" spc="-367" baseline="-14957">
                <a:latin typeface="Cambria Math"/>
                <a:cs typeface="Cambria Math"/>
              </a:rPr>
              <a:t>2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38289" y="5080508"/>
            <a:ext cx="316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0">
                <a:latin typeface="Cambria Math"/>
                <a:cs typeface="Cambria Math"/>
              </a:rPr>
              <a:t>𝑂</a:t>
            </a:r>
            <a:r>
              <a:rPr lang="en-US" sz="1950" spc="-150" baseline="-14957">
                <a:latin typeface="Cambria Math"/>
                <a:cs typeface="Cambria Math"/>
              </a:rPr>
              <a:t>3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56807" y="3580892"/>
            <a:ext cx="408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mbria Math"/>
                <a:cs typeface="Cambria Math"/>
              </a:rPr>
              <a:t>𝑃</a:t>
            </a:r>
            <a:r>
              <a:rPr sz="2400" dirty="0">
                <a:latin typeface="Cambria Math"/>
                <a:cs typeface="Cambria Math"/>
              </a:rPr>
              <a:t>𝑅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93347" y="5083555"/>
            <a:ext cx="310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𝐸𝑃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80383" y="5083555"/>
            <a:ext cx="288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mbria Math"/>
                <a:cs typeface="Cambria Math"/>
              </a:rPr>
              <a:t>𝑆</a:t>
            </a:r>
            <a:r>
              <a:rPr sz="1800" dirty="0">
                <a:latin typeface="Cambria Math"/>
                <a:cs typeface="Cambria Math"/>
              </a:rPr>
              <a:t>𝑃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33291" y="5083555"/>
            <a:ext cx="334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𝐻𝑃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65331" y="4298188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mbria Math"/>
                <a:cs typeface="Cambria Math"/>
              </a:rPr>
              <a:t>1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80109" y="4298188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mbria Math"/>
                <a:cs typeface="Cambria Math"/>
              </a:rPr>
              <a:t>1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99127" y="5101844"/>
            <a:ext cx="326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𝐷𝑃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97070" y="3580892"/>
            <a:ext cx="421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𝑂𝑃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8777" y="4298188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mbria Math"/>
                <a:cs typeface="Cambria Math"/>
              </a:rPr>
              <a:t>1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23511" y="885528"/>
            <a:ext cx="11338560" cy="680085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285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Model</a:t>
            </a:r>
            <a:r>
              <a:rPr spc="-20" dirty="0"/>
              <a:t> </a:t>
            </a:r>
            <a:r>
              <a:rPr dirty="0"/>
              <a:t>3:</a:t>
            </a:r>
            <a:r>
              <a:rPr spc="-10" dirty="0"/>
              <a:t> </a:t>
            </a:r>
            <a:r>
              <a:rPr spc="-5" dirty="0"/>
              <a:t>Measurement</a:t>
            </a:r>
            <a:r>
              <a:rPr spc="-10" dirty="0"/>
              <a:t> </a:t>
            </a:r>
            <a:r>
              <a:rPr spc="-5" dirty="0"/>
              <a:t>Model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01932" y="1823211"/>
            <a:ext cx="3655060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2800" b="1" spc="-10" dirty="0">
                <a:latin typeface="Calibri"/>
                <a:cs typeface="Calibri"/>
              </a:rPr>
              <a:t>Confirmatory </a:t>
            </a:r>
            <a:r>
              <a:rPr sz="2800" b="1" spc="-20" dirty="0">
                <a:latin typeface="Calibri"/>
                <a:cs typeface="Calibri"/>
              </a:rPr>
              <a:t>factor 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analysis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5" dirty="0">
                <a:latin typeface="Calibri"/>
                <a:cs typeface="Calibri"/>
              </a:rPr>
              <a:t>three </a:t>
            </a:r>
            <a:r>
              <a:rPr sz="2800" spc="-20" dirty="0">
                <a:latin typeface="Calibri"/>
                <a:cs typeface="Calibri"/>
              </a:rPr>
              <a:t>latent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(unobserved)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variables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670994" y="6394196"/>
            <a:ext cx="1941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(Bergh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al.,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2016;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Mair,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2018)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3181" y="3435350"/>
            <a:ext cx="3370579" cy="1524635"/>
          </a:xfrm>
          <a:prstGeom prst="rect">
            <a:avLst/>
          </a:prstGeom>
          <a:solidFill>
            <a:srgbClr val="F8CBAD">
              <a:alpha val="50199"/>
            </a:srgbClr>
          </a:solidFill>
        </p:spPr>
        <p:txBody>
          <a:bodyPr vert="horz" wrap="square" lIns="0" tIns="3175" rIns="0" bIns="0" rtlCol="0">
            <a:spAutoFit/>
          </a:bodyPr>
          <a:lstStyle/>
          <a:p>
            <a:pPr marL="90805" marR="144145">
              <a:lnSpc>
                <a:spcPct val="100600"/>
              </a:lnSpc>
              <a:spcBef>
                <a:spcPts val="25"/>
              </a:spcBef>
            </a:pPr>
            <a:r>
              <a:rPr sz="2400" spc="-15" dirty="0">
                <a:latin typeface="Calibri"/>
                <a:cs typeface="Calibri"/>
              </a:rPr>
              <a:t>Represent </a:t>
            </a:r>
            <a:r>
              <a:rPr sz="2400" spc="-10" dirty="0">
                <a:latin typeface="Calibri"/>
                <a:cs typeface="Calibri"/>
              </a:rPr>
              <a:t>constructs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latent </a:t>
            </a:r>
            <a:r>
              <a:rPr sz="2400" spc="-5" dirty="0">
                <a:latin typeface="Calibri"/>
                <a:cs typeface="Calibri"/>
              </a:rPr>
              <a:t>variables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separate </a:t>
            </a:r>
            <a:r>
              <a:rPr sz="2400" spc="-5" dirty="0">
                <a:latin typeface="Calibri"/>
                <a:cs typeface="Calibri"/>
              </a:rPr>
              <a:t>the “true </a:t>
            </a:r>
            <a:r>
              <a:rPr sz="2400" spc="-15" dirty="0">
                <a:latin typeface="Calibri"/>
                <a:cs typeface="Calibri"/>
              </a:rPr>
              <a:t>score”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measurement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error.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7A160E1-C104-4654-BABF-20DFFE405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98" y="5202497"/>
            <a:ext cx="2879709" cy="123416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" y="591781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720" y="591781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15" dirty="0"/>
              <a:t> </a:t>
            </a:r>
            <a:r>
              <a:rPr spc="-5" dirty="0"/>
              <a:t>Equation Modeling</a:t>
            </a:r>
            <a:r>
              <a:rPr spc="-10" dirty="0"/>
              <a:t> </a:t>
            </a:r>
            <a:r>
              <a:rPr spc="-5" dirty="0"/>
              <a:t>(SEM)—How?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AEFC0A-F199-4915-B465-B98462FA2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676400"/>
            <a:ext cx="5349950" cy="432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38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" y="591781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720" y="591781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15" dirty="0"/>
              <a:t> </a:t>
            </a:r>
            <a:r>
              <a:rPr spc="-5" dirty="0"/>
              <a:t>Equation Modeling</a:t>
            </a:r>
            <a:r>
              <a:rPr spc="-10" dirty="0"/>
              <a:t> </a:t>
            </a:r>
            <a:r>
              <a:rPr spc="-5" dirty="0"/>
              <a:t>(SEM)—How?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01BDE4-CABE-43EC-BCDD-E7AAB00EF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8001000" cy="479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83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BB9A1CB2-5733-455F-8511-EEA98A73BF3A}"/>
              </a:ext>
            </a:extLst>
          </p:cNvPr>
          <p:cNvSpPr/>
          <p:nvPr/>
        </p:nvSpPr>
        <p:spPr>
          <a:xfrm>
            <a:off x="4419600" y="2667000"/>
            <a:ext cx="6934200" cy="342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bject 3"/>
          <p:cNvSpPr txBox="1"/>
          <p:nvPr/>
        </p:nvSpPr>
        <p:spPr>
          <a:xfrm>
            <a:off x="501932" y="1823211"/>
            <a:ext cx="3231868" cy="130676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2800" b="1" spc="-10" dirty="0">
                <a:latin typeface="Calibri"/>
                <a:cs typeface="Calibri"/>
              </a:rPr>
              <a:t>Structural equation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model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directional paths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23511" y="885528"/>
            <a:ext cx="11338560" cy="680085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285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Model</a:t>
            </a:r>
            <a:r>
              <a:rPr spc="-20" dirty="0"/>
              <a:t> </a:t>
            </a:r>
            <a:r>
              <a:rPr dirty="0"/>
              <a:t>4:</a:t>
            </a:r>
            <a:r>
              <a:rPr spc="-10" dirty="0"/>
              <a:t> </a:t>
            </a:r>
            <a:r>
              <a:rPr spc="-5" dirty="0"/>
              <a:t>Structural</a:t>
            </a:r>
            <a:r>
              <a:rPr spc="-20" dirty="0"/>
              <a:t> </a:t>
            </a:r>
            <a:r>
              <a:rPr spc="-5" dirty="0"/>
              <a:t>Equation Model</a:t>
            </a:r>
          </a:p>
        </p:txBody>
      </p:sp>
      <p:pic>
        <p:nvPicPr>
          <p:cNvPr id="40" name="object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1009" y="1698760"/>
            <a:ext cx="687067" cy="687067"/>
          </a:xfrm>
          <a:prstGeom prst="rect">
            <a:avLst/>
          </a:prstGeom>
        </p:spPr>
      </p:pic>
      <p:sp>
        <p:nvSpPr>
          <p:cNvPr id="66" name="object 66"/>
          <p:cNvSpPr/>
          <p:nvPr/>
        </p:nvSpPr>
        <p:spPr>
          <a:xfrm>
            <a:off x="423192" y="3553535"/>
            <a:ext cx="2964180" cy="1524635"/>
          </a:xfrm>
          <a:custGeom>
            <a:avLst/>
            <a:gdLst/>
            <a:ahLst/>
            <a:cxnLst/>
            <a:rect l="l" t="t" r="r" b="b"/>
            <a:pathLst>
              <a:path w="2964179" h="1524635">
                <a:moveTo>
                  <a:pt x="2963703" y="0"/>
                </a:moveTo>
                <a:lnTo>
                  <a:pt x="0" y="0"/>
                </a:lnTo>
                <a:lnTo>
                  <a:pt x="0" y="1524411"/>
                </a:lnTo>
                <a:lnTo>
                  <a:pt x="2963703" y="1524411"/>
                </a:lnTo>
                <a:lnTo>
                  <a:pt x="2963703" y="0"/>
                </a:lnTo>
                <a:close/>
              </a:path>
            </a:pathLst>
          </a:custGeom>
          <a:solidFill>
            <a:srgbClr val="F8CBAD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23192" y="3553535"/>
            <a:ext cx="2964180" cy="15246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0"/>
              </a:spcBef>
            </a:pPr>
            <a:r>
              <a:rPr sz="2400" b="1" spc="-15" dirty="0">
                <a:latin typeface="Calibri"/>
                <a:cs typeface="Calibri"/>
              </a:rPr>
              <a:t>Note</a:t>
            </a:r>
            <a:endParaRPr sz="2400">
              <a:latin typeface="Calibri"/>
              <a:cs typeface="Calibri"/>
            </a:endParaRPr>
          </a:p>
          <a:p>
            <a:pPr marL="91440" marR="474980">
              <a:lnSpc>
                <a:spcPts val="2900"/>
              </a:lnSpc>
              <a:spcBef>
                <a:spcPts val="80"/>
              </a:spcBef>
            </a:pPr>
            <a:r>
              <a:rPr sz="2400" dirty="0">
                <a:latin typeface="Calibri"/>
                <a:cs typeface="Calibri"/>
              </a:rPr>
              <a:t>This </a:t>
            </a:r>
            <a:r>
              <a:rPr sz="2400" spc="-5" dirty="0">
                <a:latin typeface="Calibri"/>
                <a:cs typeface="Calibri"/>
              </a:rPr>
              <a:t>model </a:t>
            </a:r>
            <a:r>
              <a:rPr sz="2400" dirty="0">
                <a:latin typeface="Calibri"/>
                <a:cs typeface="Calibri"/>
              </a:rPr>
              <a:t>has a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structural </a:t>
            </a:r>
            <a:r>
              <a:rPr sz="2400" dirty="0">
                <a:latin typeface="Calibri"/>
                <a:cs typeface="Calibri"/>
              </a:rPr>
              <a:t>and a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measurement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part.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8" name="object 6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2823" y="3550920"/>
            <a:ext cx="606551" cy="60655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8B53939-912C-4BB2-B770-F28BFE329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714755"/>
            <a:ext cx="5950256" cy="325771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5B49267-3FDF-471C-B156-6A1A87EBA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3861" y="4636390"/>
            <a:ext cx="838243" cy="121291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BB1B31D-8CA3-4601-BF42-31808B60B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932" y="5344450"/>
            <a:ext cx="2885440" cy="123661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" y="591781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720" y="591781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15" dirty="0"/>
              <a:t> </a:t>
            </a:r>
            <a:r>
              <a:rPr spc="-5" dirty="0"/>
              <a:t>Equation Modeling</a:t>
            </a:r>
            <a:r>
              <a:rPr spc="-10" dirty="0"/>
              <a:t> </a:t>
            </a:r>
            <a:r>
              <a:rPr spc="-5" dirty="0"/>
              <a:t>(SEM)—How?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FCF8FE-5E79-46E1-9801-25B18E01F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828800"/>
            <a:ext cx="4902275" cy="39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95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" y="591781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720" y="591781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15" dirty="0"/>
              <a:t> </a:t>
            </a:r>
            <a:r>
              <a:rPr spc="-5" dirty="0"/>
              <a:t>Equation Modeling</a:t>
            </a:r>
            <a:r>
              <a:rPr spc="-10" dirty="0"/>
              <a:t> </a:t>
            </a:r>
            <a:r>
              <a:rPr spc="-5" dirty="0"/>
              <a:t>(SEM)—How?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E9219C-5716-4BB8-90FC-8673CF92C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6400"/>
            <a:ext cx="8239767" cy="46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76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5743" y="901700"/>
            <a:ext cx="7647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Structural</a:t>
            </a:r>
            <a:r>
              <a:rPr spc="-30" dirty="0"/>
              <a:t> </a:t>
            </a:r>
            <a:r>
              <a:rPr spc="-5" dirty="0"/>
              <a:t>Equation</a:t>
            </a:r>
            <a:r>
              <a:rPr spc="-20" dirty="0"/>
              <a:t> </a:t>
            </a:r>
            <a:r>
              <a:rPr spc="-5" dirty="0"/>
              <a:t>Modeling—What</a:t>
            </a:r>
            <a:r>
              <a:rPr spc="-20" dirty="0"/>
              <a:t> </a:t>
            </a:r>
            <a:r>
              <a:rPr spc="-5" dirty="0"/>
              <a:t>if?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3510" y="1799927"/>
            <a:ext cx="5079365" cy="1692910"/>
          </a:xfrm>
          <a:prstGeom prst="rect">
            <a:avLst/>
          </a:prstGeom>
          <a:solidFill>
            <a:srgbClr val="DAE3F3"/>
          </a:solidFill>
        </p:spPr>
        <p:txBody>
          <a:bodyPr vert="horz" wrap="square" lIns="0" tIns="196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5"/>
              </a:spcBef>
            </a:pPr>
            <a:r>
              <a:rPr sz="2400" spc="-20" dirty="0">
                <a:latin typeface="Calibri"/>
                <a:cs typeface="Calibri"/>
              </a:rPr>
              <a:t>Data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normally </a:t>
            </a:r>
            <a:r>
              <a:rPr sz="2400" spc="-10" dirty="0">
                <a:latin typeface="Calibri"/>
                <a:cs typeface="Calibri"/>
              </a:rPr>
              <a:t>distributed.</a:t>
            </a:r>
            <a:endParaRPr sz="24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spcBef>
                <a:spcPts val="135"/>
              </a:spcBef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2000" spc="-10" dirty="0">
                <a:latin typeface="Calibri"/>
                <a:cs typeface="Calibri"/>
              </a:rPr>
              <a:t>Asymptotically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distribution-free estimation</a:t>
            </a:r>
            <a:endParaRPr sz="2000">
              <a:latin typeface="Calibri"/>
              <a:cs typeface="Calibri"/>
            </a:endParaRPr>
          </a:p>
          <a:p>
            <a:pPr marL="433705" marR="270510" indent="-342900">
              <a:lnSpc>
                <a:spcPct val="100000"/>
              </a:lnSpc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2000" dirty="0">
                <a:latin typeface="Calibri"/>
                <a:cs typeface="Calibri"/>
              </a:rPr>
              <a:t>ML </a:t>
            </a:r>
            <a:r>
              <a:rPr sz="2000" spc="-5" dirty="0">
                <a:latin typeface="Calibri"/>
                <a:cs typeface="Calibri"/>
              </a:rPr>
              <a:t>estimation </a:t>
            </a:r>
            <a:r>
              <a:rPr sz="2000" dirty="0">
                <a:latin typeface="Calibri"/>
                <a:cs typeface="Calibri"/>
              </a:rPr>
              <a:t>with </a:t>
            </a:r>
            <a:r>
              <a:rPr sz="2000" spc="-15" dirty="0">
                <a:latin typeface="Calibri"/>
                <a:cs typeface="Calibri"/>
              </a:rPr>
              <a:t>robust </a:t>
            </a:r>
            <a:r>
              <a:rPr sz="2000" spc="-10" dirty="0">
                <a:latin typeface="Calibri"/>
                <a:cs typeface="Calibri"/>
              </a:rPr>
              <a:t>standard </a:t>
            </a:r>
            <a:r>
              <a:rPr sz="2000" spc="-15" dirty="0">
                <a:latin typeface="Calibri"/>
                <a:cs typeface="Calibri"/>
              </a:rPr>
              <a:t>errors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and/or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test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statistics</a:t>
            </a:r>
            <a:endParaRPr sz="20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2000" spc="-10" dirty="0">
                <a:latin typeface="Calibri"/>
                <a:cs typeface="Calibri"/>
              </a:rPr>
              <a:t>Bootstrapping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3335" y="1804040"/>
            <a:ext cx="5925185" cy="1692910"/>
          </a:xfrm>
          <a:prstGeom prst="rect">
            <a:avLst/>
          </a:prstGeom>
          <a:solidFill>
            <a:srgbClr val="FBE5D6"/>
          </a:solidFill>
        </p:spPr>
        <p:txBody>
          <a:bodyPr vert="horz" wrap="square" lIns="0" tIns="21590" rIns="0" bIns="0" rtlCol="0">
            <a:spAutoFit/>
          </a:bodyPr>
          <a:lstStyle/>
          <a:p>
            <a:pPr marL="90805">
              <a:lnSpc>
                <a:spcPts val="2840"/>
              </a:lnSpc>
              <a:spcBef>
                <a:spcPts val="170"/>
              </a:spcBef>
            </a:pPr>
            <a:r>
              <a:rPr sz="2400" spc="-15" dirty="0">
                <a:latin typeface="Calibri"/>
                <a:cs typeface="Calibri"/>
              </a:rPr>
              <a:t>Lavaan:</a:t>
            </a:r>
            <a:endParaRPr sz="2400">
              <a:latin typeface="Calibri"/>
              <a:cs typeface="Calibri"/>
            </a:endParaRPr>
          </a:p>
          <a:p>
            <a:pPr marL="434340" indent="-343535">
              <a:lnSpc>
                <a:spcPts val="2360"/>
              </a:lnSpc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2000" spc="-5" dirty="0">
                <a:latin typeface="Courier New"/>
                <a:cs typeface="Courier New"/>
              </a:rPr>
              <a:t>estimator=“WLS”,</a:t>
            </a:r>
            <a:r>
              <a:rPr sz="2000" spc="-3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“WLSMV”,…;</a:t>
            </a:r>
            <a:r>
              <a:rPr sz="2000" spc="-3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blavaan</a:t>
            </a:r>
            <a:endParaRPr sz="2000">
              <a:latin typeface="Courier New"/>
              <a:cs typeface="Courier New"/>
            </a:endParaRPr>
          </a:p>
          <a:p>
            <a:pPr marL="433705" marR="148590" indent="-342900">
              <a:lnSpc>
                <a:spcPct val="100000"/>
              </a:lnSpc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2000" spc="-5" dirty="0">
                <a:latin typeface="Courier New"/>
                <a:cs typeface="Courier New"/>
              </a:rPr>
              <a:t>estimator=“MLM”,</a:t>
            </a:r>
            <a:r>
              <a:rPr sz="2000" spc="17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“MLR”; 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se=“robust”;</a:t>
            </a:r>
            <a:r>
              <a:rPr sz="2000" spc="-9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test=“Satorra-Bentler”</a:t>
            </a:r>
            <a:endParaRPr sz="2000">
              <a:latin typeface="Courier New"/>
              <a:cs typeface="Courier New"/>
            </a:endParaRPr>
          </a:p>
          <a:p>
            <a:pPr marL="434340" indent="-343535">
              <a:lnSpc>
                <a:spcPct val="100000"/>
              </a:lnSpc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2000" spc="-5" dirty="0">
                <a:latin typeface="Courier New"/>
                <a:cs typeface="Courier New"/>
              </a:rPr>
              <a:t>se=“bootstrap”;</a:t>
            </a:r>
            <a:r>
              <a:rPr sz="2000" spc="-1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test=“bootstrap”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7095" y="3714328"/>
            <a:ext cx="5085715" cy="1692910"/>
          </a:xfrm>
          <a:prstGeom prst="rect">
            <a:avLst/>
          </a:prstGeom>
          <a:solidFill>
            <a:srgbClr val="DAE3F3"/>
          </a:solidFill>
        </p:spPr>
        <p:txBody>
          <a:bodyPr vert="horz" wrap="square" lIns="0" tIns="190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0"/>
              </a:spcBef>
            </a:pPr>
            <a:r>
              <a:rPr sz="2400" spc="-20" dirty="0">
                <a:latin typeface="Calibri"/>
                <a:cs typeface="Calibri"/>
              </a:rPr>
              <a:t>Data</a:t>
            </a:r>
            <a:r>
              <a:rPr sz="2400" spc="-15" dirty="0">
                <a:latin typeface="Calibri"/>
                <a:cs typeface="Calibri"/>
              </a:rPr>
              <a:t> are </a:t>
            </a:r>
            <a:r>
              <a:rPr sz="2400" spc="-5" dirty="0">
                <a:latin typeface="Calibri"/>
                <a:cs typeface="Calibri"/>
              </a:rPr>
              <a:t>missing.</a:t>
            </a:r>
            <a:endParaRPr sz="24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spcBef>
                <a:spcPts val="140"/>
              </a:spcBef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2000" spc="-10" dirty="0">
                <a:latin typeface="Calibri"/>
                <a:cs typeface="Calibri"/>
              </a:rPr>
              <a:t>Full-information-maximum-likelihood</a:t>
            </a:r>
            <a:endParaRPr sz="2000">
              <a:latin typeface="Calibri"/>
              <a:cs typeface="Calibri"/>
            </a:endParaRPr>
          </a:p>
          <a:p>
            <a:pPr marL="434340" marR="396240" indent="-342900">
              <a:lnSpc>
                <a:spcPct val="100000"/>
              </a:lnSpc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2000" spc="-20" dirty="0">
                <a:latin typeface="Calibri"/>
                <a:cs typeface="Calibri"/>
              </a:rPr>
              <a:t>Two-stage </a:t>
            </a:r>
            <a:r>
              <a:rPr sz="2000" spc="-10" dirty="0">
                <a:latin typeface="Calibri"/>
                <a:cs typeface="Calibri"/>
              </a:rPr>
              <a:t>approach (</a:t>
            </a:r>
            <a:r>
              <a:rPr sz="2000" i="1" spc="-10" dirty="0">
                <a:latin typeface="Calibri"/>
                <a:cs typeface="Calibri"/>
              </a:rPr>
              <a:t>step </a:t>
            </a:r>
            <a:r>
              <a:rPr sz="2000" i="1" spc="-5" dirty="0">
                <a:latin typeface="Calibri"/>
                <a:cs typeface="Calibri"/>
              </a:rPr>
              <a:t>1</a:t>
            </a:r>
            <a:r>
              <a:rPr sz="2000" spc="-5" dirty="0">
                <a:latin typeface="Calibri"/>
                <a:cs typeface="Calibri"/>
              </a:rPr>
              <a:t>: </a:t>
            </a:r>
            <a:r>
              <a:rPr sz="2000" dirty="0">
                <a:latin typeface="Calibri"/>
                <a:cs typeface="Calibri"/>
              </a:rPr>
              <a:t>mean </a:t>
            </a:r>
            <a:r>
              <a:rPr sz="2000" spc="-10" dirty="0">
                <a:latin typeface="Calibri"/>
                <a:cs typeface="Calibri"/>
              </a:rPr>
              <a:t>vector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covariance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matrix, </a:t>
            </a:r>
            <a:r>
              <a:rPr sz="2000" i="1" spc="-15" dirty="0">
                <a:latin typeface="Calibri"/>
                <a:cs typeface="Calibri"/>
              </a:rPr>
              <a:t>step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2</a:t>
            </a:r>
            <a:r>
              <a:rPr sz="2000" spc="-5" dirty="0">
                <a:latin typeface="Calibri"/>
                <a:cs typeface="Calibri"/>
              </a:rPr>
              <a:t>:</a:t>
            </a:r>
            <a:r>
              <a:rPr sz="2000" dirty="0">
                <a:latin typeface="Calibri"/>
                <a:cs typeface="Calibri"/>
              </a:rPr>
              <a:t> SEM)</a:t>
            </a:r>
            <a:endParaRPr sz="20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2000" spc="-5" dirty="0">
                <a:latin typeface="Calibri"/>
                <a:cs typeface="Calibri"/>
              </a:rPr>
              <a:t>Multiple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imputation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36920" y="3718442"/>
            <a:ext cx="5925185" cy="1692910"/>
          </a:xfrm>
          <a:prstGeom prst="rect">
            <a:avLst/>
          </a:prstGeom>
          <a:solidFill>
            <a:srgbClr val="FBE5D6"/>
          </a:solidFill>
        </p:spPr>
        <p:txBody>
          <a:bodyPr vert="horz" wrap="square" lIns="0" tIns="20955" rIns="0" bIns="0" rtlCol="0">
            <a:spAutoFit/>
          </a:bodyPr>
          <a:lstStyle/>
          <a:p>
            <a:pPr marL="90805">
              <a:lnSpc>
                <a:spcPts val="2840"/>
              </a:lnSpc>
              <a:spcBef>
                <a:spcPts val="165"/>
              </a:spcBef>
            </a:pPr>
            <a:r>
              <a:rPr sz="2400" spc="-15" dirty="0">
                <a:latin typeface="Calibri"/>
                <a:cs typeface="Calibri"/>
              </a:rPr>
              <a:t>Lavaan:</a:t>
            </a:r>
            <a:endParaRPr sz="2400">
              <a:latin typeface="Calibri"/>
              <a:cs typeface="Calibri"/>
            </a:endParaRPr>
          </a:p>
          <a:p>
            <a:pPr marL="434340" indent="-343535">
              <a:lnSpc>
                <a:spcPts val="2360"/>
              </a:lnSpc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2000" spc="-5" dirty="0">
                <a:latin typeface="Courier New"/>
                <a:cs typeface="Courier New"/>
              </a:rPr>
              <a:t>missing=“FIML”</a:t>
            </a:r>
            <a:endParaRPr sz="2000">
              <a:latin typeface="Courier New"/>
              <a:cs typeface="Courier New"/>
            </a:endParaRPr>
          </a:p>
          <a:p>
            <a:pPr marL="434340" indent="-343535">
              <a:lnSpc>
                <a:spcPct val="100000"/>
              </a:lnSpc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2000" spc="-5" dirty="0">
                <a:latin typeface="Courier New"/>
                <a:cs typeface="Courier New"/>
              </a:rPr>
              <a:t>missing=“two.stage”</a:t>
            </a:r>
            <a:endParaRPr sz="2000">
              <a:latin typeface="Courier New"/>
              <a:cs typeface="Courier New"/>
            </a:endParaRPr>
          </a:p>
          <a:p>
            <a:pPr marL="434340" indent="-34353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2000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ourier New"/>
                <a:cs typeface="Courier New"/>
              </a:rPr>
              <a:t>mic</a:t>
            </a:r>
            <a:r>
              <a:rPr sz="2000" dirty="0">
                <a:latin typeface="Courier New"/>
                <a:cs typeface="Courier New"/>
              </a:rPr>
              <a:t>e</a:t>
            </a:r>
            <a:r>
              <a:rPr sz="2000" spc="-755" dirty="0">
                <a:latin typeface="Courier New"/>
                <a:cs typeface="Courier New"/>
              </a:rPr>
              <a:t> 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 m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ly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</a:t>
            </a:r>
            <a:r>
              <a:rPr sz="2000" spc="-5" dirty="0">
                <a:latin typeface="Calibri"/>
                <a:cs typeface="Calibri"/>
              </a:rPr>
              <a:t>pu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5" dirty="0">
                <a:latin typeface="Calibri"/>
                <a:cs typeface="Calibri"/>
              </a:rPr>
              <a:t> d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s a</a:t>
            </a:r>
            <a:r>
              <a:rPr sz="2000" spc="-5" dirty="0">
                <a:latin typeface="Calibri"/>
                <a:cs typeface="Calibri"/>
              </a:rPr>
              <a:t>nd</a:t>
            </a:r>
            <a:endParaRPr sz="2000">
              <a:latin typeface="Calibri"/>
              <a:cs typeface="Calibri"/>
            </a:endParaRPr>
          </a:p>
          <a:p>
            <a:pPr marL="433705">
              <a:lnSpc>
                <a:spcPct val="100000"/>
              </a:lnSpc>
            </a:pPr>
            <a:r>
              <a:rPr sz="2000" spc="-5" dirty="0">
                <a:latin typeface="Courier New"/>
                <a:cs typeface="Courier New"/>
              </a:rPr>
              <a:t>runMI(</a:t>
            </a:r>
            <a:r>
              <a:rPr sz="2000" dirty="0">
                <a:latin typeface="Courier New"/>
                <a:cs typeface="Courier New"/>
              </a:rPr>
              <a:t>)</a:t>
            </a:r>
            <a:r>
              <a:rPr sz="2000" spc="-755" dirty="0">
                <a:latin typeface="Courier New"/>
                <a:cs typeface="Courier New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semTools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7095" y="5628729"/>
            <a:ext cx="5085715" cy="769620"/>
          </a:xfrm>
          <a:prstGeom prst="rect">
            <a:avLst/>
          </a:prstGeom>
          <a:solidFill>
            <a:srgbClr val="DAE3F3"/>
          </a:solidFill>
        </p:spPr>
        <p:txBody>
          <a:bodyPr vert="horz" wrap="square" lIns="0" tIns="190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0"/>
              </a:spcBef>
            </a:pPr>
            <a:r>
              <a:rPr sz="2400" spc="-20" dirty="0">
                <a:latin typeface="Calibri"/>
                <a:cs typeface="Calibri"/>
              </a:rPr>
              <a:t>Data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dependent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(hierarchical).</a:t>
            </a:r>
            <a:endParaRPr sz="24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spcBef>
                <a:spcPts val="135"/>
              </a:spcBef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2000" spc="-5" dirty="0">
                <a:latin typeface="Calibri"/>
                <a:cs typeface="Calibri"/>
              </a:rPr>
              <a:t>Multilevel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36920" y="5632842"/>
            <a:ext cx="5925185" cy="1077595"/>
          </a:xfrm>
          <a:prstGeom prst="rect">
            <a:avLst/>
          </a:prstGeom>
          <a:solidFill>
            <a:srgbClr val="FBE5D6"/>
          </a:solidFill>
        </p:spPr>
        <p:txBody>
          <a:bodyPr vert="horz" wrap="square" lIns="0" tIns="209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65"/>
              </a:spcBef>
            </a:pPr>
            <a:r>
              <a:rPr sz="2400" spc="-15" dirty="0">
                <a:latin typeface="Calibri"/>
                <a:cs typeface="Calibri"/>
              </a:rPr>
              <a:t>Lavaan:</a:t>
            </a:r>
            <a:endParaRPr sz="2400">
              <a:latin typeface="Calibri"/>
              <a:cs typeface="Calibri"/>
            </a:endParaRPr>
          </a:p>
          <a:p>
            <a:pPr marL="434340" indent="-343535">
              <a:lnSpc>
                <a:spcPts val="2350"/>
              </a:lnSpc>
              <a:spcBef>
                <a:spcPts val="15"/>
              </a:spcBef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2000" spc="-5" dirty="0">
                <a:latin typeface="Courier New"/>
                <a:cs typeface="Courier New"/>
              </a:rPr>
              <a:t>cluster=“…</a:t>
            </a:r>
            <a:r>
              <a:rPr sz="2000" dirty="0">
                <a:latin typeface="Courier New"/>
                <a:cs typeface="Courier New"/>
              </a:rPr>
              <a:t>”</a:t>
            </a:r>
            <a:r>
              <a:rPr sz="2000" spc="-755" dirty="0">
                <a:latin typeface="Courier New"/>
                <a:cs typeface="Courier New"/>
              </a:rPr>
              <a:t> </a:t>
            </a:r>
            <a:r>
              <a:rPr sz="2000" dirty="0">
                <a:latin typeface="Calibri"/>
                <a:cs typeface="Calibri"/>
              </a:rPr>
              <a:t>+ l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ecific m</a:t>
            </a:r>
            <a:r>
              <a:rPr sz="2000" spc="-5" dirty="0">
                <a:latin typeface="Calibri"/>
                <a:cs typeface="Calibri"/>
              </a:rPr>
              <a:t>od</a:t>
            </a:r>
            <a:r>
              <a:rPr sz="2000" dirty="0">
                <a:latin typeface="Calibri"/>
                <a:cs typeface="Calibri"/>
              </a:rPr>
              <a:t>el 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ecifi</a:t>
            </a:r>
            <a:r>
              <a:rPr sz="2000" spc="-15" dirty="0">
                <a:latin typeface="Calibri"/>
                <a:cs typeface="Calibri"/>
              </a:rPr>
              <a:t>ca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  <a:p>
            <a:pPr marL="434340" indent="-343535">
              <a:lnSpc>
                <a:spcPts val="2350"/>
              </a:lnSpc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2000" spc="-5" dirty="0">
                <a:latin typeface="Courier New"/>
                <a:cs typeface="Courier New"/>
              </a:rPr>
              <a:t>lavaan.survey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25495" y="1310132"/>
            <a:ext cx="957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(Rosseel,</a:t>
            </a:r>
            <a:r>
              <a:rPr sz="1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2020)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ssorted-color Ninjago plastic figures">
            <a:extLst>
              <a:ext uri="{FF2B5EF4-FFF2-40B4-BE49-F238E27FC236}">
                <a16:creationId xmlns:a16="http://schemas.microsoft.com/office/drawing/2014/main" id="{0BE41A8E-6C7E-494A-8D3F-3A09FFA86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6"/>
          <a:stretch/>
        </p:blipFill>
        <p:spPr bwMode="auto">
          <a:xfrm>
            <a:off x="-127000" y="-8467"/>
            <a:ext cx="12344400" cy="686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2933700" y="2131241"/>
            <a:ext cx="2152650" cy="781050"/>
          </a:xfrm>
          <a:prstGeom prst="rect">
            <a:avLst/>
          </a:prstGeom>
          <a:solidFill>
            <a:srgbClr val="4472C4">
              <a:alpha val="90199"/>
            </a:srgbClr>
          </a:solidFill>
        </p:spPr>
        <p:txBody>
          <a:bodyPr vert="horz" wrap="square" lIns="0" tIns="121285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955"/>
              </a:spcBef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Prejudice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3267" y="235721"/>
            <a:ext cx="2705100" cy="781050"/>
          </a:xfrm>
          <a:prstGeom prst="rect">
            <a:avLst/>
          </a:prstGeom>
          <a:solidFill>
            <a:srgbClr val="4472C4">
              <a:alpha val="90199"/>
            </a:srgbClr>
          </a:solidFill>
        </p:spPr>
        <p:txBody>
          <a:bodyPr vert="horz" wrap="square" lIns="0" tIns="121285" rIns="0" bIns="0" rtlCol="0">
            <a:spAutoFit/>
          </a:bodyPr>
          <a:lstStyle/>
          <a:p>
            <a:pPr marL="535305">
              <a:lnSpc>
                <a:spcPct val="100000"/>
              </a:lnSpc>
              <a:spcBef>
                <a:spcPts val="955"/>
              </a:spcBef>
            </a:pPr>
            <a:r>
              <a:rPr sz="3200" spc="-5" dirty="0">
                <a:latin typeface="Calibri"/>
                <a:cs typeface="Calibri"/>
              </a:rPr>
              <a:t>Openness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3757568"/>
            <a:ext cx="2705100" cy="781050"/>
          </a:xfrm>
          <a:prstGeom prst="rect">
            <a:avLst/>
          </a:prstGeom>
          <a:solidFill>
            <a:srgbClr val="4472C4">
              <a:alpha val="90199"/>
            </a:srgbClr>
          </a:solidFill>
        </p:spPr>
        <p:txBody>
          <a:bodyPr vert="horz" wrap="square" lIns="0" tIns="121285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955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Agreeableness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29101" y="4148093"/>
            <a:ext cx="7391400" cy="2315377"/>
          </a:xfrm>
          <a:prstGeom prst="rect">
            <a:avLst/>
          </a:prstGeom>
          <a:solidFill>
            <a:srgbClr val="ED7D31">
              <a:alpha val="85099"/>
            </a:srgbClr>
          </a:solidFill>
        </p:spPr>
        <p:txBody>
          <a:bodyPr vert="horz" wrap="square" lIns="0" tIns="7810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15"/>
              </a:spcBef>
            </a:pP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  <a:endParaRPr sz="3200">
              <a:latin typeface="Calibri"/>
              <a:cs typeface="Calibri"/>
            </a:endParaRPr>
          </a:p>
          <a:p>
            <a:pPr marL="622300" marR="969644" indent="-514350">
              <a:lnSpc>
                <a:spcPts val="3290"/>
              </a:lnSpc>
              <a:spcBef>
                <a:spcPts val="234"/>
              </a:spcBef>
              <a:buAutoNum type="arabicPeriod"/>
              <a:tabLst>
                <a:tab pos="621665" algn="l"/>
                <a:tab pos="622935" algn="l"/>
              </a:tabLst>
            </a:pPr>
            <a:r>
              <a:rPr sz="2800" spc="-13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extent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agreeableness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openness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explain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variation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>
                <a:solidFill>
                  <a:srgbClr val="FFFFFF"/>
                </a:solidFill>
                <a:latin typeface="Calibri"/>
                <a:cs typeface="Calibri"/>
              </a:rPr>
              <a:t>prejudice?</a:t>
            </a:r>
            <a:endParaRPr lang="en-US" sz="2800" spc="-10">
              <a:solidFill>
                <a:srgbClr val="FFFFFF"/>
              </a:solidFill>
              <a:latin typeface="Calibri"/>
              <a:cs typeface="Calibri"/>
            </a:endParaRPr>
          </a:p>
          <a:p>
            <a:pPr marL="622300" marR="969644" indent="-514350">
              <a:lnSpc>
                <a:spcPts val="3290"/>
              </a:lnSpc>
              <a:spcBef>
                <a:spcPts val="234"/>
              </a:spcBef>
              <a:buAutoNum type="arabicPeriod"/>
              <a:tabLst>
                <a:tab pos="621665" algn="l"/>
                <a:tab pos="622935" algn="l"/>
              </a:tabLst>
            </a:pPr>
            <a:endParaRPr sz="2800">
              <a:latin typeface="Calibri"/>
              <a:cs typeface="Calibri"/>
            </a:endParaRPr>
          </a:p>
          <a:p>
            <a:pPr marL="622300" indent="-514984">
              <a:lnSpc>
                <a:spcPts val="3310"/>
              </a:lnSpc>
              <a:buAutoNum type="arabicPeriod"/>
              <a:tabLst>
                <a:tab pos="621665" algn="l"/>
                <a:tab pos="622935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they explain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variation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the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extent?</a:t>
            </a:r>
            <a:endParaRPr sz="2800">
              <a:latin typeface="Calibri"/>
              <a:cs typeface="Calibri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69B766-F2BA-4630-B873-7AF056D8066E}"/>
              </a:ext>
            </a:extLst>
          </p:cNvPr>
          <p:cNvCxnSpPr>
            <a:cxnSpLocks/>
          </p:cNvCxnSpPr>
          <p:nvPr/>
        </p:nvCxnSpPr>
        <p:spPr>
          <a:xfrm>
            <a:off x="3200400" y="813571"/>
            <a:ext cx="762000" cy="939029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C244A59-9ADF-4DB6-B27D-064789F6E627}"/>
              </a:ext>
            </a:extLst>
          </p:cNvPr>
          <p:cNvCxnSpPr>
            <a:cxnSpLocks/>
          </p:cNvCxnSpPr>
          <p:nvPr/>
        </p:nvCxnSpPr>
        <p:spPr>
          <a:xfrm flipV="1">
            <a:off x="3124200" y="3044152"/>
            <a:ext cx="685800" cy="1103941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511" y="885528"/>
            <a:ext cx="11338560" cy="680085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15" dirty="0"/>
              <a:t>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2251" y="1799844"/>
            <a:ext cx="11150600" cy="26902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230504" indent="-457200">
              <a:lnSpc>
                <a:spcPct val="100000"/>
              </a:lnSpc>
              <a:spcAft>
                <a:spcPts val="600"/>
              </a:spcAft>
              <a:tabLst>
                <a:tab pos="240665" algn="l"/>
                <a:tab pos="241300" algn="l"/>
              </a:tabLst>
            </a:pPr>
            <a:r>
              <a:rPr spc="-5" dirty="0">
                <a:latin typeface="Calibri"/>
                <a:cs typeface="Calibri"/>
              </a:rPr>
              <a:t>Hoyle, </a:t>
            </a:r>
            <a:r>
              <a:rPr dirty="0">
                <a:latin typeface="Calibri"/>
                <a:cs typeface="Calibri"/>
              </a:rPr>
              <a:t>R.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H.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(2012).</a:t>
            </a:r>
            <a:r>
              <a:rPr spc="-5" dirty="0">
                <a:latin typeface="Calibri"/>
                <a:cs typeface="Calibri"/>
              </a:rPr>
              <a:t> Introduction</a:t>
            </a:r>
            <a:r>
              <a:rPr dirty="0">
                <a:latin typeface="Calibri"/>
                <a:cs typeface="Calibri"/>
              </a:rPr>
              <a:t> and </a:t>
            </a:r>
            <a:r>
              <a:rPr spc="-15" dirty="0">
                <a:latin typeface="Calibri"/>
                <a:cs typeface="Calibri"/>
              </a:rPr>
              <a:t>overview.</a:t>
            </a:r>
            <a:r>
              <a:rPr spc="-5" dirty="0">
                <a:latin typeface="Calibri"/>
                <a:cs typeface="Calibri"/>
              </a:rPr>
              <a:t> In </a:t>
            </a:r>
            <a:r>
              <a:rPr dirty="0">
                <a:latin typeface="Calibri"/>
                <a:cs typeface="Calibri"/>
              </a:rPr>
              <a:t>R.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H.</a:t>
            </a:r>
            <a:r>
              <a:rPr spc="-5" dirty="0">
                <a:latin typeface="Calibri"/>
                <a:cs typeface="Calibri"/>
              </a:rPr>
              <a:t> Hoyle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(Ed.),</a:t>
            </a:r>
            <a:r>
              <a:rPr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Handbook </a:t>
            </a:r>
            <a:r>
              <a:rPr i="1" spc="-5" dirty="0">
                <a:latin typeface="Calibri"/>
                <a:cs typeface="Calibri"/>
              </a:rPr>
              <a:t>of </a:t>
            </a:r>
            <a:r>
              <a:rPr i="1" dirty="0">
                <a:latin typeface="Calibri"/>
                <a:cs typeface="Calibri"/>
              </a:rPr>
              <a:t>structural equation</a:t>
            </a:r>
            <a:r>
              <a:rPr i="1" spc="-5" dirty="0">
                <a:latin typeface="Calibri"/>
                <a:cs typeface="Calibri"/>
              </a:rPr>
              <a:t> modeling</a:t>
            </a:r>
            <a:r>
              <a:rPr i="1"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(pp.</a:t>
            </a:r>
            <a:r>
              <a:rPr spc="-5" dirty="0">
                <a:latin typeface="Calibri"/>
                <a:cs typeface="Calibri"/>
              </a:rPr>
              <a:t> 3-16). New</a:t>
            </a:r>
            <a:r>
              <a:rPr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York,</a:t>
            </a:r>
            <a:r>
              <a:rPr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NY:</a:t>
            </a:r>
            <a:r>
              <a:rPr dirty="0">
                <a:latin typeface="Calibri"/>
                <a:cs typeface="Calibri"/>
              </a:rPr>
              <a:t> The </a:t>
            </a:r>
            <a:r>
              <a:rPr spc="-10" dirty="0">
                <a:latin typeface="Calibri"/>
                <a:cs typeface="Calibri"/>
              </a:rPr>
              <a:t>Guilford </a:t>
            </a:r>
            <a:r>
              <a:rPr spc="-5" dirty="0">
                <a:latin typeface="Calibri"/>
                <a:cs typeface="Calibri"/>
              </a:rPr>
              <a:t> Press.</a:t>
            </a:r>
            <a:endParaRPr>
              <a:latin typeface="Calibri"/>
              <a:cs typeface="Calibri"/>
            </a:endParaRPr>
          </a:p>
          <a:p>
            <a:pPr marL="274320" marR="154940" indent="-457200">
              <a:lnSpc>
                <a:spcPct val="101400"/>
              </a:lnSpc>
              <a:spcAft>
                <a:spcPts val="600"/>
              </a:spcAft>
              <a:tabLst>
                <a:tab pos="240665" algn="l"/>
                <a:tab pos="241300" algn="l"/>
              </a:tabLst>
            </a:pPr>
            <a:r>
              <a:rPr spc="-10" dirty="0">
                <a:latin typeface="Calibri"/>
                <a:cs typeface="Calibri"/>
              </a:rPr>
              <a:t>Jöreskog,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K.,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Olsson,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K.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G., Wallentin,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70" dirty="0">
                <a:latin typeface="Calibri"/>
                <a:cs typeface="Calibri"/>
              </a:rPr>
              <a:t>F.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70" dirty="0">
                <a:latin typeface="Calibri"/>
                <a:cs typeface="Calibri"/>
              </a:rPr>
              <a:t>T.</a:t>
            </a:r>
            <a:r>
              <a:rPr dirty="0">
                <a:latin typeface="Calibri"/>
                <a:cs typeface="Calibri"/>
              </a:rPr>
              <a:t> (2016).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Multivariate Analysis with</a:t>
            </a:r>
            <a:r>
              <a:rPr i="1" spc="1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LISREL</a:t>
            </a:r>
            <a:r>
              <a:rPr spc="-5" dirty="0">
                <a:latin typeface="Calibri"/>
                <a:cs typeface="Calibri"/>
              </a:rPr>
              <a:t>.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Cham: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Springer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International</a:t>
            </a:r>
            <a:r>
              <a:rPr dirty="0">
                <a:latin typeface="Calibri"/>
                <a:cs typeface="Calibri"/>
              </a:rPr>
              <a:t> Publishing. </a:t>
            </a:r>
            <a:r>
              <a:rPr spc="-5" dirty="0">
                <a:latin typeface="Calibri"/>
                <a:cs typeface="Calibri"/>
              </a:rPr>
              <a:t>DOI:10.1007/978-3-319- 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33153-9</a:t>
            </a:r>
            <a:endParaRPr>
              <a:latin typeface="Calibri"/>
              <a:cs typeface="Calibri"/>
            </a:endParaRPr>
          </a:p>
          <a:p>
            <a:pPr marL="274320" indent="-457200">
              <a:lnSpc>
                <a:spcPts val="1610"/>
              </a:lnSpc>
              <a:spcAft>
                <a:spcPts val="600"/>
              </a:spcAft>
              <a:tabLst>
                <a:tab pos="240665" algn="l"/>
                <a:tab pos="241300" algn="l"/>
              </a:tabLst>
            </a:pPr>
            <a:r>
              <a:rPr spc="-5" dirty="0">
                <a:latin typeface="Calibri"/>
                <a:cs typeface="Calibri"/>
              </a:rPr>
              <a:t>Kaplan,</a:t>
            </a:r>
            <a:r>
              <a:rPr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D.</a:t>
            </a:r>
            <a:r>
              <a:rPr dirty="0">
                <a:latin typeface="Calibri"/>
                <a:cs typeface="Calibri"/>
              </a:rPr>
              <a:t> (2001). </a:t>
            </a:r>
            <a:r>
              <a:rPr spc="-5" dirty="0">
                <a:latin typeface="Calibri"/>
                <a:cs typeface="Calibri"/>
              </a:rPr>
              <a:t>Structural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equation modeling.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In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N.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J. Smelser</a:t>
            </a:r>
            <a:r>
              <a:rPr dirty="0">
                <a:latin typeface="Calibri"/>
                <a:cs typeface="Calibri"/>
              </a:rPr>
              <a:t> &amp; </a:t>
            </a:r>
            <a:r>
              <a:rPr spc="-90" dirty="0">
                <a:latin typeface="Calibri"/>
                <a:cs typeface="Calibri"/>
              </a:rPr>
              <a:t>P.</a:t>
            </a:r>
            <a:r>
              <a:rPr dirty="0">
                <a:latin typeface="Calibri"/>
                <a:cs typeface="Calibri"/>
              </a:rPr>
              <a:t> B.</a:t>
            </a:r>
            <a:r>
              <a:rPr spc="-5" dirty="0">
                <a:latin typeface="Calibri"/>
                <a:cs typeface="Calibri"/>
              </a:rPr>
              <a:t> Baltes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(Eds.),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International</a:t>
            </a:r>
            <a:r>
              <a:rPr i="1" spc="5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encyclopedia</a:t>
            </a:r>
            <a:r>
              <a:rPr i="1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of</a:t>
            </a:r>
            <a:r>
              <a:rPr i="1" dirty="0">
                <a:latin typeface="Calibri"/>
                <a:cs typeface="Calibri"/>
              </a:rPr>
              <a:t> the</a:t>
            </a:r>
            <a:r>
              <a:rPr i="1" spc="-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social</a:t>
            </a:r>
            <a:r>
              <a:rPr i="1" spc="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&amp;</a:t>
            </a:r>
            <a:r>
              <a:rPr i="1" spc="-5" dirty="0">
                <a:latin typeface="Calibri"/>
                <a:cs typeface="Calibri"/>
              </a:rPr>
              <a:t> behavioral</a:t>
            </a:r>
            <a:r>
              <a:rPr i="1" spc="1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sciences</a:t>
            </a:r>
            <a:r>
              <a:rPr i="1" spc="1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(</a:t>
            </a:r>
            <a:r>
              <a:rPr spc="-15">
                <a:latin typeface="Calibri"/>
                <a:cs typeface="Calibri"/>
              </a:rPr>
              <a:t>Vol.</a:t>
            </a:r>
            <a:r>
              <a:rPr>
                <a:latin typeface="Calibri"/>
                <a:cs typeface="Calibri"/>
              </a:rPr>
              <a:t> 11</a:t>
            </a:r>
            <a:r>
              <a:rPr dirty="0">
                <a:latin typeface="Calibri"/>
                <a:cs typeface="Calibri"/>
              </a:rPr>
              <a:t>,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pp.</a:t>
            </a:r>
            <a:r>
              <a:rPr spc="-5" dirty="0">
                <a:latin typeface="Calibri"/>
                <a:cs typeface="Calibri"/>
              </a:rPr>
              <a:t> 15215-15222). </a:t>
            </a:r>
            <a:r>
              <a:rPr spc="-10" dirty="0">
                <a:latin typeface="Calibri"/>
                <a:cs typeface="Calibri"/>
              </a:rPr>
              <a:t>Amsterdam:</a:t>
            </a:r>
            <a:r>
              <a:rPr spc="-5" dirty="0">
                <a:latin typeface="Calibri"/>
                <a:cs typeface="Calibri"/>
              </a:rPr>
              <a:t> Elsevier</a:t>
            </a:r>
            <a:endParaRPr>
              <a:latin typeface="Calibri"/>
              <a:cs typeface="Calibri"/>
            </a:endParaRPr>
          </a:p>
          <a:p>
            <a:pPr marL="274320" indent="-457200">
              <a:lnSpc>
                <a:spcPct val="100000"/>
              </a:lnSpc>
              <a:spcAft>
                <a:spcPts val="600"/>
              </a:spcAft>
              <a:tabLst>
                <a:tab pos="240665" algn="l"/>
                <a:tab pos="241300" algn="l"/>
              </a:tabLst>
            </a:pPr>
            <a:r>
              <a:rPr spc="-5" dirty="0">
                <a:latin typeface="Calibri"/>
                <a:cs typeface="Calibri"/>
              </a:rPr>
              <a:t>Kline,</a:t>
            </a:r>
            <a:r>
              <a:rPr dirty="0">
                <a:latin typeface="Calibri"/>
                <a:cs typeface="Calibri"/>
              </a:rPr>
              <a:t> R.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B. (2016).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Principles</a:t>
            </a:r>
            <a:r>
              <a:rPr i="1" spc="1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and</a:t>
            </a:r>
            <a:r>
              <a:rPr i="1" spc="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practice</a:t>
            </a:r>
            <a:r>
              <a:rPr i="1" spc="-5" dirty="0">
                <a:latin typeface="Calibri"/>
                <a:cs typeface="Calibri"/>
              </a:rPr>
              <a:t> of structural</a:t>
            </a:r>
            <a:r>
              <a:rPr i="1" spc="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equation</a:t>
            </a:r>
            <a:r>
              <a:rPr i="1" spc="5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modeling</a:t>
            </a:r>
            <a:r>
              <a:rPr i="1"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(4 </a:t>
            </a:r>
            <a:r>
              <a:rPr spc="-5" dirty="0">
                <a:latin typeface="Calibri"/>
                <a:cs typeface="Calibri"/>
              </a:rPr>
              <a:t>ed.).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New</a:t>
            </a:r>
            <a:r>
              <a:rPr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York,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London: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Guilford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Press.</a:t>
            </a:r>
            <a:endParaRPr>
              <a:latin typeface="Calibri"/>
              <a:cs typeface="Calibri"/>
            </a:endParaRPr>
          </a:p>
          <a:p>
            <a:pPr marL="274320" indent="-457200">
              <a:lnSpc>
                <a:spcPct val="100000"/>
              </a:lnSpc>
              <a:spcAft>
                <a:spcPts val="600"/>
              </a:spcAft>
              <a:tabLst>
                <a:tab pos="240665" algn="l"/>
                <a:tab pos="241300" algn="l"/>
              </a:tabLst>
            </a:pPr>
            <a:r>
              <a:rPr spc="-25" dirty="0">
                <a:latin typeface="Calibri"/>
                <a:cs typeface="Calibri"/>
              </a:rPr>
              <a:t>Mair,</a:t>
            </a:r>
            <a:r>
              <a:rPr dirty="0">
                <a:latin typeface="Calibri"/>
                <a:cs typeface="Calibri"/>
              </a:rPr>
              <a:t> </a:t>
            </a:r>
            <a:r>
              <a:rPr spc="-90" dirty="0">
                <a:latin typeface="Calibri"/>
                <a:cs typeface="Calibri"/>
              </a:rPr>
              <a:t>P.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(2018).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Modern</a:t>
            </a:r>
            <a:r>
              <a:rPr i="1" spc="5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Psychometrics</a:t>
            </a:r>
            <a:r>
              <a:rPr i="1" spc="1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with</a:t>
            </a:r>
            <a:r>
              <a:rPr i="1"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R.</a:t>
            </a:r>
            <a:r>
              <a:rPr spc="-5" dirty="0">
                <a:latin typeface="Calibri"/>
                <a:cs typeface="Calibri"/>
              </a:rPr>
              <a:t> Cham: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Springer International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Publishing.</a:t>
            </a:r>
            <a:r>
              <a:rPr spc="-5" dirty="0">
                <a:latin typeface="Calibri"/>
                <a:cs typeface="Calibri"/>
              </a:rPr>
              <a:t> DOI: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10.1007/978-3-319-93177-7</a:t>
            </a:r>
            <a:endParaRPr>
              <a:latin typeface="Calibri"/>
              <a:cs typeface="Calibri"/>
            </a:endParaRPr>
          </a:p>
          <a:p>
            <a:pPr marL="274320" marR="2621280" indent="-457200">
              <a:lnSpc>
                <a:spcPts val="1610"/>
              </a:lnSpc>
              <a:spcAft>
                <a:spcPts val="600"/>
              </a:spcAft>
              <a:tabLst>
                <a:tab pos="240665" algn="l"/>
                <a:tab pos="241300" algn="l"/>
              </a:tabLst>
            </a:pPr>
            <a:r>
              <a:rPr spc="-5" dirty="0">
                <a:latin typeface="Calibri"/>
                <a:cs typeface="Calibri"/>
              </a:rPr>
              <a:t>Rosseel, </a:t>
            </a:r>
            <a:r>
              <a:rPr spc="-80" dirty="0">
                <a:latin typeface="Calibri"/>
                <a:cs typeface="Calibri"/>
              </a:rPr>
              <a:t>Y.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(2020,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January).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Structural</a:t>
            </a:r>
            <a:r>
              <a:rPr i="1" spc="-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equation</a:t>
            </a:r>
            <a:r>
              <a:rPr i="1" spc="-5" dirty="0">
                <a:latin typeface="Calibri"/>
                <a:cs typeface="Calibri"/>
              </a:rPr>
              <a:t> modeling</a:t>
            </a:r>
            <a:r>
              <a:rPr i="1" dirty="0">
                <a:latin typeface="Calibri"/>
                <a:cs typeface="Calibri"/>
              </a:rPr>
              <a:t> with lavaan</a:t>
            </a:r>
            <a:r>
              <a:rPr dirty="0">
                <a:latin typeface="Calibri"/>
                <a:cs typeface="Calibri"/>
              </a:rPr>
              <a:t>.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Geneva: CISA</a:t>
            </a:r>
            <a:r>
              <a:rPr spc="-5">
                <a:latin typeface="Calibri"/>
                <a:cs typeface="Calibri"/>
              </a:rPr>
              <a:t>.</a:t>
            </a:r>
            <a:r>
              <a:rPr spc="-10">
                <a:latin typeface="Calibri"/>
                <a:cs typeface="Calibri"/>
              </a:rPr>
              <a:t> 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769" y="269446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6027" y="276311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25" dirty="0"/>
              <a:t> </a:t>
            </a:r>
            <a:r>
              <a:rPr spc="-5" dirty="0"/>
              <a:t>Equation</a:t>
            </a:r>
            <a:r>
              <a:rPr spc="-10" dirty="0"/>
              <a:t> </a:t>
            </a:r>
            <a:r>
              <a:rPr spc="-5" dirty="0"/>
              <a:t>Modeling</a:t>
            </a:r>
            <a:r>
              <a:rPr spc="-15" dirty="0"/>
              <a:t> </a:t>
            </a:r>
            <a:r>
              <a:rPr spc="-5" dirty="0"/>
              <a:t>(SEM)—Why?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38253" y="6197148"/>
            <a:ext cx="172148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(Kline,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2016)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769" y="1487680"/>
            <a:ext cx="5941060" cy="4516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70C0"/>
                </a:solidFill>
                <a:latin typeface="Calibri"/>
                <a:cs typeface="Calibri"/>
              </a:rPr>
              <a:t>Definition</a:t>
            </a:r>
            <a:endParaRPr sz="3200">
              <a:latin typeface="Calibri"/>
              <a:cs typeface="Calibri"/>
            </a:endParaRPr>
          </a:p>
          <a:p>
            <a:pPr marL="12700" marR="95250">
              <a:lnSpc>
                <a:spcPct val="100200"/>
              </a:lnSpc>
              <a:spcBef>
                <a:spcPts val="50"/>
              </a:spcBef>
            </a:pPr>
            <a:r>
              <a:rPr sz="2800" spc="-10" dirty="0">
                <a:latin typeface="Calibri"/>
                <a:cs typeface="Calibri"/>
              </a:rPr>
              <a:t>“Structural </a:t>
            </a:r>
            <a:r>
              <a:rPr sz="2800" spc="-5" dirty="0">
                <a:latin typeface="Calibri"/>
                <a:cs typeface="Calibri"/>
              </a:rPr>
              <a:t>equation modeling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dirty="0">
                <a:latin typeface="Calibri"/>
                <a:cs typeface="Calibri"/>
              </a:rPr>
              <a:t>be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defined </a:t>
            </a:r>
            <a:r>
              <a:rPr sz="2800" dirty="0">
                <a:latin typeface="Calibri"/>
                <a:cs typeface="Calibri"/>
              </a:rPr>
              <a:t>as a </a:t>
            </a:r>
            <a:r>
              <a:rPr sz="2800" spc="-5" dirty="0">
                <a:latin typeface="Calibri"/>
                <a:cs typeface="Calibri"/>
              </a:rPr>
              <a:t>class of methodologies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seeks</a:t>
            </a:r>
            <a:r>
              <a:rPr sz="2800" spc="-15" dirty="0">
                <a:latin typeface="Calibri"/>
                <a:cs typeface="Calibri"/>
              </a:rPr>
              <a:t> to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represent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hypotheses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about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53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means, </a:t>
            </a:r>
            <a:r>
              <a:rPr sz="2800" i="1" spc="-5" dirty="0">
                <a:latin typeface="Calibri"/>
                <a:cs typeface="Calibri"/>
              </a:rPr>
              <a:t>variances, </a:t>
            </a:r>
            <a:r>
              <a:rPr sz="2800" i="1" dirty="0">
                <a:latin typeface="Calibri"/>
                <a:cs typeface="Calibri"/>
              </a:rPr>
              <a:t>and </a:t>
            </a:r>
            <a:r>
              <a:rPr sz="2800" i="1" spc="-5" dirty="0">
                <a:latin typeface="Calibri"/>
                <a:cs typeface="Calibri"/>
              </a:rPr>
              <a:t>covariances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observed </a:t>
            </a:r>
            <a:r>
              <a:rPr sz="2800" spc="-15" dirty="0">
                <a:latin typeface="Calibri"/>
                <a:cs typeface="Calibri"/>
              </a:rPr>
              <a:t>data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terms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smaller </a:t>
            </a:r>
            <a:r>
              <a:rPr sz="2800" dirty="0">
                <a:latin typeface="Calibri"/>
                <a:cs typeface="Calibri"/>
              </a:rPr>
              <a:t> number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‘structural’ parameters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defined </a:t>
            </a:r>
            <a:r>
              <a:rPr sz="2800" spc="-10" dirty="0">
                <a:latin typeface="Calibri"/>
                <a:cs typeface="Calibri"/>
              </a:rPr>
              <a:t>by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b="1" spc="-10" dirty="0">
                <a:latin typeface="Calibri"/>
                <a:cs typeface="Calibri"/>
              </a:rPr>
              <a:t>hypothesized </a:t>
            </a:r>
            <a:r>
              <a:rPr sz="2800" b="1" spc="-5" dirty="0">
                <a:latin typeface="Calibri"/>
                <a:cs typeface="Calibri"/>
              </a:rPr>
              <a:t>underlying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conceptual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spc="-10" dirty="0">
                <a:latin typeface="Calibri"/>
                <a:cs typeface="Calibri"/>
              </a:rPr>
              <a:t> theoretical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model.</a:t>
            </a:r>
            <a:r>
              <a:rPr sz="2800" spc="-5" dirty="0">
                <a:latin typeface="Calibri"/>
                <a:cs typeface="Calibri"/>
              </a:rPr>
              <a:t>”</a:t>
            </a:r>
            <a:endParaRPr sz="2800">
              <a:latin typeface="Calibri"/>
              <a:cs typeface="Calibri"/>
            </a:endParaRPr>
          </a:p>
          <a:p>
            <a:pPr marL="2694940">
              <a:lnSpc>
                <a:spcPct val="100000"/>
              </a:lnSpc>
              <a:spcBef>
                <a:spcPts val="1910"/>
              </a:spcBef>
            </a:pPr>
            <a:r>
              <a:rPr sz="2000" spc="-5" dirty="0">
                <a:latin typeface="Calibri"/>
                <a:cs typeface="Calibri"/>
              </a:rPr>
              <a:t>(Kaplan,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2001,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p.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15215)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101840" y="1798320"/>
            <a:ext cx="3953510" cy="2202815"/>
            <a:chOff x="7101840" y="1798320"/>
            <a:chExt cx="3953510" cy="220281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1840" y="2828544"/>
              <a:ext cx="917448" cy="9174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37648" y="2770632"/>
              <a:ext cx="917448" cy="91744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532333" y="2515947"/>
              <a:ext cx="3065780" cy="318135"/>
            </a:xfrm>
            <a:custGeom>
              <a:avLst/>
              <a:gdLst/>
              <a:ahLst/>
              <a:cxnLst/>
              <a:rect l="l" t="t" r="r" b="b"/>
              <a:pathLst>
                <a:path w="3065779" h="318135">
                  <a:moveTo>
                    <a:pt x="1546741" y="0"/>
                  </a:moveTo>
                  <a:lnTo>
                    <a:pt x="1403946" y="1640"/>
                  </a:lnTo>
                  <a:lnTo>
                    <a:pt x="1262251" y="6423"/>
                  </a:lnTo>
                  <a:lnTo>
                    <a:pt x="1122796" y="14138"/>
                  </a:lnTo>
                  <a:lnTo>
                    <a:pt x="986755" y="24571"/>
                  </a:lnTo>
                  <a:lnTo>
                    <a:pt x="920216" y="30754"/>
                  </a:lnTo>
                  <a:lnTo>
                    <a:pt x="854998" y="37533"/>
                  </a:lnTo>
                  <a:lnTo>
                    <a:pt x="791163" y="44891"/>
                  </a:lnTo>
                  <a:lnTo>
                    <a:pt x="728846" y="52801"/>
                  </a:lnTo>
                  <a:lnTo>
                    <a:pt x="668183" y="61239"/>
                  </a:lnTo>
                  <a:lnTo>
                    <a:pt x="609312" y="70178"/>
                  </a:lnTo>
                  <a:lnTo>
                    <a:pt x="552366" y="79595"/>
                  </a:lnTo>
                  <a:lnTo>
                    <a:pt x="497480" y="89466"/>
                  </a:lnTo>
                  <a:lnTo>
                    <a:pt x="444785" y="99766"/>
                  </a:lnTo>
                  <a:lnTo>
                    <a:pt x="394416" y="110473"/>
                  </a:lnTo>
                  <a:lnTo>
                    <a:pt x="346499" y="121565"/>
                  </a:lnTo>
                  <a:lnTo>
                    <a:pt x="301163" y="133023"/>
                  </a:lnTo>
                  <a:lnTo>
                    <a:pt x="258311" y="144896"/>
                  </a:lnTo>
                  <a:lnTo>
                    <a:pt x="218724" y="156970"/>
                  </a:lnTo>
                  <a:lnTo>
                    <a:pt x="181850" y="169440"/>
                  </a:lnTo>
                  <a:lnTo>
                    <a:pt x="117299" y="195393"/>
                  </a:lnTo>
                  <a:lnTo>
                    <a:pt x="65412" y="223072"/>
                  </a:lnTo>
                  <a:lnTo>
                    <a:pt x="26790" y="253641"/>
                  </a:lnTo>
                  <a:lnTo>
                    <a:pt x="2884" y="291165"/>
                  </a:lnTo>
                  <a:lnTo>
                    <a:pt x="0" y="308641"/>
                  </a:lnTo>
                  <a:lnTo>
                    <a:pt x="56388" y="317945"/>
                  </a:lnTo>
                  <a:lnTo>
                    <a:pt x="57285" y="312505"/>
                  </a:lnTo>
                  <a:lnTo>
                    <a:pt x="56065" y="312505"/>
                  </a:lnTo>
                  <a:lnTo>
                    <a:pt x="58588" y="304604"/>
                  </a:lnTo>
                  <a:lnTo>
                    <a:pt x="59928" y="304604"/>
                  </a:lnTo>
                  <a:lnTo>
                    <a:pt x="59161" y="304559"/>
                  </a:lnTo>
                  <a:lnTo>
                    <a:pt x="62576" y="299189"/>
                  </a:lnTo>
                  <a:lnTo>
                    <a:pt x="63487" y="299189"/>
                  </a:lnTo>
                  <a:lnTo>
                    <a:pt x="67140" y="294653"/>
                  </a:lnTo>
                  <a:lnTo>
                    <a:pt x="66658" y="294653"/>
                  </a:lnTo>
                  <a:lnTo>
                    <a:pt x="69843" y="291297"/>
                  </a:lnTo>
                  <a:lnTo>
                    <a:pt x="70404" y="291297"/>
                  </a:lnTo>
                  <a:lnTo>
                    <a:pt x="79034" y="283564"/>
                  </a:lnTo>
                  <a:lnTo>
                    <a:pt x="78737" y="283564"/>
                  </a:lnTo>
                  <a:lnTo>
                    <a:pt x="81372" y="281468"/>
                  </a:lnTo>
                  <a:lnTo>
                    <a:pt x="81718" y="281468"/>
                  </a:lnTo>
                  <a:lnTo>
                    <a:pt x="95422" y="271834"/>
                  </a:lnTo>
                  <a:lnTo>
                    <a:pt x="95230" y="271834"/>
                  </a:lnTo>
                  <a:lnTo>
                    <a:pt x="97344" y="270483"/>
                  </a:lnTo>
                  <a:lnTo>
                    <a:pt x="97563" y="270483"/>
                  </a:lnTo>
                  <a:lnTo>
                    <a:pt x="116026" y="259789"/>
                  </a:lnTo>
                  <a:lnTo>
                    <a:pt x="115896" y="259789"/>
                  </a:lnTo>
                  <a:lnTo>
                    <a:pt x="117591" y="258883"/>
                  </a:lnTo>
                  <a:lnTo>
                    <a:pt x="117737" y="258883"/>
                  </a:lnTo>
                  <a:lnTo>
                    <a:pt x="140585" y="247629"/>
                  </a:lnTo>
                  <a:lnTo>
                    <a:pt x="141871" y="246995"/>
                  </a:lnTo>
                  <a:lnTo>
                    <a:pt x="168872" y="235477"/>
                  </a:lnTo>
                  <a:lnTo>
                    <a:pt x="169946" y="235017"/>
                  </a:lnTo>
                  <a:lnTo>
                    <a:pt x="200689" y="223415"/>
                  </a:lnTo>
                  <a:lnTo>
                    <a:pt x="201595" y="223072"/>
                  </a:lnTo>
                  <a:lnTo>
                    <a:pt x="235846" y="211509"/>
                  </a:lnTo>
                  <a:lnTo>
                    <a:pt x="236623" y="211246"/>
                  </a:lnTo>
                  <a:lnTo>
                    <a:pt x="274176" y="199807"/>
                  </a:lnTo>
                  <a:lnTo>
                    <a:pt x="315509" y="188352"/>
                  </a:lnTo>
                  <a:lnTo>
                    <a:pt x="359692" y="177178"/>
                  </a:lnTo>
                  <a:lnTo>
                    <a:pt x="406571" y="166320"/>
                  </a:lnTo>
                  <a:lnTo>
                    <a:pt x="455997" y="155809"/>
                  </a:lnTo>
                  <a:lnTo>
                    <a:pt x="507823" y="145675"/>
                  </a:lnTo>
                  <a:lnTo>
                    <a:pt x="561903" y="135947"/>
                  </a:lnTo>
                  <a:lnTo>
                    <a:pt x="618098" y="126652"/>
                  </a:lnTo>
                  <a:lnTo>
                    <a:pt x="676252" y="117819"/>
                  </a:lnTo>
                  <a:lnTo>
                    <a:pt x="736230" y="109475"/>
                  </a:lnTo>
                  <a:lnTo>
                    <a:pt x="797886" y="101646"/>
                  </a:lnTo>
                  <a:lnTo>
                    <a:pt x="861086" y="94360"/>
                  </a:lnTo>
                  <a:lnTo>
                    <a:pt x="925676" y="87645"/>
                  </a:lnTo>
                  <a:lnTo>
                    <a:pt x="991390" y="81536"/>
                  </a:lnTo>
                  <a:lnTo>
                    <a:pt x="1126333" y="71184"/>
                  </a:lnTo>
                  <a:lnTo>
                    <a:pt x="1264619" y="63530"/>
                  </a:lnTo>
                  <a:lnTo>
                    <a:pt x="1264486" y="63530"/>
                  </a:lnTo>
                  <a:lnTo>
                    <a:pt x="1405143" y="58783"/>
                  </a:lnTo>
                  <a:lnTo>
                    <a:pt x="1404920" y="58783"/>
                  </a:lnTo>
                  <a:lnTo>
                    <a:pt x="1546777" y="57153"/>
                  </a:lnTo>
                  <a:lnTo>
                    <a:pt x="1546510" y="57151"/>
                  </a:lnTo>
                  <a:lnTo>
                    <a:pt x="2489825" y="57150"/>
                  </a:lnTo>
                  <a:lnTo>
                    <a:pt x="2483369" y="56292"/>
                  </a:lnTo>
                  <a:lnTo>
                    <a:pt x="2424565" y="49122"/>
                  </a:lnTo>
                  <a:lnTo>
                    <a:pt x="2301716" y="36010"/>
                  </a:lnTo>
                  <a:lnTo>
                    <a:pt x="2172784" y="24671"/>
                  </a:lnTo>
                  <a:lnTo>
                    <a:pt x="2106319" y="19712"/>
                  </a:lnTo>
                  <a:lnTo>
                    <a:pt x="1970382" y="11342"/>
                  </a:lnTo>
                  <a:lnTo>
                    <a:pt x="1831046" y="5153"/>
                  </a:lnTo>
                  <a:lnTo>
                    <a:pt x="1689474" y="1316"/>
                  </a:lnTo>
                  <a:lnTo>
                    <a:pt x="1546741" y="0"/>
                  </a:lnTo>
                  <a:close/>
                </a:path>
                <a:path w="3065779" h="318135">
                  <a:moveTo>
                    <a:pt x="58588" y="304604"/>
                  </a:moveTo>
                  <a:lnTo>
                    <a:pt x="56065" y="312505"/>
                  </a:lnTo>
                  <a:lnTo>
                    <a:pt x="57906" y="308739"/>
                  </a:lnTo>
                  <a:lnTo>
                    <a:pt x="58588" y="304604"/>
                  </a:lnTo>
                  <a:close/>
                </a:path>
                <a:path w="3065779" h="318135">
                  <a:moveTo>
                    <a:pt x="57906" y="308739"/>
                  </a:moveTo>
                  <a:lnTo>
                    <a:pt x="56065" y="312505"/>
                  </a:lnTo>
                  <a:lnTo>
                    <a:pt x="57285" y="312505"/>
                  </a:lnTo>
                  <a:lnTo>
                    <a:pt x="57906" y="308739"/>
                  </a:lnTo>
                  <a:close/>
                </a:path>
                <a:path w="3065779" h="318135">
                  <a:moveTo>
                    <a:pt x="59928" y="304604"/>
                  </a:moveTo>
                  <a:lnTo>
                    <a:pt x="58588" y="304604"/>
                  </a:lnTo>
                  <a:lnTo>
                    <a:pt x="57906" y="308739"/>
                  </a:lnTo>
                  <a:lnTo>
                    <a:pt x="59928" y="304604"/>
                  </a:lnTo>
                  <a:close/>
                </a:path>
                <a:path w="3065779" h="318135">
                  <a:moveTo>
                    <a:pt x="62576" y="299189"/>
                  </a:moveTo>
                  <a:lnTo>
                    <a:pt x="59161" y="304559"/>
                  </a:lnTo>
                  <a:lnTo>
                    <a:pt x="61169" y="302067"/>
                  </a:lnTo>
                  <a:lnTo>
                    <a:pt x="62576" y="299189"/>
                  </a:lnTo>
                  <a:close/>
                </a:path>
                <a:path w="3065779" h="318135">
                  <a:moveTo>
                    <a:pt x="61169" y="302067"/>
                  </a:moveTo>
                  <a:lnTo>
                    <a:pt x="59161" y="304559"/>
                  </a:lnTo>
                  <a:lnTo>
                    <a:pt x="59950" y="304559"/>
                  </a:lnTo>
                  <a:lnTo>
                    <a:pt x="61169" y="302067"/>
                  </a:lnTo>
                  <a:close/>
                </a:path>
                <a:path w="3065779" h="318135">
                  <a:moveTo>
                    <a:pt x="63487" y="299189"/>
                  </a:moveTo>
                  <a:lnTo>
                    <a:pt x="62576" y="299189"/>
                  </a:lnTo>
                  <a:lnTo>
                    <a:pt x="61169" y="302067"/>
                  </a:lnTo>
                  <a:lnTo>
                    <a:pt x="63487" y="299189"/>
                  </a:lnTo>
                  <a:close/>
                </a:path>
                <a:path w="3065779" h="318135">
                  <a:moveTo>
                    <a:pt x="69843" y="291297"/>
                  </a:moveTo>
                  <a:lnTo>
                    <a:pt x="66658" y="294653"/>
                  </a:lnTo>
                  <a:lnTo>
                    <a:pt x="68389" y="293102"/>
                  </a:lnTo>
                  <a:lnTo>
                    <a:pt x="69843" y="291297"/>
                  </a:lnTo>
                  <a:close/>
                </a:path>
                <a:path w="3065779" h="318135">
                  <a:moveTo>
                    <a:pt x="68389" y="293102"/>
                  </a:moveTo>
                  <a:lnTo>
                    <a:pt x="66658" y="294653"/>
                  </a:lnTo>
                  <a:lnTo>
                    <a:pt x="67140" y="294653"/>
                  </a:lnTo>
                  <a:lnTo>
                    <a:pt x="68389" y="293102"/>
                  </a:lnTo>
                  <a:close/>
                </a:path>
                <a:path w="3065779" h="318135">
                  <a:moveTo>
                    <a:pt x="70404" y="291297"/>
                  </a:moveTo>
                  <a:lnTo>
                    <a:pt x="69843" y="291297"/>
                  </a:lnTo>
                  <a:lnTo>
                    <a:pt x="68389" y="293102"/>
                  </a:lnTo>
                  <a:lnTo>
                    <a:pt x="70404" y="291297"/>
                  </a:lnTo>
                  <a:close/>
                </a:path>
                <a:path w="3065779" h="318135">
                  <a:moveTo>
                    <a:pt x="81372" y="281468"/>
                  </a:moveTo>
                  <a:lnTo>
                    <a:pt x="78737" y="283564"/>
                  </a:lnTo>
                  <a:lnTo>
                    <a:pt x="80114" y="282596"/>
                  </a:lnTo>
                  <a:lnTo>
                    <a:pt x="81372" y="281468"/>
                  </a:lnTo>
                  <a:close/>
                </a:path>
                <a:path w="3065779" h="318135">
                  <a:moveTo>
                    <a:pt x="80114" y="282596"/>
                  </a:moveTo>
                  <a:lnTo>
                    <a:pt x="78737" y="283564"/>
                  </a:lnTo>
                  <a:lnTo>
                    <a:pt x="79034" y="283564"/>
                  </a:lnTo>
                  <a:lnTo>
                    <a:pt x="80114" y="282596"/>
                  </a:lnTo>
                  <a:close/>
                </a:path>
                <a:path w="3065779" h="318135">
                  <a:moveTo>
                    <a:pt x="81718" y="281468"/>
                  </a:moveTo>
                  <a:lnTo>
                    <a:pt x="81372" y="281468"/>
                  </a:lnTo>
                  <a:lnTo>
                    <a:pt x="80114" y="282596"/>
                  </a:lnTo>
                  <a:lnTo>
                    <a:pt x="81718" y="281468"/>
                  </a:lnTo>
                  <a:close/>
                </a:path>
                <a:path w="3065779" h="318135">
                  <a:moveTo>
                    <a:pt x="97344" y="270483"/>
                  </a:moveTo>
                  <a:lnTo>
                    <a:pt x="95230" y="271834"/>
                  </a:lnTo>
                  <a:lnTo>
                    <a:pt x="96316" y="271205"/>
                  </a:lnTo>
                  <a:lnTo>
                    <a:pt x="97344" y="270483"/>
                  </a:lnTo>
                  <a:close/>
                </a:path>
                <a:path w="3065779" h="318135">
                  <a:moveTo>
                    <a:pt x="96316" y="271205"/>
                  </a:moveTo>
                  <a:lnTo>
                    <a:pt x="95230" y="271834"/>
                  </a:lnTo>
                  <a:lnTo>
                    <a:pt x="95422" y="271834"/>
                  </a:lnTo>
                  <a:lnTo>
                    <a:pt x="96316" y="271205"/>
                  </a:lnTo>
                  <a:close/>
                </a:path>
                <a:path w="3065779" h="318135">
                  <a:moveTo>
                    <a:pt x="97563" y="270483"/>
                  </a:moveTo>
                  <a:lnTo>
                    <a:pt x="97344" y="270483"/>
                  </a:lnTo>
                  <a:lnTo>
                    <a:pt x="96316" y="271205"/>
                  </a:lnTo>
                  <a:lnTo>
                    <a:pt x="97563" y="270483"/>
                  </a:lnTo>
                  <a:close/>
                </a:path>
                <a:path w="3065779" h="318135">
                  <a:moveTo>
                    <a:pt x="117591" y="258883"/>
                  </a:moveTo>
                  <a:lnTo>
                    <a:pt x="115896" y="259789"/>
                  </a:lnTo>
                  <a:lnTo>
                    <a:pt x="116764" y="259362"/>
                  </a:lnTo>
                  <a:lnTo>
                    <a:pt x="117591" y="258883"/>
                  </a:lnTo>
                  <a:close/>
                </a:path>
                <a:path w="3065779" h="318135">
                  <a:moveTo>
                    <a:pt x="116764" y="259362"/>
                  </a:moveTo>
                  <a:lnTo>
                    <a:pt x="115896" y="259789"/>
                  </a:lnTo>
                  <a:lnTo>
                    <a:pt x="116026" y="259789"/>
                  </a:lnTo>
                  <a:lnTo>
                    <a:pt x="116764" y="259362"/>
                  </a:lnTo>
                  <a:close/>
                </a:path>
                <a:path w="3065779" h="318135">
                  <a:moveTo>
                    <a:pt x="117737" y="258883"/>
                  </a:moveTo>
                  <a:lnTo>
                    <a:pt x="117591" y="258883"/>
                  </a:lnTo>
                  <a:lnTo>
                    <a:pt x="116764" y="259362"/>
                  </a:lnTo>
                  <a:lnTo>
                    <a:pt x="117737" y="258883"/>
                  </a:lnTo>
                  <a:close/>
                </a:path>
                <a:path w="3065779" h="318135">
                  <a:moveTo>
                    <a:pt x="2902441" y="195200"/>
                  </a:moveTo>
                  <a:lnTo>
                    <a:pt x="2874297" y="241655"/>
                  </a:lnTo>
                  <a:lnTo>
                    <a:pt x="3065354" y="257177"/>
                  </a:lnTo>
                  <a:lnTo>
                    <a:pt x="3034903" y="208870"/>
                  </a:lnTo>
                  <a:lnTo>
                    <a:pt x="2930719" y="208870"/>
                  </a:lnTo>
                  <a:lnTo>
                    <a:pt x="2902441" y="195200"/>
                  </a:lnTo>
                  <a:close/>
                </a:path>
                <a:path w="3065779" h="318135">
                  <a:moveTo>
                    <a:pt x="141871" y="246995"/>
                  </a:moveTo>
                  <a:lnTo>
                    <a:pt x="140495" y="247629"/>
                  </a:lnTo>
                  <a:lnTo>
                    <a:pt x="141184" y="247334"/>
                  </a:lnTo>
                  <a:lnTo>
                    <a:pt x="141871" y="246995"/>
                  </a:lnTo>
                  <a:close/>
                </a:path>
                <a:path w="3065779" h="318135">
                  <a:moveTo>
                    <a:pt x="141184" y="247334"/>
                  </a:moveTo>
                  <a:lnTo>
                    <a:pt x="140495" y="247629"/>
                  </a:lnTo>
                  <a:lnTo>
                    <a:pt x="141184" y="247334"/>
                  </a:lnTo>
                  <a:close/>
                </a:path>
                <a:path w="3065779" h="318135">
                  <a:moveTo>
                    <a:pt x="141974" y="246995"/>
                  </a:moveTo>
                  <a:lnTo>
                    <a:pt x="141184" y="247334"/>
                  </a:lnTo>
                  <a:lnTo>
                    <a:pt x="141974" y="246995"/>
                  </a:lnTo>
                  <a:close/>
                </a:path>
                <a:path w="3065779" h="318135">
                  <a:moveTo>
                    <a:pt x="169946" y="235017"/>
                  </a:moveTo>
                  <a:lnTo>
                    <a:pt x="168807" y="235477"/>
                  </a:lnTo>
                  <a:lnTo>
                    <a:pt x="169370" y="235264"/>
                  </a:lnTo>
                  <a:lnTo>
                    <a:pt x="169946" y="235017"/>
                  </a:lnTo>
                  <a:close/>
                </a:path>
                <a:path w="3065779" h="318135">
                  <a:moveTo>
                    <a:pt x="169370" y="235264"/>
                  </a:moveTo>
                  <a:lnTo>
                    <a:pt x="168807" y="235477"/>
                  </a:lnTo>
                  <a:lnTo>
                    <a:pt x="169370" y="235264"/>
                  </a:lnTo>
                  <a:close/>
                </a:path>
                <a:path w="3065779" h="318135">
                  <a:moveTo>
                    <a:pt x="170022" y="235017"/>
                  </a:moveTo>
                  <a:lnTo>
                    <a:pt x="169370" y="235264"/>
                  </a:lnTo>
                  <a:lnTo>
                    <a:pt x="170022" y="235017"/>
                  </a:lnTo>
                  <a:close/>
                </a:path>
                <a:path w="3065779" h="318135">
                  <a:moveTo>
                    <a:pt x="201120" y="223252"/>
                  </a:moveTo>
                  <a:lnTo>
                    <a:pt x="200638" y="223415"/>
                  </a:lnTo>
                  <a:lnTo>
                    <a:pt x="201120" y="223252"/>
                  </a:lnTo>
                  <a:close/>
                </a:path>
                <a:path w="3065779" h="318135">
                  <a:moveTo>
                    <a:pt x="201652" y="223072"/>
                  </a:moveTo>
                  <a:lnTo>
                    <a:pt x="201120" y="223252"/>
                  </a:lnTo>
                  <a:lnTo>
                    <a:pt x="201652" y="223072"/>
                  </a:lnTo>
                  <a:close/>
                </a:path>
                <a:path w="3065779" h="318135">
                  <a:moveTo>
                    <a:pt x="236669" y="211246"/>
                  </a:moveTo>
                  <a:lnTo>
                    <a:pt x="236206" y="211387"/>
                  </a:lnTo>
                  <a:lnTo>
                    <a:pt x="236669" y="211246"/>
                  </a:lnTo>
                  <a:close/>
                </a:path>
                <a:path w="3065779" h="318135">
                  <a:moveTo>
                    <a:pt x="2932186" y="146103"/>
                  </a:moveTo>
                  <a:lnTo>
                    <a:pt x="2902441" y="195200"/>
                  </a:lnTo>
                  <a:lnTo>
                    <a:pt x="2930719" y="208870"/>
                  </a:lnTo>
                  <a:lnTo>
                    <a:pt x="2955592" y="157417"/>
                  </a:lnTo>
                  <a:lnTo>
                    <a:pt x="2932186" y="146103"/>
                  </a:lnTo>
                  <a:close/>
                </a:path>
                <a:path w="3065779" h="318135">
                  <a:moveTo>
                    <a:pt x="2963136" y="95018"/>
                  </a:moveTo>
                  <a:lnTo>
                    <a:pt x="2932186" y="146103"/>
                  </a:lnTo>
                  <a:lnTo>
                    <a:pt x="2955592" y="157417"/>
                  </a:lnTo>
                  <a:lnTo>
                    <a:pt x="2930719" y="208870"/>
                  </a:lnTo>
                  <a:lnTo>
                    <a:pt x="3034903" y="208870"/>
                  </a:lnTo>
                  <a:lnTo>
                    <a:pt x="2963136" y="95018"/>
                  </a:lnTo>
                  <a:close/>
                </a:path>
                <a:path w="3065779" h="318135">
                  <a:moveTo>
                    <a:pt x="2892012" y="190159"/>
                  </a:moveTo>
                  <a:lnTo>
                    <a:pt x="2902441" y="195200"/>
                  </a:lnTo>
                  <a:lnTo>
                    <a:pt x="2905073" y="190855"/>
                  </a:lnTo>
                  <a:lnTo>
                    <a:pt x="2894576" y="190855"/>
                  </a:lnTo>
                  <a:lnTo>
                    <a:pt x="2892012" y="190159"/>
                  </a:lnTo>
                  <a:close/>
                </a:path>
                <a:path w="3065779" h="318135">
                  <a:moveTo>
                    <a:pt x="2889627" y="189006"/>
                  </a:moveTo>
                  <a:lnTo>
                    <a:pt x="2892012" y="190159"/>
                  </a:lnTo>
                  <a:lnTo>
                    <a:pt x="2894576" y="190855"/>
                  </a:lnTo>
                  <a:lnTo>
                    <a:pt x="2889627" y="189006"/>
                  </a:lnTo>
                  <a:close/>
                </a:path>
                <a:path w="3065779" h="318135">
                  <a:moveTo>
                    <a:pt x="2906194" y="189006"/>
                  </a:moveTo>
                  <a:lnTo>
                    <a:pt x="2889627" y="189006"/>
                  </a:lnTo>
                  <a:lnTo>
                    <a:pt x="2894576" y="190855"/>
                  </a:lnTo>
                  <a:lnTo>
                    <a:pt x="2905073" y="190855"/>
                  </a:lnTo>
                  <a:lnTo>
                    <a:pt x="2906194" y="189006"/>
                  </a:lnTo>
                  <a:close/>
                </a:path>
                <a:path w="3065779" h="318135">
                  <a:moveTo>
                    <a:pt x="2910993" y="181085"/>
                  </a:moveTo>
                  <a:lnTo>
                    <a:pt x="2858590" y="181085"/>
                  </a:lnTo>
                  <a:lnTo>
                    <a:pt x="2859280" y="181263"/>
                  </a:lnTo>
                  <a:lnTo>
                    <a:pt x="2892012" y="190159"/>
                  </a:lnTo>
                  <a:lnTo>
                    <a:pt x="2889627" y="189006"/>
                  </a:lnTo>
                  <a:lnTo>
                    <a:pt x="2906194" y="189006"/>
                  </a:lnTo>
                  <a:lnTo>
                    <a:pt x="2910993" y="181085"/>
                  </a:lnTo>
                  <a:close/>
                </a:path>
                <a:path w="3065779" h="318135">
                  <a:moveTo>
                    <a:pt x="2858926" y="181176"/>
                  </a:moveTo>
                  <a:lnTo>
                    <a:pt x="2859245" y="181263"/>
                  </a:lnTo>
                  <a:lnTo>
                    <a:pt x="2858926" y="181176"/>
                  </a:lnTo>
                  <a:close/>
                </a:path>
                <a:path w="3065779" h="318135">
                  <a:moveTo>
                    <a:pt x="2916677" y="171702"/>
                  </a:moveTo>
                  <a:lnTo>
                    <a:pt x="2820236" y="171702"/>
                  </a:lnTo>
                  <a:lnTo>
                    <a:pt x="2820831" y="171841"/>
                  </a:lnTo>
                  <a:lnTo>
                    <a:pt x="2858926" y="181176"/>
                  </a:lnTo>
                  <a:lnTo>
                    <a:pt x="2858590" y="181085"/>
                  </a:lnTo>
                  <a:lnTo>
                    <a:pt x="2910993" y="181085"/>
                  </a:lnTo>
                  <a:lnTo>
                    <a:pt x="2916677" y="171702"/>
                  </a:lnTo>
                  <a:close/>
                </a:path>
                <a:path w="3065779" h="318135">
                  <a:moveTo>
                    <a:pt x="2820515" y="171770"/>
                  </a:moveTo>
                  <a:lnTo>
                    <a:pt x="2820802" y="171841"/>
                  </a:lnTo>
                  <a:lnTo>
                    <a:pt x="2820515" y="171770"/>
                  </a:lnTo>
                  <a:close/>
                </a:path>
                <a:path w="3065779" h="318135">
                  <a:moveTo>
                    <a:pt x="2922246" y="162510"/>
                  </a:moveTo>
                  <a:lnTo>
                    <a:pt x="2778866" y="162510"/>
                  </a:lnTo>
                  <a:lnTo>
                    <a:pt x="2779386" y="162620"/>
                  </a:lnTo>
                  <a:lnTo>
                    <a:pt x="2820515" y="171770"/>
                  </a:lnTo>
                  <a:lnTo>
                    <a:pt x="2820236" y="171702"/>
                  </a:lnTo>
                  <a:lnTo>
                    <a:pt x="2916677" y="171702"/>
                  </a:lnTo>
                  <a:lnTo>
                    <a:pt x="2922246" y="162510"/>
                  </a:lnTo>
                  <a:close/>
                </a:path>
                <a:path w="3065779" h="318135">
                  <a:moveTo>
                    <a:pt x="2779128" y="162568"/>
                  </a:moveTo>
                  <a:lnTo>
                    <a:pt x="2779363" y="162620"/>
                  </a:lnTo>
                  <a:lnTo>
                    <a:pt x="2779128" y="162568"/>
                  </a:lnTo>
                  <a:close/>
                </a:path>
                <a:path w="3065779" h="318135">
                  <a:moveTo>
                    <a:pt x="2927680" y="153541"/>
                  </a:moveTo>
                  <a:lnTo>
                    <a:pt x="2734642" y="153541"/>
                  </a:lnTo>
                  <a:lnTo>
                    <a:pt x="2735103" y="153630"/>
                  </a:lnTo>
                  <a:lnTo>
                    <a:pt x="2779128" y="162568"/>
                  </a:lnTo>
                  <a:lnTo>
                    <a:pt x="2778866" y="162510"/>
                  </a:lnTo>
                  <a:lnTo>
                    <a:pt x="2922246" y="162510"/>
                  </a:lnTo>
                  <a:lnTo>
                    <a:pt x="2927680" y="153541"/>
                  </a:lnTo>
                  <a:close/>
                </a:path>
                <a:path w="3065779" h="318135">
                  <a:moveTo>
                    <a:pt x="2734831" y="153579"/>
                  </a:moveTo>
                  <a:lnTo>
                    <a:pt x="2735080" y="153630"/>
                  </a:lnTo>
                  <a:lnTo>
                    <a:pt x="2734831" y="153579"/>
                  </a:lnTo>
                  <a:close/>
                </a:path>
                <a:path w="3065779" h="318135">
                  <a:moveTo>
                    <a:pt x="2929539" y="144823"/>
                  </a:moveTo>
                  <a:lnTo>
                    <a:pt x="2687717" y="144823"/>
                  </a:lnTo>
                  <a:lnTo>
                    <a:pt x="2688131" y="144896"/>
                  </a:lnTo>
                  <a:lnTo>
                    <a:pt x="2734831" y="153579"/>
                  </a:lnTo>
                  <a:lnTo>
                    <a:pt x="2734642" y="153541"/>
                  </a:lnTo>
                  <a:lnTo>
                    <a:pt x="2927680" y="153541"/>
                  </a:lnTo>
                  <a:lnTo>
                    <a:pt x="2932186" y="146103"/>
                  </a:lnTo>
                  <a:lnTo>
                    <a:pt x="2929539" y="144823"/>
                  </a:lnTo>
                  <a:close/>
                </a:path>
                <a:path w="3065779" h="318135">
                  <a:moveTo>
                    <a:pt x="2687915" y="144859"/>
                  </a:moveTo>
                  <a:lnTo>
                    <a:pt x="2688113" y="144896"/>
                  </a:lnTo>
                  <a:lnTo>
                    <a:pt x="2687915" y="144859"/>
                  </a:lnTo>
                  <a:close/>
                </a:path>
                <a:path w="3065779" h="318135">
                  <a:moveTo>
                    <a:pt x="2912055" y="136382"/>
                  </a:moveTo>
                  <a:lnTo>
                    <a:pt x="2638242" y="136382"/>
                  </a:lnTo>
                  <a:lnTo>
                    <a:pt x="2638619" y="136444"/>
                  </a:lnTo>
                  <a:lnTo>
                    <a:pt x="2687915" y="144859"/>
                  </a:lnTo>
                  <a:lnTo>
                    <a:pt x="2687717" y="144823"/>
                  </a:lnTo>
                  <a:lnTo>
                    <a:pt x="2929539" y="144823"/>
                  </a:lnTo>
                  <a:lnTo>
                    <a:pt x="2912055" y="136382"/>
                  </a:lnTo>
                  <a:close/>
                </a:path>
                <a:path w="3065779" h="318135">
                  <a:moveTo>
                    <a:pt x="2638462" y="136420"/>
                  </a:moveTo>
                  <a:lnTo>
                    <a:pt x="2638606" y="136444"/>
                  </a:lnTo>
                  <a:lnTo>
                    <a:pt x="2638462" y="136420"/>
                  </a:lnTo>
                  <a:close/>
                </a:path>
                <a:path w="3065779" h="318135">
                  <a:moveTo>
                    <a:pt x="2882075" y="128243"/>
                  </a:moveTo>
                  <a:lnTo>
                    <a:pt x="2586367" y="128243"/>
                  </a:lnTo>
                  <a:lnTo>
                    <a:pt x="2586714" y="128296"/>
                  </a:lnTo>
                  <a:lnTo>
                    <a:pt x="2638462" y="136420"/>
                  </a:lnTo>
                  <a:lnTo>
                    <a:pt x="2638242" y="136382"/>
                  </a:lnTo>
                  <a:lnTo>
                    <a:pt x="2912055" y="136382"/>
                  </a:lnTo>
                  <a:lnTo>
                    <a:pt x="2882075" y="128243"/>
                  </a:lnTo>
                  <a:close/>
                </a:path>
                <a:path w="3065779" h="318135">
                  <a:moveTo>
                    <a:pt x="2586628" y="128284"/>
                  </a:moveTo>
                  <a:close/>
                </a:path>
                <a:path w="3065779" h="318135">
                  <a:moveTo>
                    <a:pt x="2851134" y="120430"/>
                  </a:moveTo>
                  <a:lnTo>
                    <a:pt x="2532237" y="120430"/>
                  </a:lnTo>
                  <a:lnTo>
                    <a:pt x="2532560" y="120474"/>
                  </a:lnTo>
                  <a:lnTo>
                    <a:pt x="2586628" y="128284"/>
                  </a:lnTo>
                  <a:lnTo>
                    <a:pt x="2586367" y="128243"/>
                  </a:lnTo>
                  <a:lnTo>
                    <a:pt x="2882075" y="128243"/>
                  </a:lnTo>
                  <a:lnTo>
                    <a:pt x="2873220" y="125839"/>
                  </a:lnTo>
                  <a:lnTo>
                    <a:pt x="2851134" y="120430"/>
                  </a:lnTo>
                  <a:close/>
                </a:path>
                <a:path w="3065779" h="318135">
                  <a:moveTo>
                    <a:pt x="2532377" y="120450"/>
                  </a:moveTo>
                  <a:lnTo>
                    <a:pt x="2532545" y="120474"/>
                  </a:lnTo>
                  <a:lnTo>
                    <a:pt x="2532377" y="120450"/>
                  </a:lnTo>
                  <a:close/>
                </a:path>
                <a:path w="3065779" h="318135">
                  <a:moveTo>
                    <a:pt x="2819344" y="112965"/>
                  </a:moveTo>
                  <a:lnTo>
                    <a:pt x="2475998" y="112965"/>
                  </a:lnTo>
                  <a:lnTo>
                    <a:pt x="2476300" y="113003"/>
                  </a:lnTo>
                  <a:lnTo>
                    <a:pt x="2532377" y="120450"/>
                  </a:lnTo>
                  <a:lnTo>
                    <a:pt x="2532237" y="120430"/>
                  </a:lnTo>
                  <a:lnTo>
                    <a:pt x="2851134" y="120430"/>
                  </a:lnTo>
                  <a:lnTo>
                    <a:pt x="2833533" y="116119"/>
                  </a:lnTo>
                  <a:lnTo>
                    <a:pt x="2819344" y="112965"/>
                  </a:lnTo>
                  <a:close/>
                </a:path>
                <a:path w="3065779" h="318135">
                  <a:moveTo>
                    <a:pt x="2476113" y="112980"/>
                  </a:moveTo>
                  <a:lnTo>
                    <a:pt x="2476285" y="113003"/>
                  </a:lnTo>
                  <a:lnTo>
                    <a:pt x="2476113" y="112980"/>
                  </a:lnTo>
                  <a:close/>
                </a:path>
                <a:path w="3065779" h="318135">
                  <a:moveTo>
                    <a:pt x="2787089" y="105869"/>
                  </a:moveTo>
                  <a:lnTo>
                    <a:pt x="2417792" y="105869"/>
                  </a:lnTo>
                  <a:lnTo>
                    <a:pt x="2418080" y="105904"/>
                  </a:lnTo>
                  <a:lnTo>
                    <a:pt x="2476113" y="112980"/>
                  </a:lnTo>
                  <a:lnTo>
                    <a:pt x="2819344" y="112965"/>
                  </a:lnTo>
                  <a:lnTo>
                    <a:pt x="2791012" y="106666"/>
                  </a:lnTo>
                  <a:lnTo>
                    <a:pt x="2787089" y="105869"/>
                  </a:lnTo>
                  <a:close/>
                </a:path>
                <a:path w="3065779" h="318135">
                  <a:moveTo>
                    <a:pt x="2418011" y="105896"/>
                  </a:moveTo>
                  <a:close/>
                </a:path>
                <a:path w="3065779" h="318135">
                  <a:moveTo>
                    <a:pt x="2754064" y="99167"/>
                  </a:moveTo>
                  <a:lnTo>
                    <a:pt x="2357763" y="99167"/>
                  </a:lnTo>
                  <a:lnTo>
                    <a:pt x="2358036" y="99197"/>
                  </a:lnTo>
                  <a:lnTo>
                    <a:pt x="2418011" y="105896"/>
                  </a:lnTo>
                  <a:lnTo>
                    <a:pt x="2417792" y="105869"/>
                  </a:lnTo>
                  <a:lnTo>
                    <a:pt x="2787089" y="105869"/>
                  </a:lnTo>
                  <a:lnTo>
                    <a:pt x="2754064" y="99167"/>
                  </a:lnTo>
                  <a:close/>
                </a:path>
                <a:path w="3065779" h="318135">
                  <a:moveTo>
                    <a:pt x="2357905" y="99183"/>
                  </a:moveTo>
                  <a:lnTo>
                    <a:pt x="2358036" y="99197"/>
                  </a:lnTo>
                  <a:lnTo>
                    <a:pt x="2357905" y="99183"/>
                  </a:lnTo>
                  <a:close/>
                </a:path>
                <a:path w="3065779" h="318135">
                  <a:moveTo>
                    <a:pt x="2720994" y="92880"/>
                  </a:moveTo>
                  <a:lnTo>
                    <a:pt x="2296053" y="92880"/>
                  </a:lnTo>
                  <a:lnTo>
                    <a:pt x="2296317" y="92905"/>
                  </a:lnTo>
                  <a:lnTo>
                    <a:pt x="2357905" y="99183"/>
                  </a:lnTo>
                  <a:lnTo>
                    <a:pt x="2357763" y="99167"/>
                  </a:lnTo>
                  <a:lnTo>
                    <a:pt x="2754064" y="99167"/>
                  </a:lnTo>
                  <a:lnTo>
                    <a:pt x="2745778" y="97486"/>
                  </a:lnTo>
                  <a:lnTo>
                    <a:pt x="2720994" y="92880"/>
                  </a:lnTo>
                  <a:close/>
                </a:path>
                <a:path w="3065779" h="318135">
                  <a:moveTo>
                    <a:pt x="2296155" y="92890"/>
                  </a:moveTo>
                  <a:lnTo>
                    <a:pt x="2296302" y="92905"/>
                  </a:lnTo>
                  <a:lnTo>
                    <a:pt x="2296155" y="92890"/>
                  </a:lnTo>
                  <a:close/>
                </a:path>
                <a:path w="3065779" h="318135">
                  <a:moveTo>
                    <a:pt x="2688756" y="87028"/>
                  </a:moveTo>
                  <a:lnTo>
                    <a:pt x="2232803" y="87028"/>
                  </a:lnTo>
                  <a:lnTo>
                    <a:pt x="2233060" y="87050"/>
                  </a:lnTo>
                  <a:lnTo>
                    <a:pt x="2296155" y="92890"/>
                  </a:lnTo>
                  <a:lnTo>
                    <a:pt x="2720994" y="92880"/>
                  </a:lnTo>
                  <a:lnTo>
                    <a:pt x="2697953" y="88597"/>
                  </a:lnTo>
                  <a:lnTo>
                    <a:pt x="2688756" y="87028"/>
                  </a:lnTo>
                  <a:close/>
                </a:path>
                <a:path w="3065779" h="318135">
                  <a:moveTo>
                    <a:pt x="2232963" y="87042"/>
                  </a:moveTo>
                  <a:close/>
                </a:path>
                <a:path w="3065779" h="318135">
                  <a:moveTo>
                    <a:pt x="2657156" y="81634"/>
                  </a:moveTo>
                  <a:lnTo>
                    <a:pt x="2168156" y="81634"/>
                  </a:lnTo>
                  <a:lnTo>
                    <a:pt x="2168406" y="81653"/>
                  </a:lnTo>
                  <a:lnTo>
                    <a:pt x="2232963" y="87042"/>
                  </a:lnTo>
                  <a:lnTo>
                    <a:pt x="2232803" y="87028"/>
                  </a:lnTo>
                  <a:lnTo>
                    <a:pt x="2688756" y="87028"/>
                  </a:lnTo>
                  <a:lnTo>
                    <a:pt x="2657156" y="81634"/>
                  </a:lnTo>
                  <a:close/>
                </a:path>
                <a:path w="3065779" h="318135">
                  <a:moveTo>
                    <a:pt x="2168200" y="81637"/>
                  </a:moveTo>
                  <a:lnTo>
                    <a:pt x="2168384" y="81653"/>
                  </a:lnTo>
                  <a:lnTo>
                    <a:pt x="2168200" y="81637"/>
                  </a:lnTo>
                  <a:close/>
                </a:path>
                <a:path w="3065779" h="318135">
                  <a:moveTo>
                    <a:pt x="2626662" y="76718"/>
                  </a:moveTo>
                  <a:lnTo>
                    <a:pt x="2102251" y="76718"/>
                  </a:lnTo>
                  <a:lnTo>
                    <a:pt x="2102622" y="76743"/>
                  </a:lnTo>
                  <a:lnTo>
                    <a:pt x="2168200" y="81637"/>
                  </a:lnTo>
                  <a:lnTo>
                    <a:pt x="2657156" y="81634"/>
                  </a:lnTo>
                  <a:lnTo>
                    <a:pt x="2647669" y="80015"/>
                  </a:lnTo>
                  <a:lnTo>
                    <a:pt x="2626662" y="76718"/>
                  </a:lnTo>
                  <a:close/>
                </a:path>
                <a:path w="3065779" h="318135">
                  <a:moveTo>
                    <a:pt x="2102448" y="76732"/>
                  </a:moveTo>
                  <a:lnTo>
                    <a:pt x="2102591" y="76743"/>
                  </a:lnTo>
                  <a:lnTo>
                    <a:pt x="2102448" y="76732"/>
                  </a:lnTo>
                  <a:close/>
                </a:path>
                <a:path w="3065779" h="318135">
                  <a:moveTo>
                    <a:pt x="2571796" y="68399"/>
                  </a:moveTo>
                  <a:lnTo>
                    <a:pt x="1967113" y="68399"/>
                  </a:lnTo>
                  <a:lnTo>
                    <a:pt x="1967602" y="68425"/>
                  </a:lnTo>
                  <a:lnTo>
                    <a:pt x="2102448" y="76732"/>
                  </a:lnTo>
                  <a:lnTo>
                    <a:pt x="2102251" y="76718"/>
                  </a:lnTo>
                  <a:lnTo>
                    <a:pt x="2626662" y="76718"/>
                  </a:lnTo>
                  <a:lnTo>
                    <a:pt x="2595054" y="71757"/>
                  </a:lnTo>
                  <a:lnTo>
                    <a:pt x="2571796" y="68399"/>
                  </a:lnTo>
                  <a:close/>
                </a:path>
                <a:path w="3065779" h="318135">
                  <a:moveTo>
                    <a:pt x="1967327" y="68412"/>
                  </a:moveTo>
                  <a:lnTo>
                    <a:pt x="1967525" y="68425"/>
                  </a:lnTo>
                  <a:lnTo>
                    <a:pt x="1967327" y="68412"/>
                  </a:lnTo>
                  <a:close/>
                </a:path>
                <a:path w="3065779" h="318135">
                  <a:moveTo>
                    <a:pt x="2528296" y="62257"/>
                  </a:moveTo>
                  <a:lnTo>
                    <a:pt x="1828756" y="62257"/>
                  </a:lnTo>
                  <a:lnTo>
                    <a:pt x="1829250" y="62275"/>
                  </a:lnTo>
                  <a:lnTo>
                    <a:pt x="1967327" y="68412"/>
                  </a:lnTo>
                  <a:lnTo>
                    <a:pt x="1967113" y="68399"/>
                  </a:lnTo>
                  <a:lnTo>
                    <a:pt x="2571796" y="68399"/>
                  </a:lnTo>
                  <a:lnTo>
                    <a:pt x="2540243" y="63844"/>
                  </a:lnTo>
                  <a:lnTo>
                    <a:pt x="2528296" y="62257"/>
                  </a:lnTo>
                  <a:close/>
                </a:path>
                <a:path w="3065779" h="318135">
                  <a:moveTo>
                    <a:pt x="1829010" y="62269"/>
                  </a:moveTo>
                  <a:lnTo>
                    <a:pt x="1829157" y="62275"/>
                  </a:lnTo>
                  <a:lnTo>
                    <a:pt x="1829010" y="62269"/>
                  </a:lnTo>
                  <a:close/>
                </a:path>
                <a:path w="3065779" h="318135">
                  <a:moveTo>
                    <a:pt x="2499639" y="58453"/>
                  </a:moveTo>
                  <a:lnTo>
                    <a:pt x="1688181" y="58453"/>
                  </a:lnTo>
                  <a:lnTo>
                    <a:pt x="1688692" y="58461"/>
                  </a:lnTo>
                  <a:lnTo>
                    <a:pt x="1688509" y="58461"/>
                  </a:lnTo>
                  <a:lnTo>
                    <a:pt x="1829010" y="62269"/>
                  </a:lnTo>
                  <a:lnTo>
                    <a:pt x="1828756" y="62257"/>
                  </a:lnTo>
                  <a:lnTo>
                    <a:pt x="2528296" y="62257"/>
                  </a:lnTo>
                  <a:lnTo>
                    <a:pt x="2499706" y="58461"/>
                  </a:lnTo>
                  <a:lnTo>
                    <a:pt x="1688692" y="58461"/>
                  </a:lnTo>
                  <a:lnTo>
                    <a:pt x="2499687" y="58459"/>
                  </a:lnTo>
                  <a:close/>
                </a:path>
                <a:path w="3065779" h="318135">
                  <a:moveTo>
                    <a:pt x="2489825" y="57150"/>
                  </a:moveTo>
                  <a:lnTo>
                    <a:pt x="1546777" y="57153"/>
                  </a:lnTo>
                  <a:lnTo>
                    <a:pt x="1688415" y="58459"/>
                  </a:lnTo>
                  <a:lnTo>
                    <a:pt x="1688181" y="58453"/>
                  </a:lnTo>
                  <a:lnTo>
                    <a:pt x="2499639" y="58453"/>
                  </a:lnTo>
                  <a:lnTo>
                    <a:pt x="2489825" y="5715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47760" y="1798320"/>
              <a:ext cx="722376" cy="7223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60527" y="3682871"/>
              <a:ext cx="3065780" cy="318135"/>
            </a:xfrm>
            <a:custGeom>
              <a:avLst/>
              <a:gdLst/>
              <a:ahLst/>
              <a:cxnLst/>
              <a:rect l="l" t="t" r="r" b="b"/>
              <a:pathLst>
                <a:path w="3065779" h="318135">
                  <a:moveTo>
                    <a:pt x="162912" y="122744"/>
                  </a:moveTo>
                  <a:lnTo>
                    <a:pt x="133167" y="171842"/>
                  </a:lnTo>
                  <a:lnTo>
                    <a:pt x="153299" y="181563"/>
                  </a:lnTo>
                  <a:lnTo>
                    <a:pt x="192133" y="192106"/>
                  </a:lnTo>
                  <a:lnTo>
                    <a:pt x="231820" y="201824"/>
                  </a:lnTo>
                  <a:lnTo>
                    <a:pt x="274341" y="211279"/>
                  </a:lnTo>
                  <a:lnTo>
                    <a:pt x="319576" y="220459"/>
                  </a:lnTo>
                  <a:lnTo>
                    <a:pt x="367400" y="229348"/>
                  </a:lnTo>
                  <a:lnTo>
                    <a:pt x="417685" y="237930"/>
                  </a:lnTo>
                  <a:lnTo>
                    <a:pt x="470300" y="246188"/>
                  </a:lnTo>
                  <a:lnTo>
                    <a:pt x="525110" y="254101"/>
                  </a:lnTo>
                  <a:lnTo>
                    <a:pt x="581985" y="261653"/>
                  </a:lnTo>
                  <a:lnTo>
                    <a:pt x="640788" y="268822"/>
                  </a:lnTo>
                  <a:lnTo>
                    <a:pt x="701385" y="275589"/>
                  </a:lnTo>
                  <a:lnTo>
                    <a:pt x="827412" y="287835"/>
                  </a:lnTo>
                  <a:lnTo>
                    <a:pt x="959035" y="298232"/>
                  </a:lnTo>
                  <a:lnTo>
                    <a:pt x="1094972" y="306603"/>
                  </a:lnTo>
                  <a:lnTo>
                    <a:pt x="1234307" y="312792"/>
                  </a:lnTo>
                  <a:lnTo>
                    <a:pt x="1375879" y="316628"/>
                  </a:lnTo>
                  <a:lnTo>
                    <a:pt x="1518612" y="317944"/>
                  </a:lnTo>
                  <a:lnTo>
                    <a:pt x="1661407" y="316304"/>
                  </a:lnTo>
                  <a:lnTo>
                    <a:pt x="1803102" y="311522"/>
                  </a:lnTo>
                  <a:lnTo>
                    <a:pt x="1942557" y="303806"/>
                  </a:lnTo>
                  <a:lnTo>
                    <a:pt x="2078598" y="293373"/>
                  </a:lnTo>
                  <a:lnTo>
                    <a:pt x="2145137" y="287191"/>
                  </a:lnTo>
                  <a:lnTo>
                    <a:pt x="2210356" y="280410"/>
                  </a:lnTo>
                  <a:lnTo>
                    <a:pt x="2274191" y="273053"/>
                  </a:lnTo>
                  <a:lnTo>
                    <a:pt x="2336507" y="265144"/>
                  </a:lnTo>
                  <a:lnTo>
                    <a:pt x="2367770" y="260795"/>
                  </a:lnTo>
                  <a:lnTo>
                    <a:pt x="1518251" y="260795"/>
                  </a:lnTo>
                  <a:lnTo>
                    <a:pt x="1518576" y="260792"/>
                  </a:lnTo>
                  <a:lnTo>
                    <a:pt x="1376662" y="259482"/>
                  </a:lnTo>
                  <a:lnTo>
                    <a:pt x="1376797" y="259482"/>
                  </a:lnTo>
                  <a:lnTo>
                    <a:pt x="1236103" y="255670"/>
                  </a:lnTo>
                  <a:lnTo>
                    <a:pt x="1097752" y="249519"/>
                  </a:lnTo>
                  <a:lnTo>
                    <a:pt x="962732" y="241202"/>
                  </a:lnTo>
                  <a:lnTo>
                    <a:pt x="896954" y="236291"/>
                  </a:lnTo>
                  <a:lnTo>
                    <a:pt x="832294" y="230894"/>
                  </a:lnTo>
                  <a:lnTo>
                    <a:pt x="769039" y="225038"/>
                  </a:lnTo>
                  <a:lnTo>
                    <a:pt x="707329" y="218748"/>
                  </a:lnTo>
                  <a:lnTo>
                    <a:pt x="647274" y="212041"/>
                  </a:lnTo>
                  <a:lnTo>
                    <a:pt x="589053" y="204942"/>
                  </a:lnTo>
                  <a:lnTo>
                    <a:pt x="532794" y="197471"/>
                  </a:lnTo>
                  <a:lnTo>
                    <a:pt x="478640" y="189649"/>
                  </a:lnTo>
                  <a:lnTo>
                    <a:pt x="426735" y="181500"/>
                  </a:lnTo>
                  <a:lnTo>
                    <a:pt x="377223" y="173047"/>
                  </a:lnTo>
                  <a:lnTo>
                    <a:pt x="330250" y="164313"/>
                  </a:lnTo>
                  <a:lnTo>
                    <a:pt x="285968" y="155324"/>
                  </a:lnTo>
                  <a:lnTo>
                    <a:pt x="244523" y="146103"/>
                  </a:lnTo>
                  <a:lnTo>
                    <a:pt x="206072" y="136681"/>
                  </a:lnTo>
                  <a:lnTo>
                    <a:pt x="177588" y="128939"/>
                  </a:lnTo>
                  <a:lnTo>
                    <a:pt x="175727" y="128939"/>
                  </a:lnTo>
                  <a:lnTo>
                    <a:pt x="170778" y="127090"/>
                  </a:lnTo>
                  <a:lnTo>
                    <a:pt x="171902" y="127090"/>
                  </a:lnTo>
                  <a:lnTo>
                    <a:pt x="162912" y="122744"/>
                  </a:lnTo>
                  <a:close/>
                </a:path>
                <a:path w="3065779" h="318135">
                  <a:moveTo>
                    <a:pt x="1518576" y="260792"/>
                  </a:moveTo>
                  <a:lnTo>
                    <a:pt x="1518251" y="260795"/>
                  </a:lnTo>
                  <a:lnTo>
                    <a:pt x="1518843" y="260794"/>
                  </a:lnTo>
                  <a:lnTo>
                    <a:pt x="1518576" y="260792"/>
                  </a:lnTo>
                  <a:close/>
                </a:path>
                <a:path w="3065779" h="318135">
                  <a:moveTo>
                    <a:pt x="1660153" y="259164"/>
                  </a:moveTo>
                  <a:lnTo>
                    <a:pt x="1518576" y="260792"/>
                  </a:lnTo>
                  <a:lnTo>
                    <a:pt x="1518843" y="260794"/>
                  </a:lnTo>
                  <a:lnTo>
                    <a:pt x="1518251" y="260795"/>
                  </a:lnTo>
                  <a:lnTo>
                    <a:pt x="2367797" y="260792"/>
                  </a:lnTo>
                  <a:lnTo>
                    <a:pt x="2379411" y="259176"/>
                  </a:lnTo>
                  <a:lnTo>
                    <a:pt x="1659797" y="259176"/>
                  </a:lnTo>
                  <a:lnTo>
                    <a:pt x="1660153" y="259164"/>
                  </a:lnTo>
                  <a:close/>
                </a:path>
                <a:path w="3065779" h="318135">
                  <a:moveTo>
                    <a:pt x="1376867" y="259484"/>
                  </a:moveTo>
                  <a:lnTo>
                    <a:pt x="1377172" y="259492"/>
                  </a:lnTo>
                  <a:lnTo>
                    <a:pt x="1377763" y="259492"/>
                  </a:lnTo>
                  <a:lnTo>
                    <a:pt x="1376867" y="259484"/>
                  </a:lnTo>
                  <a:close/>
                </a:path>
                <a:path w="3065779" h="318135">
                  <a:moveTo>
                    <a:pt x="1376797" y="259482"/>
                  </a:moveTo>
                  <a:lnTo>
                    <a:pt x="1376662" y="259482"/>
                  </a:lnTo>
                  <a:lnTo>
                    <a:pt x="1376867" y="259484"/>
                  </a:lnTo>
                  <a:close/>
                </a:path>
                <a:path w="3065779" h="318135">
                  <a:moveTo>
                    <a:pt x="2379521" y="259161"/>
                  </a:moveTo>
                  <a:lnTo>
                    <a:pt x="1660433" y="259161"/>
                  </a:lnTo>
                  <a:lnTo>
                    <a:pt x="1659797" y="259176"/>
                  </a:lnTo>
                  <a:lnTo>
                    <a:pt x="2379411" y="259176"/>
                  </a:lnTo>
                  <a:close/>
                </a:path>
                <a:path w="3065779" h="318135">
                  <a:moveTo>
                    <a:pt x="1800527" y="254426"/>
                  </a:moveTo>
                  <a:lnTo>
                    <a:pt x="1660153" y="259164"/>
                  </a:lnTo>
                  <a:lnTo>
                    <a:pt x="1660433" y="259161"/>
                  </a:lnTo>
                  <a:lnTo>
                    <a:pt x="2379521" y="259161"/>
                  </a:lnTo>
                  <a:lnTo>
                    <a:pt x="2397170" y="256706"/>
                  </a:lnTo>
                  <a:lnTo>
                    <a:pt x="2412082" y="254441"/>
                  </a:lnTo>
                  <a:lnTo>
                    <a:pt x="1800252" y="254441"/>
                  </a:lnTo>
                  <a:lnTo>
                    <a:pt x="1800527" y="254426"/>
                  </a:lnTo>
                  <a:close/>
                </a:path>
                <a:path w="3065779" h="318135">
                  <a:moveTo>
                    <a:pt x="1236417" y="255678"/>
                  </a:moveTo>
                  <a:lnTo>
                    <a:pt x="1236597" y="255686"/>
                  </a:lnTo>
                  <a:lnTo>
                    <a:pt x="1236417" y="255678"/>
                  </a:lnTo>
                  <a:close/>
                </a:path>
                <a:path w="3065779" h="318135">
                  <a:moveTo>
                    <a:pt x="1236226" y="255670"/>
                  </a:moveTo>
                  <a:lnTo>
                    <a:pt x="1236417" y="255678"/>
                  </a:lnTo>
                  <a:lnTo>
                    <a:pt x="1236226" y="255670"/>
                  </a:lnTo>
                  <a:close/>
                </a:path>
                <a:path w="3065779" h="318135">
                  <a:moveTo>
                    <a:pt x="2412258" y="254415"/>
                  </a:moveTo>
                  <a:lnTo>
                    <a:pt x="1800867" y="254415"/>
                  </a:lnTo>
                  <a:lnTo>
                    <a:pt x="1800252" y="254441"/>
                  </a:lnTo>
                  <a:lnTo>
                    <a:pt x="2412082" y="254441"/>
                  </a:lnTo>
                  <a:lnTo>
                    <a:pt x="2412258" y="254415"/>
                  </a:lnTo>
                  <a:close/>
                </a:path>
                <a:path w="3065779" h="318135">
                  <a:moveTo>
                    <a:pt x="1938824" y="246776"/>
                  </a:moveTo>
                  <a:lnTo>
                    <a:pt x="1800527" y="254426"/>
                  </a:lnTo>
                  <a:lnTo>
                    <a:pt x="1800867" y="254415"/>
                  </a:lnTo>
                  <a:lnTo>
                    <a:pt x="2412258" y="254415"/>
                  </a:lnTo>
                  <a:lnTo>
                    <a:pt x="2456041" y="247766"/>
                  </a:lnTo>
                  <a:lnTo>
                    <a:pt x="2461878" y="246801"/>
                  </a:lnTo>
                  <a:lnTo>
                    <a:pt x="1938491" y="246801"/>
                  </a:lnTo>
                  <a:lnTo>
                    <a:pt x="1938824" y="246776"/>
                  </a:lnTo>
                  <a:close/>
                </a:path>
                <a:path w="3065779" h="318135">
                  <a:moveTo>
                    <a:pt x="1097952" y="249528"/>
                  </a:moveTo>
                  <a:lnTo>
                    <a:pt x="1098241" y="249546"/>
                  </a:lnTo>
                  <a:lnTo>
                    <a:pt x="1097952" y="249528"/>
                  </a:lnTo>
                  <a:close/>
                </a:path>
                <a:path w="3065779" h="318135">
                  <a:moveTo>
                    <a:pt x="1097808" y="249519"/>
                  </a:moveTo>
                  <a:lnTo>
                    <a:pt x="1097952" y="249528"/>
                  </a:lnTo>
                  <a:lnTo>
                    <a:pt x="1097808" y="249519"/>
                  </a:lnTo>
                  <a:close/>
                </a:path>
                <a:path w="3065779" h="318135">
                  <a:moveTo>
                    <a:pt x="2462123" y="246760"/>
                  </a:moveTo>
                  <a:lnTo>
                    <a:pt x="1939096" y="246760"/>
                  </a:lnTo>
                  <a:lnTo>
                    <a:pt x="1938491" y="246801"/>
                  </a:lnTo>
                  <a:lnTo>
                    <a:pt x="2461878" y="246801"/>
                  </a:lnTo>
                  <a:lnTo>
                    <a:pt x="2462123" y="246760"/>
                  </a:lnTo>
                  <a:close/>
                </a:path>
                <a:path w="3065779" h="318135">
                  <a:moveTo>
                    <a:pt x="2523778" y="236409"/>
                  </a:moveTo>
                  <a:lnTo>
                    <a:pt x="2073998" y="236409"/>
                  </a:lnTo>
                  <a:lnTo>
                    <a:pt x="1938824" y="246776"/>
                  </a:lnTo>
                  <a:lnTo>
                    <a:pt x="1939096" y="246760"/>
                  </a:lnTo>
                  <a:lnTo>
                    <a:pt x="2462123" y="246760"/>
                  </a:lnTo>
                  <a:lnTo>
                    <a:pt x="2512987" y="238349"/>
                  </a:lnTo>
                  <a:lnTo>
                    <a:pt x="2523778" y="236409"/>
                  </a:lnTo>
                  <a:close/>
                </a:path>
                <a:path w="3065779" h="318135">
                  <a:moveTo>
                    <a:pt x="962906" y="241212"/>
                  </a:moveTo>
                  <a:lnTo>
                    <a:pt x="963103" y="241227"/>
                  </a:lnTo>
                  <a:lnTo>
                    <a:pt x="962906" y="241212"/>
                  </a:lnTo>
                  <a:close/>
                </a:path>
                <a:path w="3065779" h="318135">
                  <a:moveTo>
                    <a:pt x="962762" y="241202"/>
                  </a:moveTo>
                  <a:lnTo>
                    <a:pt x="962906" y="241212"/>
                  </a:lnTo>
                  <a:lnTo>
                    <a:pt x="962762" y="241202"/>
                  </a:lnTo>
                  <a:close/>
                </a:path>
                <a:path w="3065779" h="318135">
                  <a:moveTo>
                    <a:pt x="2557746" y="230300"/>
                  </a:moveTo>
                  <a:lnTo>
                    <a:pt x="2139694" y="230300"/>
                  </a:lnTo>
                  <a:lnTo>
                    <a:pt x="2073799" y="236424"/>
                  </a:lnTo>
                  <a:lnTo>
                    <a:pt x="2073998" y="236409"/>
                  </a:lnTo>
                  <a:lnTo>
                    <a:pt x="2523778" y="236409"/>
                  </a:lnTo>
                  <a:lnTo>
                    <a:pt x="2557746" y="230300"/>
                  </a:lnTo>
                  <a:close/>
                </a:path>
                <a:path w="3065779" h="318135">
                  <a:moveTo>
                    <a:pt x="897011" y="236295"/>
                  </a:moveTo>
                  <a:lnTo>
                    <a:pt x="897197" y="236311"/>
                  </a:lnTo>
                  <a:lnTo>
                    <a:pt x="897011" y="236295"/>
                  </a:lnTo>
                  <a:close/>
                </a:path>
                <a:path w="3065779" h="318135">
                  <a:moveTo>
                    <a:pt x="896954" y="236291"/>
                  </a:moveTo>
                  <a:close/>
                </a:path>
                <a:path w="3065779" h="318135">
                  <a:moveTo>
                    <a:pt x="832531" y="230914"/>
                  </a:moveTo>
                  <a:close/>
                </a:path>
                <a:path w="3065779" h="318135">
                  <a:moveTo>
                    <a:pt x="832317" y="230894"/>
                  </a:moveTo>
                  <a:lnTo>
                    <a:pt x="832531" y="230914"/>
                  </a:lnTo>
                  <a:lnTo>
                    <a:pt x="832317" y="230894"/>
                  </a:lnTo>
                  <a:close/>
                </a:path>
                <a:path w="3065779" h="318135">
                  <a:moveTo>
                    <a:pt x="2592914" y="223584"/>
                  </a:moveTo>
                  <a:lnTo>
                    <a:pt x="2204288" y="223584"/>
                  </a:lnTo>
                  <a:lnTo>
                    <a:pt x="2139537" y="230315"/>
                  </a:lnTo>
                  <a:lnTo>
                    <a:pt x="2139694" y="230300"/>
                  </a:lnTo>
                  <a:lnTo>
                    <a:pt x="2557746" y="230300"/>
                  </a:lnTo>
                  <a:lnTo>
                    <a:pt x="2567873" y="228479"/>
                  </a:lnTo>
                  <a:lnTo>
                    <a:pt x="2592914" y="223584"/>
                  </a:lnTo>
                  <a:close/>
                </a:path>
                <a:path w="3065779" h="318135">
                  <a:moveTo>
                    <a:pt x="769063" y="225041"/>
                  </a:moveTo>
                  <a:lnTo>
                    <a:pt x="769301" y="225065"/>
                  </a:lnTo>
                  <a:lnTo>
                    <a:pt x="769063" y="225041"/>
                  </a:lnTo>
                  <a:close/>
                </a:path>
                <a:path w="3065779" h="318135">
                  <a:moveTo>
                    <a:pt x="769039" y="225038"/>
                  </a:moveTo>
                  <a:close/>
                </a:path>
                <a:path w="3065779" h="318135">
                  <a:moveTo>
                    <a:pt x="2629415" y="216298"/>
                  </a:moveTo>
                  <a:lnTo>
                    <a:pt x="2267484" y="216298"/>
                  </a:lnTo>
                  <a:lnTo>
                    <a:pt x="2204084" y="223605"/>
                  </a:lnTo>
                  <a:lnTo>
                    <a:pt x="2204288" y="223584"/>
                  </a:lnTo>
                  <a:lnTo>
                    <a:pt x="2592914" y="223584"/>
                  </a:lnTo>
                  <a:lnTo>
                    <a:pt x="2620567" y="218179"/>
                  </a:lnTo>
                  <a:lnTo>
                    <a:pt x="2629415" y="216298"/>
                  </a:lnTo>
                  <a:close/>
                </a:path>
                <a:path w="3065779" h="318135">
                  <a:moveTo>
                    <a:pt x="0" y="60768"/>
                  </a:moveTo>
                  <a:lnTo>
                    <a:pt x="102218" y="222926"/>
                  </a:lnTo>
                  <a:lnTo>
                    <a:pt x="133167" y="171842"/>
                  </a:lnTo>
                  <a:lnTo>
                    <a:pt x="109762" y="160527"/>
                  </a:lnTo>
                  <a:lnTo>
                    <a:pt x="134635" y="109075"/>
                  </a:lnTo>
                  <a:lnTo>
                    <a:pt x="171194" y="109075"/>
                  </a:lnTo>
                  <a:lnTo>
                    <a:pt x="191057" y="76288"/>
                  </a:lnTo>
                  <a:lnTo>
                    <a:pt x="0" y="60768"/>
                  </a:lnTo>
                  <a:close/>
                </a:path>
                <a:path w="3065779" h="318135">
                  <a:moveTo>
                    <a:pt x="707449" y="218762"/>
                  </a:moveTo>
                  <a:lnTo>
                    <a:pt x="707590" y="218777"/>
                  </a:lnTo>
                  <a:lnTo>
                    <a:pt x="707449" y="218762"/>
                  </a:lnTo>
                  <a:close/>
                </a:path>
                <a:path w="3065779" h="318135">
                  <a:moveTo>
                    <a:pt x="707329" y="218748"/>
                  </a:moveTo>
                  <a:close/>
                </a:path>
                <a:path w="3065779" h="318135">
                  <a:moveTo>
                    <a:pt x="2666242" y="208470"/>
                  </a:moveTo>
                  <a:lnTo>
                    <a:pt x="2329143" y="208470"/>
                  </a:lnTo>
                  <a:lnTo>
                    <a:pt x="2267308" y="216319"/>
                  </a:lnTo>
                  <a:lnTo>
                    <a:pt x="2267484" y="216298"/>
                  </a:lnTo>
                  <a:lnTo>
                    <a:pt x="2629415" y="216298"/>
                  </a:lnTo>
                  <a:lnTo>
                    <a:pt x="2666242" y="208470"/>
                  </a:lnTo>
                  <a:close/>
                </a:path>
                <a:path w="3065779" h="318135">
                  <a:moveTo>
                    <a:pt x="647467" y="212063"/>
                  </a:moveTo>
                  <a:close/>
                </a:path>
                <a:path w="3065779" h="318135">
                  <a:moveTo>
                    <a:pt x="647290" y="212041"/>
                  </a:moveTo>
                  <a:lnTo>
                    <a:pt x="647467" y="212063"/>
                  </a:lnTo>
                  <a:lnTo>
                    <a:pt x="647290" y="212041"/>
                  </a:lnTo>
                  <a:close/>
                </a:path>
                <a:path w="3065779" h="318135">
                  <a:moveTo>
                    <a:pt x="2702670" y="200126"/>
                  </a:moveTo>
                  <a:lnTo>
                    <a:pt x="2389120" y="200126"/>
                  </a:lnTo>
                  <a:lnTo>
                    <a:pt x="2328920" y="208498"/>
                  </a:lnTo>
                  <a:lnTo>
                    <a:pt x="2329143" y="208470"/>
                  </a:lnTo>
                  <a:lnTo>
                    <a:pt x="2666242" y="208470"/>
                  </a:lnTo>
                  <a:lnTo>
                    <a:pt x="2670938" y="207472"/>
                  </a:lnTo>
                  <a:lnTo>
                    <a:pt x="2702670" y="200126"/>
                  </a:lnTo>
                  <a:close/>
                </a:path>
                <a:path w="3065779" h="318135">
                  <a:moveTo>
                    <a:pt x="589240" y="204965"/>
                  </a:moveTo>
                  <a:close/>
                </a:path>
                <a:path w="3065779" h="318135">
                  <a:moveTo>
                    <a:pt x="589069" y="204942"/>
                  </a:moveTo>
                  <a:lnTo>
                    <a:pt x="589240" y="204965"/>
                  </a:lnTo>
                  <a:lnTo>
                    <a:pt x="589069" y="204942"/>
                  </a:lnTo>
                  <a:close/>
                </a:path>
                <a:path w="3065779" h="318135">
                  <a:moveTo>
                    <a:pt x="2738985" y="191292"/>
                  </a:moveTo>
                  <a:lnTo>
                    <a:pt x="2447274" y="191292"/>
                  </a:lnTo>
                  <a:lnTo>
                    <a:pt x="2388899" y="200157"/>
                  </a:lnTo>
                  <a:lnTo>
                    <a:pt x="2389120" y="200126"/>
                  </a:lnTo>
                  <a:lnTo>
                    <a:pt x="2702670" y="200126"/>
                  </a:lnTo>
                  <a:lnTo>
                    <a:pt x="2718855" y="196380"/>
                  </a:lnTo>
                  <a:lnTo>
                    <a:pt x="2738985" y="191292"/>
                  </a:lnTo>
                  <a:close/>
                </a:path>
                <a:path w="3065779" h="318135">
                  <a:moveTo>
                    <a:pt x="532977" y="197495"/>
                  </a:moveTo>
                  <a:lnTo>
                    <a:pt x="533116" y="197515"/>
                  </a:lnTo>
                  <a:lnTo>
                    <a:pt x="532977" y="197495"/>
                  </a:lnTo>
                  <a:close/>
                </a:path>
                <a:path w="3065779" h="318135">
                  <a:moveTo>
                    <a:pt x="532808" y="197471"/>
                  </a:moveTo>
                  <a:lnTo>
                    <a:pt x="532977" y="197495"/>
                  </a:lnTo>
                  <a:lnTo>
                    <a:pt x="532808" y="197471"/>
                  </a:lnTo>
                  <a:close/>
                </a:path>
                <a:path w="3065779" h="318135">
                  <a:moveTo>
                    <a:pt x="2774746" y="181998"/>
                  </a:moveTo>
                  <a:lnTo>
                    <a:pt x="2503464" y="181998"/>
                  </a:lnTo>
                  <a:lnTo>
                    <a:pt x="2447138" y="191313"/>
                  </a:lnTo>
                  <a:lnTo>
                    <a:pt x="2447274" y="191292"/>
                  </a:lnTo>
                  <a:lnTo>
                    <a:pt x="2738985" y="191292"/>
                  </a:lnTo>
                  <a:lnTo>
                    <a:pt x="2764190" y="184922"/>
                  </a:lnTo>
                  <a:lnTo>
                    <a:pt x="2774746" y="181998"/>
                  </a:lnTo>
                  <a:close/>
                </a:path>
                <a:path w="3065779" h="318135">
                  <a:moveTo>
                    <a:pt x="478826" y="189676"/>
                  </a:moveTo>
                  <a:lnTo>
                    <a:pt x="478986" y="189701"/>
                  </a:lnTo>
                  <a:lnTo>
                    <a:pt x="478826" y="189676"/>
                  </a:lnTo>
                  <a:close/>
                </a:path>
                <a:path w="3065779" h="318135">
                  <a:moveTo>
                    <a:pt x="478655" y="189649"/>
                  </a:moveTo>
                  <a:lnTo>
                    <a:pt x="478826" y="189676"/>
                  </a:lnTo>
                  <a:lnTo>
                    <a:pt x="478655" y="189649"/>
                  </a:lnTo>
                  <a:close/>
                </a:path>
                <a:path w="3065779" h="318135">
                  <a:moveTo>
                    <a:pt x="2809591" y="172270"/>
                  </a:moveTo>
                  <a:lnTo>
                    <a:pt x="2557546" y="172270"/>
                  </a:lnTo>
                  <a:lnTo>
                    <a:pt x="2503295" y="182026"/>
                  </a:lnTo>
                  <a:lnTo>
                    <a:pt x="2503464" y="181998"/>
                  </a:lnTo>
                  <a:lnTo>
                    <a:pt x="2774746" y="181998"/>
                  </a:lnTo>
                  <a:lnTo>
                    <a:pt x="2807042" y="173047"/>
                  </a:lnTo>
                  <a:lnTo>
                    <a:pt x="2809591" y="172270"/>
                  </a:lnTo>
                  <a:close/>
                </a:path>
                <a:path w="3065779" h="318135">
                  <a:moveTo>
                    <a:pt x="426891" y="181525"/>
                  </a:moveTo>
                  <a:lnTo>
                    <a:pt x="427112" y="181563"/>
                  </a:lnTo>
                  <a:lnTo>
                    <a:pt x="426891" y="181525"/>
                  </a:lnTo>
                  <a:close/>
                </a:path>
                <a:path w="3065779" h="318135">
                  <a:moveTo>
                    <a:pt x="426747" y="181500"/>
                  </a:moveTo>
                  <a:lnTo>
                    <a:pt x="426891" y="181525"/>
                  </a:lnTo>
                  <a:lnTo>
                    <a:pt x="426747" y="181500"/>
                  </a:lnTo>
                  <a:close/>
                </a:path>
                <a:path w="3065779" h="318135">
                  <a:moveTo>
                    <a:pt x="377439" y="173084"/>
                  </a:moveTo>
                  <a:lnTo>
                    <a:pt x="377637" y="173121"/>
                  </a:lnTo>
                  <a:lnTo>
                    <a:pt x="377439" y="173084"/>
                  </a:lnTo>
                  <a:close/>
                </a:path>
                <a:path w="3065779" h="318135">
                  <a:moveTo>
                    <a:pt x="377240" y="173047"/>
                  </a:moveTo>
                  <a:lnTo>
                    <a:pt x="377439" y="173084"/>
                  </a:lnTo>
                  <a:lnTo>
                    <a:pt x="377240" y="173047"/>
                  </a:lnTo>
                  <a:close/>
                </a:path>
                <a:path w="3065779" h="318135">
                  <a:moveTo>
                    <a:pt x="2842819" y="162135"/>
                  </a:moveTo>
                  <a:lnTo>
                    <a:pt x="2609373" y="162135"/>
                  </a:lnTo>
                  <a:lnTo>
                    <a:pt x="2557279" y="172318"/>
                  </a:lnTo>
                  <a:lnTo>
                    <a:pt x="2557546" y="172270"/>
                  </a:lnTo>
                  <a:lnTo>
                    <a:pt x="2809591" y="172270"/>
                  </a:lnTo>
                  <a:lnTo>
                    <a:pt x="2842819" y="162135"/>
                  </a:lnTo>
                  <a:close/>
                </a:path>
                <a:path w="3065779" h="318135">
                  <a:moveTo>
                    <a:pt x="134635" y="109075"/>
                  </a:moveTo>
                  <a:lnTo>
                    <a:pt x="109762" y="160527"/>
                  </a:lnTo>
                  <a:lnTo>
                    <a:pt x="133167" y="171842"/>
                  </a:lnTo>
                  <a:lnTo>
                    <a:pt x="162912" y="122744"/>
                  </a:lnTo>
                  <a:lnTo>
                    <a:pt x="134635" y="109075"/>
                  </a:lnTo>
                  <a:close/>
                </a:path>
                <a:path w="3065779" h="318135">
                  <a:moveTo>
                    <a:pt x="330448" y="164350"/>
                  </a:moveTo>
                  <a:lnTo>
                    <a:pt x="330711" y="164404"/>
                  </a:lnTo>
                  <a:lnTo>
                    <a:pt x="330448" y="164350"/>
                  </a:lnTo>
                  <a:close/>
                </a:path>
                <a:path w="3065779" h="318135">
                  <a:moveTo>
                    <a:pt x="330267" y="164313"/>
                  </a:moveTo>
                  <a:lnTo>
                    <a:pt x="330448" y="164350"/>
                  </a:lnTo>
                  <a:lnTo>
                    <a:pt x="330267" y="164313"/>
                  </a:lnTo>
                  <a:close/>
                </a:path>
                <a:path w="3065779" h="318135">
                  <a:moveTo>
                    <a:pt x="2874276" y="151625"/>
                  </a:moveTo>
                  <a:lnTo>
                    <a:pt x="2658803" y="151625"/>
                  </a:lnTo>
                  <a:lnTo>
                    <a:pt x="2609170" y="162175"/>
                  </a:lnTo>
                  <a:lnTo>
                    <a:pt x="2609373" y="162135"/>
                  </a:lnTo>
                  <a:lnTo>
                    <a:pt x="2842819" y="162135"/>
                  </a:lnTo>
                  <a:lnTo>
                    <a:pt x="2846630" y="160973"/>
                  </a:lnTo>
                  <a:lnTo>
                    <a:pt x="2874276" y="151625"/>
                  </a:lnTo>
                  <a:close/>
                </a:path>
                <a:path w="3065779" h="318135">
                  <a:moveTo>
                    <a:pt x="286226" y="155377"/>
                  </a:moveTo>
                  <a:lnTo>
                    <a:pt x="286487" y="155435"/>
                  </a:lnTo>
                  <a:lnTo>
                    <a:pt x="286226" y="155377"/>
                  </a:lnTo>
                  <a:close/>
                </a:path>
                <a:path w="3065779" h="318135">
                  <a:moveTo>
                    <a:pt x="285991" y="155324"/>
                  </a:moveTo>
                  <a:lnTo>
                    <a:pt x="286226" y="155377"/>
                  </a:lnTo>
                  <a:lnTo>
                    <a:pt x="285991" y="155324"/>
                  </a:lnTo>
                  <a:close/>
                </a:path>
                <a:path w="3065779" h="318135">
                  <a:moveTo>
                    <a:pt x="2903959" y="140766"/>
                  </a:moveTo>
                  <a:lnTo>
                    <a:pt x="2705686" y="140766"/>
                  </a:lnTo>
                  <a:lnTo>
                    <a:pt x="2658556" y="151677"/>
                  </a:lnTo>
                  <a:lnTo>
                    <a:pt x="2658803" y="151625"/>
                  </a:lnTo>
                  <a:lnTo>
                    <a:pt x="2874276" y="151625"/>
                  </a:lnTo>
                  <a:lnTo>
                    <a:pt x="2883504" y="148504"/>
                  </a:lnTo>
                  <a:lnTo>
                    <a:pt x="2903959" y="140766"/>
                  </a:lnTo>
                  <a:close/>
                </a:path>
                <a:path w="3065779" h="318135">
                  <a:moveTo>
                    <a:pt x="244783" y="146161"/>
                  </a:moveTo>
                  <a:lnTo>
                    <a:pt x="245117" y="146243"/>
                  </a:lnTo>
                  <a:lnTo>
                    <a:pt x="244783" y="146161"/>
                  </a:lnTo>
                  <a:close/>
                </a:path>
                <a:path w="3065779" h="318135">
                  <a:moveTo>
                    <a:pt x="244547" y="146103"/>
                  </a:moveTo>
                  <a:lnTo>
                    <a:pt x="244783" y="146161"/>
                  </a:lnTo>
                  <a:lnTo>
                    <a:pt x="244547" y="146103"/>
                  </a:lnTo>
                  <a:close/>
                </a:path>
                <a:path w="3065779" h="318135">
                  <a:moveTo>
                    <a:pt x="2931612" y="129593"/>
                  </a:moveTo>
                  <a:lnTo>
                    <a:pt x="2749873" y="129593"/>
                  </a:lnTo>
                  <a:lnTo>
                    <a:pt x="2705390" y="140835"/>
                  </a:lnTo>
                  <a:lnTo>
                    <a:pt x="2705686" y="140766"/>
                  </a:lnTo>
                  <a:lnTo>
                    <a:pt x="2903959" y="140766"/>
                  </a:lnTo>
                  <a:lnTo>
                    <a:pt x="2917341" y="135704"/>
                  </a:lnTo>
                  <a:lnTo>
                    <a:pt x="2931612" y="129593"/>
                  </a:lnTo>
                  <a:close/>
                </a:path>
                <a:path w="3065779" h="318135">
                  <a:moveTo>
                    <a:pt x="206392" y="136759"/>
                  </a:moveTo>
                  <a:lnTo>
                    <a:pt x="206763" y="136860"/>
                  </a:lnTo>
                  <a:lnTo>
                    <a:pt x="206392" y="136759"/>
                  </a:lnTo>
                  <a:close/>
                </a:path>
                <a:path w="3065779" h="318135">
                  <a:moveTo>
                    <a:pt x="206104" y="136681"/>
                  </a:moveTo>
                  <a:lnTo>
                    <a:pt x="206392" y="136759"/>
                  </a:lnTo>
                  <a:lnTo>
                    <a:pt x="206104" y="136681"/>
                  </a:lnTo>
                  <a:close/>
                </a:path>
                <a:path w="3065779" h="318135">
                  <a:moveTo>
                    <a:pt x="2957020" y="118136"/>
                  </a:moveTo>
                  <a:lnTo>
                    <a:pt x="2791212" y="118136"/>
                  </a:lnTo>
                  <a:lnTo>
                    <a:pt x="2749545" y="129676"/>
                  </a:lnTo>
                  <a:lnTo>
                    <a:pt x="2749873" y="129593"/>
                  </a:lnTo>
                  <a:lnTo>
                    <a:pt x="2931612" y="129593"/>
                  </a:lnTo>
                  <a:lnTo>
                    <a:pt x="2948054" y="122552"/>
                  </a:lnTo>
                  <a:lnTo>
                    <a:pt x="2957020" y="118136"/>
                  </a:lnTo>
                  <a:close/>
                </a:path>
                <a:path w="3065779" h="318135">
                  <a:moveTo>
                    <a:pt x="170778" y="127090"/>
                  </a:moveTo>
                  <a:lnTo>
                    <a:pt x="175727" y="128939"/>
                  </a:lnTo>
                  <a:lnTo>
                    <a:pt x="173342" y="127786"/>
                  </a:lnTo>
                  <a:lnTo>
                    <a:pt x="170778" y="127090"/>
                  </a:lnTo>
                  <a:close/>
                </a:path>
                <a:path w="3065779" h="318135">
                  <a:moveTo>
                    <a:pt x="173342" y="127786"/>
                  </a:moveTo>
                  <a:lnTo>
                    <a:pt x="175727" y="128939"/>
                  </a:lnTo>
                  <a:lnTo>
                    <a:pt x="177588" y="128939"/>
                  </a:lnTo>
                  <a:lnTo>
                    <a:pt x="173342" y="127786"/>
                  </a:lnTo>
                  <a:close/>
                </a:path>
                <a:path w="3065779" h="318135">
                  <a:moveTo>
                    <a:pt x="171902" y="127090"/>
                  </a:moveTo>
                  <a:lnTo>
                    <a:pt x="170778" y="127090"/>
                  </a:lnTo>
                  <a:lnTo>
                    <a:pt x="173342" y="127786"/>
                  </a:lnTo>
                  <a:lnTo>
                    <a:pt x="171902" y="127090"/>
                  </a:lnTo>
                  <a:close/>
                </a:path>
                <a:path w="3065779" h="318135">
                  <a:moveTo>
                    <a:pt x="171194" y="109075"/>
                  </a:moveTo>
                  <a:lnTo>
                    <a:pt x="134635" y="109075"/>
                  </a:lnTo>
                  <a:lnTo>
                    <a:pt x="162912" y="122744"/>
                  </a:lnTo>
                  <a:lnTo>
                    <a:pt x="171194" y="109075"/>
                  </a:lnTo>
                  <a:close/>
                </a:path>
                <a:path w="3065779" h="318135">
                  <a:moveTo>
                    <a:pt x="2980000" y="106434"/>
                  </a:moveTo>
                  <a:lnTo>
                    <a:pt x="2829547" y="106434"/>
                  </a:lnTo>
                  <a:lnTo>
                    <a:pt x="2828730" y="106697"/>
                  </a:lnTo>
                  <a:lnTo>
                    <a:pt x="2790886" y="118226"/>
                  </a:lnTo>
                  <a:lnTo>
                    <a:pt x="2791212" y="118136"/>
                  </a:lnTo>
                  <a:lnTo>
                    <a:pt x="2957020" y="118136"/>
                  </a:lnTo>
                  <a:lnTo>
                    <a:pt x="2975573" y="108999"/>
                  </a:lnTo>
                  <a:lnTo>
                    <a:pt x="2980000" y="106434"/>
                  </a:lnTo>
                  <a:close/>
                </a:path>
                <a:path w="3065779" h="318135">
                  <a:moveTo>
                    <a:pt x="2829147" y="106556"/>
                  </a:moveTo>
                  <a:lnTo>
                    <a:pt x="2828685" y="106697"/>
                  </a:lnTo>
                  <a:lnTo>
                    <a:pt x="2829147" y="106556"/>
                  </a:lnTo>
                  <a:close/>
                </a:path>
                <a:path w="3065779" h="318135">
                  <a:moveTo>
                    <a:pt x="3000429" y="94529"/>
                  </a:moveTo>
                  <a:lnTo>
                    <a:pt x="2864716" y="94529"/>
                  </a:lnTo>
                  <a:lnTo>
                    <a:pt x="2863758" y="94871"/>
                  </a:lnTo>
                  <a:lnTo>
                    <a:pt x="2829147" y="106556"/>
                  </a:lnTo>
                  <a:lnTo>
                    <a:pt x="2829547" y="106434"/>
                  </a:lnTo>
                  <a:lnTo>
                    <a:pt x="2980000" y="106434"/>
                  </a:lnTo>
                  <a:lnTo>
                    <a:pt x="2999943" y="94871"/>
                  </a:lnTo>
                  <a:lnTo>
                    <a:pt x="3000429" y="94529"/>
                  </a:lnTo>
                  <a:close/>
                </a:path>
                <a:path w="3065779" h="318135">
                  <a:moveTo>
                    <a:pt x="2864203" y="94703"/>
                  </a:moveTo>
                  <a:lnTo>
                    <a:pt x="2863705" y="94871"/>
                  </a:lnTo>
                  <a:lnTo>
                    <a:pt x="2864203" y="94703"/>
                  </a:lnTo>
                  <a:close/>
                </a:path>
                <a:path w="3065779" h="318135">
                  <a:moveTo>
                    <a:pt x="3017586" y="82468"/>
                  </a:moveTo>
                  <a:lnTo>
                    <a:pt x="2896547" y="82468"/>
                  </a:lnTo>
                  <a:lnTo>
                    <a:pt x="2895408" y="82927"/>
                  </a:lnTo>
                  <a:lnTo>
                    <a:pt x="2864203" y="94703"/>
                  </a:lnTo>
                  <a:lnTo>
                    <a:pt x="2864716" y="94529"/>
                  </a:lnTo>
                  <a:lnTo>
                    <a:pt x="3000429" y="94529"/>
                  </a:lnTo>
                  <a:lnTo>
                    <a:pt x="3017586" y="82468"/>
                  </a:lnTo>
                  <a:close/>
                </a:path>
                <a:path w="3065779" h="318135">
                  <a:moveTo>
                    <a:pt x="2895960" y="82690"/>
                  </a:moveTo>
                  <a:lnTo>
                    <a:pt x="2895335" y="82927"/>
                  </a:lnTo>
                  <a:lnTo>
                    <a:pt x="2895960" y="82690"/>
                  </a:lnTo>
                  <a:close/>
                </a:path>
                <a:path w="3065779" h="318135">
                  <a:moveTo>
                    <a:pt x="2896547" y="82468"/>
                  </a:moveTo>
                  <a:lnTo>
                    <a:pt x="2895960" y="82690"/>
                  </a:lnTo>
                  <a:lnTo>
                    <a:pt x="2895408" y="82927"/>
                  </a:lnTo>
                  <a:lnTo>
                    <a:pt x="2896547" y="82468"/>
                  </a:lnTo>
                  <a:close/>
                </a:path>
                <a:path w="3065779" h="318135">
                  <a:moveTo>
                    <a:pt x="3031854" y="70316"/>
                  </a:moveTo>
                  <a:lnTo>
                    <a:pt x="2924859" y="70316"/>
                  </a:lnTo>
                  <a:lnTo>
                    <a:pt x="2923482" y="70949"/>
                  </a:lnTo>
                  <a:lnTo>
                    <a:pt x="2895960" y="82690"/>
                  </a:lnTo>
                  <a:lnTo>
                    <a:pt x="2896547" y="82468"/>
                  </a:lnTo>
                  <a:lnTo>
                    <a:pt x="3017586" y="82468"/>
                  </a:lnTo>
                  <a:lnTo>
                    <a:pt x="3020865" y="80163"/>
                  </a:lnTo>
                  <a:lnTo>
                    <a:pt x="3031854" y="70316"/>
                  </a:lnTo>
                  <a:close/>
                </a:path>
                <a:path w="3065779" h="318135">
                  <a:moveTo>
                    <a:pt x="2924169" y="70611"/>
                  </a:moveTo>
                  <a:lnTo>
                    <a:pt x="2923379" y="70949"/>
                  </a:lnTo>
                  <a:lnTo>
                    <a:pt x="2924169" y="70611"/>
                  </a:lnTo>
                  <a:close/>
                </a:path>
                <a:path w="3065779" h="318135">
                  <a:moveTo>
                    <a:pt x="2924859" y="70316"/>
                  </a:moveTo>
                  <a:lnTo>
                    <a:pt x="2924169" y="70611"/>
                  </a:lnTo>
                  <a:lnTo>
                    <a:pt x="2923482" y="70949"/>
                  </a:lnTo>
                  <a:lnTo>
                    <a:pt x="2924859" y="70316"/>
                  </a:lnTo>
                  <a:close/>
                </a:path>
                <a:path w="3065779" h="318135">
                  <a:moveTo>
                    <a:pt x="2948604" y="58575"/>
                  </a:moveTo>
                  <a:lnTo>
                    <a:pt x="2924169" y="70611"/>
                  </a:lnTo>
                  <a:lnTo>
                    <a:pt x="2924859" y="70316"/>
                  </a:lnTo>
                  <a:lnTo>
                    <a:pt x="3031854" y="70316"/>
                  </a:lnTo>
                  <a:lnTo>
                    <a:pt x="3038563" y="64303"/>
                  </a:lnTo>
                  <a:lnTo>
                    <a:pt x="3042785" y="59062"/>
                  </a:lnTo>
                  <a:lnTo>
                    <a:pt x="2947762" y="59062"/>
                  </a:lnTo>
                  <a:lnTo>
                    <a:pt x="2948604" y="58575"/>
                  </a:lnTo>
                  <a:close/>
                </a:path>
                <a:path w="3065779" h="318135">
                  <a:moveTo>
                    <a:pt x="2949458" y="58154"/>
                  </a:moveTo>
                  <a:lnTo>
                    <a:pt x="2948604" y="58575"/>
                  </a:lnTo>
                  <a:lnTo>
                    <a:pt x="2947762" y="59062"/>
                  </a:lnTo>
                  <a:lnTo>
                    <a:pt x="2949458" y="58154"/>
                  </a:lnTo>
                  <a:close/>
                </a:path>
                <a:path w="3065779" h="318135">
                  <a:moveTo>
                    <a:pt x="3043516" y="58154"/>
                  </a:moveTo>
                  <a:lnTo>
                    <a:pt x="2949458" y="58154"/>
                  </a:lnTo>
                  <a:lnTo>
                    <a:pt x="2947762" y="59062"/>
                  </a:lnTo>
                  <a:lnTo>
                    <a:pt x="3042785" y="59062"/>
                  </a:lnTo>
                  <a:lnTo>
                    <a:pt x="3043516" y="58154"/>
                  </a:lnTo>
                  <a:close/>
                </a:path>
                <a:path w="3065779" h="318135">
                  <a:moveTo>
                    <a:pt x="2969038" y="46739"/>
                  </a:moveTo>
                  <a:lnTo>
                    <a:pt x="2948604" y="58575"/>
                  </a:lnTo>
                  <a:lnTo>
                    <a:pt x="2949458" y="58154"/>
                  </a:lnTo>
                  <a:lnTo>
                    <a:pt x="3043516" y="58154"/>
                  </a:lnTo>
                  <a:lnTo>
                    <a:pt x="3052128" y="47462"/>
                  </a:lnTo>
                  <a:lnTo>
                    <a:pt x="2968010" y="47462"/>
                  </a:lnTo>
                  <a:lnTo>
                    <a:pt x="2969038" y="46739"/>
                  </a:lnTo>
                  <a:close/>
                </a:path>
                <a:path w="3065779" h="318135">
                  <a:moveTo>
                    <a:pt x="2970123" y="46111"/>
                  </a:moveTo>
                  <a:lnTo>
                    <a:pt x="2969038" y="46739"/>
                  </a:lnTo>
                  <a:lnTo>
                    <a:pt x="2968010" y="47462"/>
                  </a:lnTo>
                  <a:lnTo>
                    <a:pt x="2970123" y="46111"/>
                  </a:lnTo>
                  <a:close/>
                </a:path>
                <a:path w="3065779" h="318135">
                  <a:moveTo>
                    <a:pt x="3053018" y="46111"/>
                  </a:moveTo>
                  <a:lnTo>
                    <a:pt x="2970123" y="46111"/>
                  </a:lnTo>
                  <a:lnTo>
                    <a:pt x="2968010" y="47462"/>
                  </a:lnTo>
                  <a:lnTo>
                    <a:pt x="3052128" y="47462"/>
                  </a:lnTo>
                  <a:lnTo>
                    <a:pt x="3052711" y="46738"/>
                  </a:lnTo>
                  <a:lnTo>
                    <a:pt x="3053018" y="46111"/>
                  </a:lnTo>
                  <a:close/>
                </a:path>
                <a:path w="3065779" h="318135">
                  <a:moveTo>
                    <a:pt x="2985239" y="35349"/>
                  </a:moveTo>
                  <a:lnTo>
                    <a:pt x="2969038" y="46739"/>
                  </a:lnTo>
                  <a:lnTo>
                    <a:pt x="2970123" y="46111"/>
                  </a:lnTo>
                  <a:lnTo>
                    <a:pt x="3053018" y="46111"/>
                  </a:lnTo>
                  <a:lnTo>
                    <a:pt x="3057729" y="36476"/>
                  </a:lnTo>
                  <a:lnTo>
                    <a:pt x="2983981" y="36476"/>
                  </a:lnTo>
                  <a:lnTo>
                    <a:pt x="2985239" y="35349"/>
                  </a:lnTo>
                  <a:close/>
                </a:path>
                <a:path w="3065779" h="318135">
                  <a:moveTo>
                    <a:pt x="2986617" y="34381"/>
                  </a:moveTo>
                  <a:lnTo>
                    <a:pt x="2985239" y="35349"/>
                  </a:lnTo>
                  <a:lnTo>
                    <a:pt x="2983981" y="36476"/>
                  </a:lnTo>
                  <a:lnTo>
                    <a:pt x="2986617" y="34381"/>
                  </a:lnTo>
                  <a:close/>
                </a:path>
                <a:path w="3065779" h="318135">
                  <a:moveTo>
                    <a:pt x="3058753" y="34381"/>
                  </a:moveTo>
                  <a:lnTo>
                    <a:pt x="2986617" y="34381"/>
                  </a:lnTo>
                  <a:lnTo>
                    <a:pt x="2983981" y="36476"/>
                  </a:lnTo>
                  <a:lnTo>
                    <a:pt x="3057729" y="36476"/>
                  </a:lnTo>
                  <a:lnTo>
                    <a:pt x="3058753" y="34381"/>
                  </a:lnTo>
                  <a:close/>
                </a:path>
                <a:path w="3065779" h="318135">
                  <a:moveTo>
                    <a:pt x="2996964" y="24843"/>
                  </a:moveTo>
                  <a:lnTo>
                    <a:pt x="2985239" y="35349"/>
                  </a:lnTo>
                  <a:lnTo>
                    <a:pt x="2986617" y="34381"/>
                  </a:lnTo>
                  <a:lnTo>
                    <a:pt x="3058753" y="34381"/>
                  </a:lnTo>
                  <a:lnTo>
                    <a:pt x="3062470" y="26780"/>
                  </a:lnTo>
                  <a:lnTo>
                    <a:pt x="3062492" y="26648"/>
                  </a:lnTo>
                  <a:lnTo>
                    <a:pt x="2995510" y="26648"/>
                  </a:lnTo>
                  <a:lnTo>
                    <a:pt x="2996964" y="24843"/>
                  </a:lnTo>
                  <a:close/>
                </a:path>
                <a:path w="3065779" h="318135">
                  <a:moveTo>
                    <a:pt x="2998696" y="23291"/>
                  </a:moveTo>
                  <a:lnTo>
                    <a:pt x="2996964" y="24843"/>
                  </a:lnTo>
                  <a:lnTo>
                    <a:pt x="2995510" y="26648"/>
                  </a:lnTo>
                  <a:lnTo>
                    <a:pt x="2998696" y="23291"/>
                  </a:lnTo>
                  <a:close/>
                </a:path>
                <a:path w="3065779" h="318135">
                  <a:moveTo>
                    <a:pt x="3063046" y="23291"/>
                  </a:moveTo>
                  <a:lnTo>
                    <a:pt x="2998696" y="23291"/>
                  </a:lnTo>
                  <a:lnTo>
                    <a:pt x="2995510" y="26648"/>
                  </a:lnTo>
                  <a:lnTo>
                    <a:pt x="3062492" y="26648"/>
                  </a:lnTo>
                  <a:lnTo>
                    <a:pt x="3063046" y="23291"/>
                  </a:lnTo>
                  <a:close/>
                </a:path>
                <a:path w="3065779" h="318135">
                  <a:moveTo>
                    <a:pt x="3004186" y="15875"/>
                  </a:moveTo>
                  <a:lnTo>
                    <a:pt x="2996964" y="24843"/>
                  </a:lnTo>
                  <a:lnTo>
                    <a:pt x="2998696" y="23291"/>
                  </a:lnTo>
                  <a:lnTo>
                    <a:pt x="3063046" y="23291"/>
                  </a:lnTo>
                  <a:lnTo>
                    <a:pt x="3063794" y="18756"/>
                  </a:lnTo>
                  <a:lnTo>
                    <a:pt x="3002777" y="18756"/>
                  </a:lnTo>
                  <a:lnTo>
                    <a:pt x="3004186" y="15875"/>
                  </a:lnTo>
                  <a:close/>
                </a:path>
                <a:path w="3065779" h="318135">
                  <a:moveTo>
                    <a:pt x="3006192" y="13384"/>
                  </a:moveTo>
                  <a:lnTo>
                    <a:pt x="3004186" y="15875"/>
                  </a:lnTo>
                  <a:lnTo>
                    <a:pt x="3002777" y="18756"/>
                  </a:lnTo>
                  <a:lnTo>
                    <a:pt x="3006192" y="13384"/>
                  </a:lnTo>
                  <a:close/>
                </a:path>
                <a:path w="3065779" h="318135">
                  <a:moveTo>
                    <a:pt x="3064681" y="13384"/>
                  </a:moveTo>
                  <a:lnTo>
                    <a:pt x="3006192" y="13384"/>
                  </a:lnTo>
                  <a:lnTo>
                    <a:pt x="3002777" y="18756"/>
                  </a:lnTo>
                  <a:lnTo>
                    <a:pt x="3063794" y="18756"/>
                  </a:lnTo>
                  <a:lnTo>
                    <a:pt x="3064681" y="13384"/>
                  </a:lnTo>
                  <a:close/>
                </a:path>
                <a:path w="3065779" h="318135">
                  <a:moveTo>
                    <a:pt x="3007447" y="9206"/>
                  </a:moveTo>
                  <a:lnTo>
                    <a:pt x="3004186" y="15875"/>
                  </a:lnTo>
                  <a:lnTo>
                    <a:pt x="3006192" y="13384"/>
                  </a:lnTo>
                  <a:lnTo>
                    <a:pt x="3064681" y="13384"/>
                  </a:lnTo>
                  <a:lnTo>
                    <a:pt x="3006765" y="13341"/>
                  </a:lnTo>
                  <a:lnTo>
                    <a:pt x="3007447" y="9206"/>
                  </a:lnTo>
                  <a:close/>
                </a:path>
                <a:path w="3065779" h="318135">
                  <a:moveTo>
                    <a:pt x="3009289" y="5440"/>
                  </a:moveTo>
                  <a:lnTo>
                    <a:pt x="3007447" y="9206"/>
                  </a:lnTo>
                  <a:lnTo>
                    <a:pt x="3006765" y="13341"/>
                  </a:lnTo>
                  <a:lnTo>
                    <a:pt x="3009289" y="5440"/>
                  </a:lnTo>
                  <a:close/>
                </a:path>
                <a:path w="3065779" h="318135">
                  <a:moveTo>
                    <a:pt x="3041940" y="5440"/>
                  </a:moveTo>
                  <a:lnTo>
                    <a:pt x="3009289" y="5440"/>
                  </a:lnTo>
                  <a:lnTo>
                    <a:pt x="3006765" y="13341"/>
                  </a:lnTo>
                  <a:lnTo>
                    <a:pt x="3064688" y="13341"/>
                  </a:lnTo>
                  <a:lnTo>
                    <a:pt x="3065354" y="9304"/>
                  </a:lnTo>
                  <a:lnTo>
                    <a:pt x="3041940" y="5440"/>
                  </a:lnTo>
                  <a:close/>
                </a:path>
                <a:path w="3065779" h="318135">
                  <a:moveTo>
                    <a:pt x="3008966" y="0"/>
                  </a:moveTo>
                  <a:lnTo>
                    <a:pt x="3007447" y="9206"/>
                  </a:lnTo>
                  <a:lnTo>
                    <a:pt x="3009289" y="5440"/>
                  </a:lnTo>
                  <a:lnTo>
                    <a:pt x="3041940" y="5440"/>
                  </a:lnTo>
                  <a:lnTo>
                    <a:pt x="3008966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400798" y="4343060"/>
            <a:ext cx="5314950" cy="1809598"/>
          </a:xfrm>
          <a:prstGeom prst="rect">
            <a:avLst/>
          </a:prstGeom>
          <a:solidFill>
            <a:srgbClr val="DAE3F3">
              <a:alpha val="85099"/>
            </a:srgbClr>
          </a:solidFill>
        </p:spPr>
        <p:txBody>
          <a:bodyPr vert="horz" wrap="square" lIns="0" tIns="80645" rIns="0" bIns="0" rtlCol="0">
            <a:spAutoFit/>
          </a:bodyPr>
          <a:lstStyle/>
          <a:p>
            <a:pPr marL="107950" marR="750570">
              <a:lnSpc>
                <a:spcPct val="101400"/>
              </a:lnSpc>
              <a:spcBef>
                <a:spcPts val="635"/>
              </a:spcBef>
            </a:pPr>
            <a:r>
              <a:rPr sz="2800" spc="-5" dirty="0">
                <a:latin typeface="Calibri"/>
                <a:cs typeface="Calibri"/>
              </a:rPr>
              <a:t>SEM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multivariate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statistical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modelling </a:t>
            </a:r>
            <a:r>
              <a:rPr sz="2800" spc="-10" dirty="0">
                <a:latin typeface="Calibri"/>
                <a:cs typeface="Calibri"/>
              </a:rPr>
              <a:t>technique.</a:t>
            </a:r>
            <a:endParaRPr sz="2800">
              <a:latin typeface="Calibri"/>
              <a:cs typeface="Calibri"/>
            </a:endParaRPr>
          </a:p>
          <a:p>
            <a:pPr marL="107950" marR="315595">
              <a:lnSpc>
                <a:spcPts val="3379"/>
              </a:lnSpc>
              <a:spcBef>
                <a:spcPts val="45"/>
              </a:spcBef>
            </a:pPr>
            <a:r>
              <a:rPr sz="2800" spc="-55">
                <a:latin typeface="Calibri"/>
                <a:cs typeface="Calibri"/>
              </a:rPr>
              <a:t>We</a:t>
            </a:r>
            <a:r>
              <a:rPr sz="2800" spc="-15">
                <a:latin typeface="Calibri"/>
                <a:cs typeface="Calibri"/>
              </a:rPr>
              <a:t> </a:t>
            </a:r>
            <a:r>
              <a:rPr lang="en-US" sz="2800" spc="-15">
                <a:latin typeface="Calibri"/>
                <a:cs typeface="Calibri"/>
              </a:rPr>
              <a:t>hypothesize</a:t>
            </a:r>
            <a:r>
              <a:rPr sz="2800" spc="-15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model</a:t>
            </a:r>
            <a:r>
              <a:rPr sz="2800" spc="-5" dirty="0">
                <a:latin typeface="Calibri"/>
                <a:cs typeface="Calibri"/>
              </a:rPr>
              <a:t>, which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25" dirty="0">
                <a:latin typeface="Calibri"/>
                <a:cs typeface="Calibri"/>
              </a:rPr>
              <a:t>may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fit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data.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" y="381000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720" y="381000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25" dirty="0"/>
              <a:t> </a:t>
            </a:r>
            <a:r>
              <a:rPr spc="-5" dirty="0"/>
              <a:t>Equation</a:t>
            </a:r>
            <a:r>
              <a:rPr spc="-10" dirty="0"/>
              <a:t> </a:t>
            </a:r>
            <a:r>
              <a:rPr spc="-5" dirty="0"/>
              <a:t>Modeling</a:t>
            </a:r>
            <a:r>
              <a:rPr spc="-15" dirty="0"/>
              <a:t> </a:t>
            </a:r>
            <a:r>
              <a:rPr spc="-5" dirty="0"/>
              <a:t>(SEM)—Why?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5187" y="1442720"/>
            <a:ext cx="10843260" cy="3972560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5"/>
              </a:spcBef>
            </a:pPr>
            <a:r>
              <a:rPr sz="3200" spc="-5" dirty="0">
                <a:latin typeface="Calibri"/>
                <a:cs typeface="Calibri"/>
              </a:rPr>
              <a:t>What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5" dirty="0">
                <a:latin typeface="Calibri"/>
                <a:cs typeface="Calibri"/>
              </a:rPr>
              <a:t> so special</a:t>
            </a:r>
            <a:r>
              <a:rPr sz="3200" dirty="0">
                <a:latin typeface="Calibri"/>
                <a:cs typeface="Calibri"/>
              </a:rPr>
              <a:t> about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SEM?</a:t>
            </a:r>
            <a:endParaRPr sz="3200">
              <a:latin typeface="Calibri"/>
              <a:cs typeface="Calibri"/>
            </a:endParaRPr>
          </a:p>
          <a:p>
            <a:pPr marL="354965" marR="5080" indent="-342900">
              <a:lnSpc>
                <a:spcPct val="103200"/>
              </a:lnSpc>
              <a:spcBef>
                <a:spcPts val="158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SEM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can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contain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4472C4"/>
                </a:solidFill>
                <a:latin typeface="Calibri"/>
                <a:cs typeface="Calibri"/>
              </a:rPr>
              <a:t>latent</a:t>
            </a:r>
            <a:r>
              <a:rPr sz="2500" spc="-5" dirty="0">
                <a:solidFill>
                  <a:srgbClr val="4472C4"/>
                </a:solidFill>
                <a:latin typeface="Calibri"/>
                <a:cs typeface="Calibri"/>
              </a:rPr>
              <a:t> (unobserved)</a:t>
            </a:r>
            <a:r>
              <a:rPr sz="250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4472C4"/>
                </a:solidFill>
                <a:latin typeface="Calibri"/>
                <a:cs typeface="Calibri"/>
              </a:rPr>
              <a:t>variables</a:t>
            </a:r>
            <a:r>
              <a:rPr sz="2500" spc="-1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</a:t>
            </a:r>
            <a:r>
              <a:rPr sz="2500" spc="-10" dirty="0">
                <a:latin typeface="Calibri"/>
                <a:cs typeface="Calibri"/>
              </a:rPr>
              <a:t> represent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constructs </a:t>
            </a:r>
            <a:r>
              <a:rPr sz="2500" spc="-5" dirty="0">
                <a:latin typeface="Calibri"/>
                <a:cs typeface="Calibri"/>
              </a:rPr>
              <a:t>(i.e.,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measurement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models)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dirty="0">
                <a:latin typeface="Wingdings"/>
                <a:cs typeface="Wingdings"/>
              </a:rPr>
              <a:t>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Calibri"/>
                <a:cs typeface="Calibri"/>
              </a:rPr>
              <a:t>Include </a:t>
            </a:r>
            <a:r>
              <a:rPr sz="2500" spc="-15" dirty="0">
                <a:latin typeface="Calibri"/>
                <a:cs typeface="Calibri"/>
              </a:rPr>
              <a:t>random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effects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and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control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measurement </a:t>
            </a:r>
            <a:r>
              <a:rPr sz="2500" spc="-10" dirty="0">
                <a:latin typeface="Calibri"/>
                <a:cs typeface="Calibri"/>
              </a:rPr>
              <a:t>error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SEM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can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estimate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4472C4"/>
                </a:solidFill>
                <a:latin typeface="Calibri"/>
                <a:cs typeface="Calibri"/>
              </a:rPr>
              <a:t>derived</a:t>
            </a:r>
            <a:r>
              <a:rPr sz="250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4472C4"/>
                </a:solidFill>
                <a:latin typeface="Calibri"/>
                <a:cs typeface="Calibri"/>
              </a:rPr>
              <a:t>effects</a:t>
            </a:r>
            <a:r>
              <a:rPr sz="2500" spc="-15" dirty="0">
                <a:latin typeface="Calibri"/>
                <a:cs typeface="Calibri"/>
              </a:rPr>
              <a:t>,</a:t>
            </a:r>
            <a:r>
              <a:rPr sz="2500" spc="-5" dirty="0">
                <a:latin typeface="Calibri"/>
                <a:cs typeface="Calibri"/>
              </a:rPr>
              <a:t> such </a:t>
            </a:r>
            <a:r>
              <a:rPr sz="2500" dirty="0">
                <a:latin typeface="Calibri"/>
                <a:cs typeface="Calibri"/>
              </a:rPr>
              <a:t>as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indirect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effects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in</a:t>
            </a:r>
            <a:r>
              <a:rPr sz="2500" spc="-5" dirty="0">
                <a:latin typeface="Calibri"/>
                <a:cs typeface="Calibri"/>
              </a:rPr>
              <a:t> mediation models.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SEM</a:t>
            </a:r>
            <a:r>
              <a:rPr sz="2500" spc="-10" dirty="0">
                <a:latin typeface="Calibri"/>
                <a:cs typeface="Calibri"/>
              </a:rPr>
              <a:t> can </a:t>
            </a:r>
            <a:r>
              <a:rPr sz="2500" spc="-5" dirty="0">
                <a:latin typeface="Calibri"/>
                <a:cs typeface="Calibri"/>
              </a:rPr>
              <a:t>be </a:t>
            </a:r>
            <a:r>
              <a:rPr sz="2500" spc="-10" dirty="0">
                <a:latin typeface="Calibri"/>
                <a:cs typeface="Calibri"/>
              </a:rPr>
              <a:t>represented by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4472C4"/>
                </a:solidFill>
                <a:latin typeface="Calibri"/>
                <a:cs typeface="Calibri"/>
              </a:rPr>
              <a:t>path diagrams</a:t>
            </a:r>
            <a:r>
              <a:rPr sz="2500" spc="-10" dirty="0"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  <a:p>
            <a:pPr marL="354965" marR="536575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SEM </a:t>
            </a:r>
            <a:r>
              <a:rPr sz="2500" spc="-25" dirty="0">
                <a:latin typeface="Calibri"/>
                <a:cs typeface="Calibri"/>
              </a:rPr>
              <a:t>offers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 </a:t>
            </a:r>
            <a:r>
              <a:rPr sz="2500" spc="-15" dirty="0">
                <a:solidFill>
                  <a:srgbClr val="4472C4"/>
                </a:solidFill>
                <a:latin typeface="Calibri"/>
                <a:cs typeface="Calibri"/>
              </a:rPr>
              <a:t>broad</a:t>
            </a:r>
            <a:r>
              <a:rPr sz="2500" spc="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4472C4"/>
                </a:solidFill>
                <a:latin typeface="Calibri"/>
                <a:cs typeface="Calibri"/>
              </a:rPr>
              <a:t>range</a:t>
            </a:r>
            <a:r>
              <a:rPr sz="2500" spc="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4472C4"/>
                </a:solidFill>
                <a:latin typeface="Calibri"/>
                <a:cs typeface="Calibri"/>
              </a:rPr>
              <a:t>of</a:t>
            </a:r>
            <a:r>
              <a:rPr sz="250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4472C4"/>
                </a:solidFill>
                <a:latin typeface="Calibri"/>
                <a:cs typeface="Calibri"/>
              </a:rPr>
              <a:t>models</a:t>
            </a:r>
            <a:r>
              <a:rPr sz="2500" spc="-5" dirty="0">
                <a:latin typeface="Calibri"/>
                <a:cs typeface="Calibri"/>
              </a:rPr>
              <a:t>,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including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multi-group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models,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multilevel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models,</a:t>
            </a:r>
            <a:r>
              <a:rPr sz="2500" spc="-10" dirty="0">
                <a:latin typeface="Calibri"/>
                <a:cs typeface="Calibri"/>
              </a:rPr>
              <a:t> growth</a:t>
            </a:r>
            <a:r>
              <a:rPr sz="2500" spc="-5" dirty="0">
                <a:latin typeface="Calibri"/>
                <a:cs typeface="Calibri"/>
              </a:rPr>
              <a:t> curve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models, </a:t>
            </a:r>
            <a:r>
              <a:rPr sz="2500" dirty="0">
                <a:latin typeface="Calibri"/>
                <a:cs typeface="Calibri"/>
              </a:rPr>
              <a:t>…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SEM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can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handle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4472C4"/>
                </a:solidFill>
                <a:latin typeface="Calibri"/>
                <a:cs typeface="Calibri"/>
              </a:rPr>
              <a:t>full</a:t>
            </a:r>
            <a:r>
              <a:rPr sz="250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4472C4"/>
                </a:solidFill>
                <a:latin typeface="Calibri"/>
                <a:cs typeface="Calibri"/>
              </a:rPr>
              <a:t>and </a:t>
            </a:r>
            <a:r>
              <a:rPr sz="2500" dirty="0">
                <a:solidFill>
                  <a:srgbClr val="4472C4"/>
                </a:solidFill>
                <a:latin typeface="Calibri"/>
                <a:cs typeface="Calibri"/>
              </a:rPr>
              <a:t>summary</a:t>
            </a:r>
            <a:r>
              <a:rPr sz="2500" spc="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4472C4"/>
                </a:solidFill>
                <a:latin typeface="Calibri"/>
                <a:cs typeface="Calibri"/>
              </a:rPr>
              <a:t>data</a:t>
            </a:r>
            <a:r>
              <a:rPr sz="250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(i.e.,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covariance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matrix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and </a:t>
            </a:r>
            <a:r>
              <a:rPr sz="2500" dirty="0">
                <a:latin typeface="Calibri"/>
                <a:cs typeface="Calibri"/>
              </a:rPr>
              <a:t>mean </a:t>
            </a:r>
            <a:r>
              <a:rPr sz="2500" spc="-10" dirty="0">
                <a:latin typeface="Calibri"/>
                <a:cs typeface="Calibri"/>
              </a:rPr>
              <a:t>vector).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2000" y="5796915"/>
            <a:ext cx="317927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(Rosseel,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2020;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Kline,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2016)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855225BE-C2EC-4078-96E2-F80F31D5AE62}"/>
              </a:ext>
            </a:extLst>
          </p:cNvPr>
          <p:cNvSpPr txBox="1"/>
          <p:nvPr/>
        </p:nvSpPr>
        <p:spPr>
          <a:xfrm>
            <a:off x="2514600" y="2214244"/>
            <a:ext cx="7393305" cy="2429511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4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1C4F7B"/>
                </a:solidFill>
                <a:latin typeface="Arial"/>
                <a:cs typeface="Arial"/>
              </a:rPr>
              <a:t>SEM</a:t>
            </a:r>
            <a:r>
              <a:rPr sz="2800" spc="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is</a:t>
            </a:r>
            <a:r>
              <a:rPr sz="2800" spc="-1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not</a:t>
            </a:r>
            <a:r>
              <a:rPr sz="2800" spc="-1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one</a:t>
            </a:r>
            <a:r>
              <a:rPr sz="2800" dirty="0">
                <a:solidFill>
                  <a:srgbClr val="1C4F7B"/>
                </a:solidFill>
                <a:latin typeface="Arial"/>
                <a:cs typeface="Arial"/>
              </a:rPr>
              <a:t> statistical</a:t>
            </a:r>
            <a:r>
              <a:rPr sz="2800" spc="1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C4F7B"/>
                </a:solidFill>
                <a:latin typeface="MS PGothic"/>
                <a:cs typeface="MS PGothic"/>
              </a:rPr>
              <a:t>‘</a:t>
            </a:r>
            <a:r>
              <a:rPr sz="2800" dirty="0">
                <a:solidFill>
                  <a:srgbClr val="1C4F7B"/>
                </a:solidFill>
                <a:latin typeface="Arial"/>
                <a:cs typeface="Arial"/>
              </a:rPr>
              <a:t>technique</a:t>
            </a:r>
            <a:r>
              <a:rPr sz="2800" dirty="0">
                <a:solidFill>
                  <a:srgbClr val="1C4F7B"/>
                </a:solidFill>
                <a:latin typeface="MS PGothic"/>
                <a:cs typeface="MS PGothic"/>
              </a:rPr>
              <a:t>’</a:t>
            </a:r>
            <a:endParaRPr sz="2800">
              <a:latin typeface="MS PGothic"/>
              <a:cs typeface="MS PGothic"/>
            </a:endParaRPr>
          </a:p>
          <a:p>
            <a:pPr marL="469900" marR="5080" indent="-457200"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US" sz="2800">
              <a:solidFill>
                <a:srgbClr val="1C4F7B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800">
                <a:solidFill>
                  <a:srgbClr val="1C4F7B"/>
                </a:solidFill>
                <a:latin typeface="Arial"/>
                <a:cs typeface="Arial"/>
              </a:rPr>
              <a:t>It</a:t>
            </a:r>
            <a:r>
              <a:rPr sz="2800" spc="-5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C4F7B"/>
                </a:solidFill>
                <a:latin typeface="Arial"/>
                <a:cs typeface="Arial"/>
              </a:rPr>
              <a:t>integrates</a:t>
            </a:r>
            <a:r>
              <a:rPr sz="2800" spc="-1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a </a:t>
            </a:r>
            <a:r>
              <a:rPr sz="2800" dirty="0">
                <a:solidFill>
                  <a:srgbClr val="1C4F7B"/>
                </a:solidFill>
                <a:latin typeface="Arial"/>
                <a:cs typeface="Arial"/>
              </a:rPr>
              <a:t>number</a:t>
            </a:r>
            <a:r>
              <a:rPr sz="2800" spc="2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1C4F7B"/>
                </a:solidFill>
                <a:latin typeface="Arial"/>
                <a:cs typeface="Arial"/>
              </a:rPr>
              <a:t>different </a:t>
            </a:r>
            <a:r>
              <a:rPr sz="2800" spc="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multivariate</a:t>
            </a:r>
            <a:r>
              <a:rPr sz="2800" spc="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C4F7B"/>
                </a:solidFill>
                <a:latin typeface="Arial"/>
                <a:cs typeface="Arial"/>
              </a:rPr>
              <a:t>techniques</a:t>
            </a:r>
            <a:r>
              <a:rPr sz="2800" spc="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into</a:t>
            </a:r>
            <a:r>
              <a:rPr sz="2800" spc="1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one model</a:t>
            </a:r>
            <a:r>
              <a:rPr sz="2800" spc="1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1C4F7B"/>
                </a:solidFill>
                <a:latin typeface="Arial"/>
                <a:cs typeface="Arial"/>
              </a:rPr>
              <a:t>fitting </a:t>
            </a:r>
            <a:r>
              <a:rPr sz="2800" spc="-765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>
                <a:solidFill>
                  <a:srgbClr val="1C4F7B"/>
                </a:solidFill>
                <a:latin typeface="Arial"/>
                <a:cs typeface="Arial"/>
              </a:rPr>
              <a:t>framework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ADBBC757-D540-4534-96F3-05031DC067DA}"/>
              </a:ext>
            </a:extLst>
          </p:cNvPr>
          <p:cNvSpPr/>
          <p:nvPr/>
        </p:nvSpPr>
        <p:spPr>
          <a:xfrm>
            <a:off x="410298" y="267860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62E811D-B031-47D8-BA37-E9DA996371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0298" y="267860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20" dirty="0"/>
              <a:t> </a:t>
            </a:r>
            <a:r>
              <a:rPr spc="-5" dirty="0"/>
              <a:t>Equation</a:t>
            </a:r>
            <a:r>
              <a:rPr spc="-10" dirty="0"/>
              <a:t> </a:t>
            </a:r>
            <a:r>
              <a:rPr spc="-5" dirty="0"/>
              <a:t>Modeling</a:t>
            </a:r>
            <a:r>
              <a:rPr spc="-15" dirty="0"/>
              <a:t> </a:t>
            </a:r>
            <a:r>
              <a:rPr dirty="0"/>
              <a:t>(SEM)—What?</a:t>
            </a:r>
          </a:p>
        </p:txBody>
      </p:sp>
    </p:spTree>
    <p:extLst>
      <p:ext uri="{BB962C8B-B14F-4D97-AF65-F5344CB8AC3E}">
        <p14:creationId xmlns:p14="http://schemas.microsoft.com/office/powerpoint/2010/main" val="258418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855225BE-C2EC-4078-96E2-F80F31D5AE62}"/>
              </a:ext>
            </a:extLst>
          </p:cNvPr>
          <p:cNvSpPr txBox="1"/>
          <p:nvPr/>
        </p:nvSpPr>
        <p:spPr>
          <a:xfrm>
            <a:off x="3581400" y="2133600"/>
            <a:ext cx="6400800" cy="2757806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800">
                <a:solidFill>
                  <a:srgbClr val="1C4F7B"/>
                </a:solidFill>
                <a:latin typeface="Arial"/>
                <a:cs typeface="Arial"/>
              </a:rPr>
              <a:t>It</a:t>
            </a:r>
            <a:r>
              <a:rPr sz="2800" spc="-1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is</a:t>
            </a:r>
            <a:r>
              <a:rPr sz="2800" spc="-1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an</a:t>
            </a:r>
            <a:r>
              <a:rPr sz="2800" spc="-1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C4F7B"/>
                </a:solidFill>
                <a:latin typeface="Arial"/>
                <a:cs typeface="Arial"/>
              </a:rPr>
              <a:t>integration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of:</a:t>
            </a:r>
            <a:endParaRPr sz="2800">
              <a:latin typeface="Arial"/>
              <a:cs typeface="Arial"/>
            </a:endParaRPr>
          </a:p>
          <a:p>
            <a:pPr marL="811530" lvl="1" indent="-342900">
              <a:lnSpc>
                <a:spcPct val="100000"/>
              </a:lnSpc>
              <a:spcBef>
                <a:spcPts val="595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sz="2400" spc="-5" dirty="0">
                <a:solidFill>
                  <a:srgbClr val="1C4F7B"/>
                </a:solidFill>
                <a:latin typeface="Arial"/>
                <a:cs typeface="Arial"/>
              </a:rPr>
              <a:t>Measurement</a:t>
            </a:r>
            <a:r>
              <a:rPr sz="240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C4F7B"/>
                </a:solidFill>
                <a:latin typeface="Arial"/>
                <a:cs typeface="Arial"/>
              </a:rPr>
              <a:t>theory</a:t>
            </a:r>
            <a:endParaRPr sz="2400">
              <a:latin typeface="Arial"/>
              <a:cs typeface="Arial"/>
            </a:endParaRPr>
          </a:p>
          <a:p>
            <a:pPr marL="811530" lvl="1" indent="-342900">
              <a:lnSpc>
                <a:spcPct val="100000"/>
              </a:lnSpc>
              <a:spcBef>
                <a:spcPts val="575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sz="2400" dirty="0">
                <a:solidFill>
                  <a:srgbClr val="1C4F7B"/>
                </a:solidFill>
                <a:latin typeface="Arial"/>
                <a:cs typeface="Arial"/>
              </a:rPr>
              <a:t>Factor</a:t>
            </a:r>
            <a:r>
              <a:rPr sz="2400" spc="-5" dirty="0">
                <a:solidFill>
                  <a:srgbClr val="1C4F7B"/>
                </a:solidFill>
                <a:latin typeface="Arial"/>
                <a:cs typeface="Arial"/>
              </a:rPr>
              <a:t> (latent</a:t>
            </a:r>
            <a:r>
              <a:rPr sz="2400" spc="-1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C4F7B"/>
                </a:solidFill>
                <a:latin typeface="Arial"/>
                <a:cs typeface="Arial"/>
              </a:rPr>
              <a:t>variable)</a:t>
            </a:r>
            <a:r>
              <a:rPr sz="2400" spc="2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C4F7B"/>
                </a:solidFill>
                <a:latin typeface="Arial"/>
                <a:cs typeface="Arial"/>
              </a:rPr>
              <a:t>analysis</a:t>
            </a:r>
            <a:endParaRPr sz="2400">
              <a:latin typeface="Arial"/>
              <a:cs typeface="Arial"/>
            </a:endParaRPr>
          </a:p>
          <a:p>
            <a:pPr marL="811530" lvl="1" indent="-342900">
              <a:lnSpc>
                <a:spcPct val="100000"/>
              </a:lnSpc>
              <a:spcBef>
                <a:spcPts val="575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sz="2400" spc="-5" dirty="0">
                <a:solidFill>
                  <a:srgbClr val="1C4F7B"/>
                </a:solidFill>
                <a:latin typeface="Arial"/>
                <a:cs typeface="Arial"/>
              </a:rPr>
              <a:t>Path</a:t>
            </a:r>
            <a:r>
              <a:rPr sz="2400" spc="-1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C4F7B"/>
                </a:solidFill>
                <a:latin typeface="Arial"/>
                <a:cs typeface="Arial"/>
              </a:rPr>
              <a:t>analysis</a:t>
            </a:r>
            <a:endParaRPr sz="2400">
              <a:latin typeface="Arial"/>
              <a:cs typeface="Arial"/>
            </a:endParaRPr>
          </a:p>
          <a:p>
            <a:pPr marL="811530" lvl="1" indent="-342900">
              <a:lnSpc>
                <a:spcPct val="100000"/>
              </a:lnSpc>
              <a:spcBef>
                <a:spcPts val="580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sz="2400" spc="-5" dirty="0">
                <a:solidFill>
                  <a:srgbClr val="1C4F7B"/>
                </a:solidFill>
                <a:latin typeface="Arial"/>
                <a:cs typeface="Arial"/>
              </a:rPr>
              <a:t>Regression</a:t>
            </a:r>
            <a:endParaRPr sz="2400">
              <a:latin typeface="Arial"/>
              <a:cs typeface="Arial"/>
            </a:endParaRPr>
          </a:p>
          <a:p>
            <a:pPr marL="811530" lvl="1" indent="-342900">
              <a:lnSpc>
                <a:spcPct val="100000"/>
              </a:lnSpc>
              <a:spcBef>
                <a:spcPts val="575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sz="2400" spc="-5" dirty="0">
                <a:solidFill>
                  <a:srgbClr val="1C4F7B"/>
                </a:solidFill>
                <a:latin typeface="Arial"/>
                <a:cs typeface="Arial"/>
              </a:rPr>
              <a:t>Simultaneous</a:t>
            </a:r>
            <a:r>
              <a:rPr sz="2400" spc="2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C4F7B"/>
                </a:solidFill>
                <a:latin typeface="Arial"/>
                <a:cs typeface="Arial"/>
              </a:rPr>
              <a:t>equations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436249B5-6FDE-4ED9-ABCB-6B4FD5C2CE7E}"/>
              </a:ext>
            </a:extLst>
          </p:cNvPr>
          <p:cNvSpPr/>
          <p:nvPr/>
        </p:nvSpPr>
        <p:spPr>
          <a:xfrm>
            <a:off x="410298" y="267860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3DBF2E7C-B5C2-4EE4-B571-DD32AA0458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0298" y="267860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20" dirty="0"/>
              <a:t> </a:t>
            </a:r>
            <a:r>
              <a:rPr spc="-5" dirty="0"/>
              <a:t>Equation</a:t>
            </a:r>
            <a:r>
              <a:rPr spc="-10" dirty="0"/>
              <a:t> </a:t>
            </a:r>
            <a:r>
              <a:rPr spc="-5" dirty="0"/>
              <a:t>Modeling</a:t>
            </a:r>
            <a:r>
              <a:rPr spc="-15" dirty="0"/>
              <a:t> </a:t>
            </a:r>
            <a:r>
              <a:rPr dirty="0"/>
              <a:t>(SEM)—What?</a:t>
            </a:r>
          </a:p>
        </p:txBody>
      </p:sp>
    </p:spTree>
    <p:extLst>
      <p:ext uri="{BB962C8B-B14F-4D97-AF65-F5344CB8AC3E}">
        <p14:creationId xmlns:p14="http://schemas.microsoft.com/office/powerpoint/2010/main" val="298676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436249B5-6FDE-4ED9-ABCB-6B4FD5C2CE7E}"/>
              </a:ext>
            </a:extLst>
          </p:cNvPr>
          <p:cNvSpPr/>
          <p:nvPr/>
        </p:nvSpPr>
        <p:spPr>
          <a:xfrm>
            <a:off x="410298" y="267860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3DBF2E7C-B5C2-4EE4-B571-DD32AA0458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0298" y="267860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20" dirty="0"/>
              <a:t> </a:t>
            </a:r>
            <a:r>
              <a:rPr spc="-5" dirty="0"/>
              <a:t>Equation</a:t>
            </a:r>
            <a:r>
              <a:rPr spc="-10" dirty="0"/>
              <a:t> </a:t>
            </a:r>
            <a:r>
              <a:rPr spc="-5" dirty="0"/>
              <a:t>Modeling</a:t>
            </a:r>
            <a:r>
              <a:rPr spc="-15" dirty="0"/>
              <a:t> </a:t>
            </a:r>
            <a:r>
              <a:rPr dirty="0"/>
              <a:t>(SEM)—What?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05FEF0AC-B882-4559-AC28-EC4770EA6214}"/>
              </a:ext>
            </a:extLst>
          </p:cNvPr>
          <p:cNvSpPr txBox="1"/>
          <p:nvPr/>
        </p:nvSpPr>
        <p:spPr>
          <a:xfrm>
            <a:off x="1981200" y="2286000"/>
            <a:ext cx="8915400" cy="209159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Covariance</a:t>
            </a:r>
            <a:r>
              <a:rPr sz="2800" spc="1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C4F7B"/>
                </a:solidFill>
                <a:latin typeface="Arial"/>
                <a:cs typeface="Arial"/>
              </a:rPr>
              <a:t>Structure</a:t>
            </a:r>
            <a:r>
              <a:rPr sz="2800" spc="-1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Analysis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Analysis</a:t>
            </a:r>
            <a:r>
              <a:rPr sz="2800" spc="-1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of </a:t>
            </a:r>
            <a:r>
              <a:rPr sz="2800" spc="-5">
                <a:solidFill>
                  <a:srgbClr val="1C4F7B"/>
                </a:solidFill>
                <a:latin typeface="Arial"/>
                <a:cs typeface="Arial"/>
              </a:rPr>
              <a:t>Moment</a:t>
            </a:r>
            <a:r>
              <a:rPr sz="2800" spc="1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1C4F7B"/>
                </a:solidFill>
                <a:latin typeface="Arial"/>
                <a:cs typeface="Arial"/>
              </a:rPr>
              <a:t>Structures</a:t>
            </a:r>
            <a:r>
              <a:rPr lang="en-US" sz="2800">
                <a:solidFill>
                  <a:srgbClr val="1C4F7B"/>
                </a:solidFill>
                <a:latin typeface="Arial"/>
                <a:cs typeface="Arial"/>
              </a:rPr>
              <a:t> (AMoS)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Analysis</a:t>
            </a:r>
            <a:r>
              <a:rPr sz="2800" spc="1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of</a:t>
            </a:r>
            <a:r>
              <a:rPr sz="2800" spc="2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Linear</a:t>
            </a:r>
            <a:r>
              <a:rPr sz="2800" spc="2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Structural</a:t>
            </a:r>
            <a:r>
              <a:rPr sz="2800" spc="2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Relationships </a:t>
            </a:r>
            <a:r>
              <a:rPr sz="2800" spc="-76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(LISREL)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Causal</a:t>
            </a:r>
            <a:r>
              <a:rPr sz="2800" spc="1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Modeling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451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1531</Words>
  <Application>Microsoft Office PowerPoint</Application>
  <PresentationFormat>Widescreen</PresentationFormat>
  <Paragraphs>211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MS PGothic</vt:lpstr>
      <vt:lpstr>Arial</vt:lpstr>
      <vt:lpstr>Calibri</vt:lpstr>
      <vt:lpstr>Cambria Math</vt:lpstr>
      <vt:lpstr>Courier New</vt:lpstr>
      <vt:lpstr>Franklin Gothic Medium</vt:lpstr>
      <vt:lpstr>Times New Roman</vt:lpstr>
      <vt:lpstr>Wingdings</vt:lpstr>
      <vt:lpstr>Office Theme</vt:lpstr>
      <vt:lpstr>Structural Equation Modeling (SEM)  Part 1 Why, what and how?</vt:lpstr>
      <vt:lpstr>PowerPoint Presentation</vt:lpstr>
      <vt:lpstr>PowerPoint Presentation</vt:lpstr>
      <vt:lpstr>Openness</vt:lpstr>
      <vt:lpstr>Structural Equation Modeling (SEM)—Why?</vt:lpstr>
      <vt:lpstr>Structural Equation Modeling (SEM)—Why?</vt:lpstr>
      <vt:lpstr>Structural Equation Modeling (SEM)—What?</vt:lpstr>
      <vt:lpstr>Structural Equation Modeling (SEM)—What?</vt:lpstr>
      <vt:lpstr>Structural Equation Modeling (SEM)—What?</vt:lpstr>
      <vt:lpstr>Structural Equation Modeling (SEM)—What?</vt:lpstr>
      <vt:lpstr>Structural Equation Modeling (SEM)—What?</vt:lpstr>
      <vt:lpstr>Structural Equation Modeling (SEM)—What?</vt:lpstr>
      <vt:lpstr>Structural Equation Modeling (SEM)—What?</vt:lpstr>
      <vt:lpstr>Suggestions to read</vt:lpstr>
      <vt:lpstr>PowerPoint Presentation</vt:lpstr>
      <vt:lpstr>PowerPoint Presentation</vt:lpstr>
      <vt:lpstr>PowerPoint Presentation</vt:lpstr>
      <vt:lpstr>Openness</vt:lpstr>
      <vt:lpstr>Structural Equation Modeling (SEM)—How?</vt:lpstr>
      <vt:lpstr>Structural Equation Modeling (SEM)—How?</vt:lpstr>
      <vt:lpstr>Structural Equation Modeling (SEM)—How?</vt:lpstr>
      <vt:lpstr>Structural Equation Modeling (SEM)—How?</vt:lpstr>
      <vt:lpstr>Structural Equation Modeling (SEM)—How?</vt:lpstr>
      <vt:lpstr>Structural Equation Modeling (SEM)—How?</vt:lpstr>
      <vt:lpstr>Structural Equation Modeling (SEM)—How?</vt:lpstr>
      <vt:lpstr>Structural Equation Modeling (SEM)—How?</vt:lpstr>
      <vt:lpstr>Model 1</vt:lpstr>
      <vt:lpstr>Structural Equation Modeling (SEM)—How?</vt:lpstr>
      <vt:lpstr>Structural Equation Modeling (SEM)—How?</vt:lpstr>
      <vt:lpstr>Model 2</vt:lpstr>
      <vt:lpstr>Structural Equation Modeling (SEM)—How?</vt:lpstr>
      <vt:lpstr>Structural Equation Modeling (SEM)—How?</vt:lpstr>
      <vt:lpstr>Model 3: Measurement Model</vt:lpstr>
      <vt:lpstr>Structural Equation Modeling (SEM)—How?</vt:lpstr>
      <vt:lpstr>Structural Equation Modeling (SEM)—How?</vt:lpstr>
      <vt:lpstr>Model 4: Structural Equation Model</vt:lpstr>
      <vt:lpstr>Structural Equation Modeling (SEM)—How?</vt:lpstr>
      <vt:lpstr>Structural Equation Modeling (SEM)—How?</vt:lpstr>
      <vt:lpstr>Structural Equation Modeling—What if?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Mild Introduction to  Structural Equation Modeling</dc:title>
  <cp:lastModifiedBy>Ed Harris</cp:lastModifiedBy>
  <cp:revision>19</cp:revision>
  <dcterms:created xsi:type="dcterms:W3CDTF">2021-04-28T13:13:49Z</dcterms:created>
  <dcterms:modified xsi:type="dcterms:W3CDTF">2021-05-05T14:50:58Z</dcterms:modified>
</cp:coreProperties>
</file>