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65" r:id="rId8"/>
    <p:sldId id="262" r:id="rId9"/>
    <p:sldId id="266" r:id="rId10"/>
    <p:sldId id="259" r:id="rId1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 Harris" initials="EH" lastIdx="1" clrIdx="0">
    <p:extLst>
      <p:ext uri="{19B8F6BF-5375-455C-9EA6-DF929625EA0E}">
        <p15:presenceInfo xmlns:p15="http://schemas.microsoft.com/office/powerpoint/2012/main" userId="Ed Harr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472" y="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2021-06-16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2021-06-16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2130" y="221381"/>
            <a:ext cx="5342021" cy="451673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23511" y="885528"/>
            <a:ext cx="11338560" cy="680085"/>
          </a:xfrm>
          <a:custGeom>
            <a:avLst/>
            <a:gdLst/>
            <a:ahLst/>
            <a:cxnLst/>
            <a:rect l="l" t="t" r="r" b="b"/>
            <a:pathLst>
              <a:path w="11338560" h="680085">
                <a:moveTo>
                  <a:pt x="11338560" y="0"/>
                </a:moveTo>
                <a:lnTo>
                  <a:pt x="0" y="0"/>
                </a:lnTo>
                <a:lnTo>
                  <a:pt x="0" y="680034"/>
                </a:lnTo>
                <a:lnTo>
                  <a:pt x="11338560" y="680034"/>
                </a:lnTo>
                <a:lnTo>
                  <a:pt x="11338560" y="0"/>
                </a:lnTo>
                <a:close/>
              </a:path>
            </a:pathLst>
          </a:custGeom>
          <a:solidFill>
            <a:srgbClr val="4472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2021-06-16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2021-06-16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2021-06-16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02130" y="221381"/>
            <a:ext cx="5342021" cy="4516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3511" y="885528"/>
            <a:ext cx="11344976" cy="680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Franklin Gothic Medium"/>
                <a:cs typeface="Franklin Gothic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30598" y="1564422"/>
            <a:ext cx="5706745" cy="3298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2021-06-16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890/0012-9623-90.2.205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84655" y="2286000"/>
            <a:ext cx="8229600" cy="12599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marR="5080" algn="ctr">
              <a:lnSpc>
                <a:spcPts val="4610"/>
              </a:lnSpc>
              <a:spcBef>
                <a:spcPts val="625"/>
              </a:spcBef>
            </a:pPr>
            <a:r>
              <a:rPr lang="en-US" sz="4000" b="1" spc="40">
                <a:solidFill>
                  <a:srgbClr val="000000"/>
                </a:solidFill>
                <a:latin typeface="+mn-lt"/>
              </a:rPr>
              <a:t>Tidy data and setting up a script</a:t>
            </a:r>
            <a:br>
              <a:rPr lang="en-US" sz="4000" b="1" spc="40">
                <a:solidFill>
                  <a:srgbClr val="000000"/>
                </a:solidFill>
                <a:latin typeface="+mn-lt"/>
              </a:rPr>
            </a:br>
            <a:r>
              <a:rPr lang="en-US" sz="4000" b="1" spc="40">
                <a:solidFill>
                  <a:srgbClr val="000000"/>
                </a:solidFill>
                <a:latin typeface="+mn-lt"/>
              </a:rPr>
              <a:t>2 examples</a:t>
            </a:r>
            <a:endParaRPr sz="4000" b="1">
              <a:latin typeface="+mn-l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48000" y="4038600"/>
            <a:ext cx="5502910" cy="1146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20">
                <a:cs typeface="Franklin Gothic Medium"/>
              </a:rPr>
              <a:t>HARUG!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2400" spc="-20">
                <a:cs typeface="Franklin Gothic Medium"/>
              </a:rPr>
              <a:t>2021-06-15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sz="2400">
              <a:cs typeface="Franklin Gothic Medium"/>
            </a:endParaRPr>
          </a:p>
        </p:txBody>
      </p:sp>
      <p:pic>
        <p:nvPicPr>
          <p:cNvPr id="14" name="Picture 13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FBFF963F-4239-4702-87DB-3DE70B18CE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6200"/>
            <a:ext cx="1734207" cy="1828800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AABC2AC4-47C3-44A6-92D2-548B268BC6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4600" y="-76200"/>
            <a:ext cx="21336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A8FFF-3BE4-4D10-BBD8-DB76C022775E}"/>
              </a:ext>
            </a:extLst>
          </p:cNvPr>
          <p:cNvSpPr txBox="1"/>
          <p:nvPr/>
        </p:nvSpPr>
        <p:spPr>
          <a:xfrm>
            <a:off x="2514600" y="762000"/>
            <a:ext cx="76956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"real life" examples</a:t>
            </a:r>
            <a:endParaRPr lang="en-GB" sz="36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BFD8D0-A7EF-41FE-BF51-7E30881D4B14}"/>
              </a:ext>
            </a:extLst>
          </p:cNvPr>
          <p:cNvSpPr txBox="1"/>
          <p:nvPr/>
        </p:nvSpPr>
        <p:spPr>
          <a:xfrm>
            <a:off x="1600200" y="2133600"/>
            <a:ext cx="782015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example 1</a:t>
            </a:r>
            <a:r>
              <a:rPr lang="en-US"/>
              <a:t>: aphid counts in an orchard, with a spatial component</a:t>
            </a:r>
          </a:p>
          <a:p>
            <a:endParaRPr lang="en-US"/>
          </a:p>
          <a:p>
            <a:endParaRPr lang="en-US"/>
          </a:p>
          <a:p>
            <a:r>
              <a:rPr lang="en-US" b="1"/>
              <a:t>example 2</a:t>
            </a:r>
            <a:r>
              <a:rPr lang="en-US"/>
              <a:t>: an experiment on onions with: </a:t>
            </a:r>
          </a:p>
          <a:p>
            <a:endParaRPr lang="en-US"/>
          </a:p>
          <a:p>
            <a:r>
              <a:rPr lang="en-US"/>
              <a:t>1 treatment + control, </a:t>
            </a:r>
          </a:p>
          <a:p>
            <a:endParaRPr lang="en-US"/>
          </a:p>
          <a:p>
            <a:r>
              <a:rPr lang="en-US"/>
              <a:t>a number of accession groups (each group full-sibs, between groups are half-sibs)</a:t>
            </a:r>
          </a:p>
          <a:p>
            <a:endParaRPr lang="en-GB"/>
          </a:p>
          <a:p>
            <a:r>
              <a:rPr lang="en-GB"/>
              <a:t>replications of experiment at 3 different time points</a:t>
            </a:r>
          </a:p>
        </p:txBody>
      </p:sp>
    </p:spTree>
    <p:extLst>
      <p:ext uri="{BB962C8B-B14F-4D97-AF65-F5344CB8AC3E}">
        <p14:creationId xmlns:p14="http://schemas.microsoft.com/office/powerpoint/2010/main" val="364747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14F8CD-F801-4E34-9FD3-3305148C4EC0}"/>
              </a:ext>
            </a:extLst>
          </p:cNvPr>
          <p:cNvSpPr txBox="1"/>
          <p:nvPr/>
        </p:nvSpPr>
        <p:spPr>
          <a:xfrm>
            <a:off x="304800" y="914400"/>
            <a:ext cx="121920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*****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R and github for personal website</a:t>
            </a:r>
            <a:endParaRPr lang="en-GB" sz="1800">
              <a:effectLst/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More content for those new to R</a:t>
            </a:r>
            <a:endParaRPr lang="en-GB" sz="1800">
              <a:effectLst/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Group meetings for the R Bootcamp or basic stats</a:t>
            </a:r>
            <a:endParaRPr lang="en-GB" sz="1800">
              <a:effectLst/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Work through a textbook 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(like a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time series book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, multivar. Stats, etc.)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Guest speakers 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(good idea, but need to arrange)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Reading and critiquing analyses in papers</a:t>
            </a:r>
            <a:endParaRPr lang="en-GB" sz="1800">
              <a:effectLst/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Make your own R package</a:t>
            </a:r>
            <a:endParaRPr lang="en-GB" sz="1800">
              <a:effectLst/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Showcasing specific R packages 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(what packages?) {metafor} {imager} {pracma}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General reproducible R scipt session 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ii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Open meetings to bring your stats problems</a:t>
            </a:r>
            <a:endParaRPr lang="en-GB" sz="1800">
              <a:effectLst/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More meetings led by students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 to show your own analyses?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More advanced topics 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(multivatiate statistics,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power analysis, extracting effect size, ggplot2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GB"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Maybe a separate Python coding club?</a:t>
            </a:r>
          </a:p>
          <a:p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((**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More coding / machine learning / Python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((*** </a:t>
            </a:r>
            <a:r>
              <a:rPr lang="en-GB" sz="1800" b="1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Kaggle competion entry team</a:t>
            </a:r>
            <a:r>
              <a:rPr lang="en-GB" sz="1800">
                <a:effectLst/>
                <a:latin typeface="Courier"/>
                <a:ea typeface="Calibri" panose="020F0502020204030204" pitchFamily="34" charset="0"/>
                <a:cs typeface="Calibri" panose="020F0502020204030204" pitchFamily="34" charset="0"/>
              </a:rPr>
              <a:t>))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GB" sz="1800">
              <a:effectLst/>
              <a:latin typeface="Courier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311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C1F3E8-9224-4CC9-B9D4-4B9951972017}"/>
              </a:ext>
            </a:extLst>
          </p:cNvPr>
          <p:cNvSpPr txBox="1"/>
          <p:nvPr/>
        </p:nvSpPr>
        <p:spPr>
          <a:xfrm>
            <a:off x="2514600" y="2133600"/>
            <a:ext cx="769566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setting up your data in a "tidy" format</a:t>
            </a:r>
          </a:p>
          <a:p>
            <a:endParaRPr lang="en-GB" sz="3600" b="1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starting a reproducible script </a:t>
            </a:r>
          </a:p>
          <a:p>
            <a:endParaRPr lang="en-GB" sz="3600" b="1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 "real life" examples</a:t>
            </a:r>
            <a:endParaRPr lang="en-GB" sz="36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3CBB2-B2C8-4F22-A925-828F7E61EF9A}"/>
              </a:ext>
            </a:extLst>
          </p:cNvPr>
          <p:cNvSpPr txBox="1"/>
          <p:nvPr/>
        </p:nvSpPr>
        <p:spPr>
          <a:xfrm>
            <a:off x="5181600" y="533400"/>
            <a:ext cx="1274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/>
              <a:t>Today</a:t>
            </a:r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428553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A8FFF-3BE4-4D10-BBD8-DB76C022775E}"/>
              </a:ext>
            </a:extLst>
          </p:cNvPr>
          <p:cNvSpPr txBox="1"/>
          <p:nvPr/>
        </p:nvSpPr>
        <p:spPr>
          <a:xfrm>
            <a:off x="2133600" y="762000"/>
            <a:ext cx="769566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setting up your data in a "tidy" format</a:t>
            </a:r>
          </a:p>
          <a:p>
            <a:endParaRPr lang="en-GB" sz="3600" b="1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36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 there a single best practice way to set up your data?</a:t>
            </a:r>
          </a:p>
          <a:p>
            <a:endParaRPr lang="en-GB" sz="36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Yes Yep GIF - Tenor GIF Keyboard - Bring Personality To Your Conversations  | Say more with Tenor | Gif, Funny gif, Reboot">
            <a:extLst>
              <a:ext uri="{FF2B5EF4-FFF2-40B4-BE49-F238E27FC236}">
                <a16:creationId xmlns:a16="http://schemas.microsoft.com/office/drawing/2014/main" id="{B9DA8E99-5324-4979-93C1-C2C10F157DB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8637" y="3810000"/>
            <a:ext cx="35147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527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A8FFF-3BE4-4D10-BBD8-DB76C022775E}"/>
              </a:ext>
            </a:extLst>
          </p:cNvPr>
          <p:cNvSpPr txBox="1"/>
          <p:nvPr/>
        </p:nvSpPr>
        <p:spPr>
          <a:xfrm>
            <a:off x="2133600" y="762000"/>
            <a:ext cx="76956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setting up your data in a "tidy" format</a:t>
            </a:r>
          </a:p>
        </p:txBody>
      </p:sp>
      <p:pic>
        <p:nvPicPr>
          <p:cNvPr id="2050" name="Picture 2" descr="9 Tips To Support And Encourage Baby Self Feeding">
            <a:extLst>
              <a:ext uri="{FF2B5EF4-FFF2-40B4-BE49-F238E27FC236}">
                <a16:creationId xmlns:a16="http://schemas.microsoft.com/office/drawing/2014/main" id="{DC923F58-769D-47CB-9371-2F7E52010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381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C68ECED-7418-4B39-BFFD-09B840DDB01D}"/>
              </a:ext>
            </a:extLst>
          </p:cNvPr>
          <p:cNvSpPr txBox="1"/>
          <p:nvPr/>
        </p:nvSpPr>
        <p:spPr>
          <a:xfrm>
            <a:off x="5629038" y="3752850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/>
              <a:t>=</a:t>
            </a:r>
            <a:endParaRPr lang="en-GB" sz="5400" b="1"/>
          </a:p>
        </p:txBody>
      </p:sp>
      <p:pic>
        <p:nvPicPr>
          <p:cNvPr id="2052" name="Picture 4" descr="Excel Online">
            <a:extLst>
              <a:ext uri="{FF2B5EF4-FFF2-40B4-BE49-F238E27FC236}">
                <a16:creationId xmlns:a16="http://schemas.microsoft.com/office/drawing/2014/main" id="{4C36380F-28D6-480F-A286-4CA47F743F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652415"/>
            <a:ext cx="499872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CB66C1-6C48-4902-A714-7F05C02EC632}"/>
              </a:ext>
            </a:extLst>
          </p:cNvPr>
          <p:cNvSpPr txBox="1"/>
          <p:nvPr/>
        </p:nvSpPr>
        <p:spPr>
          <a:xfrm>
            <a:off x="3429000" y="1662499"/>
            <a:ext cx="5560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(A little disgusting, but oh bless! Move past this as a goal.)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547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A8FFF-3BE4-4D10-BBD8-DB76C022775E}"/>
              </a:ext>
            </a:extLst>
          </p:cNvPr>
          <p:cNvSpPr txBox="1"/>
          <p:nvPr/>
        </p:nvSpPr>
        <p:spPr>
          <a:xfrm>
            <a:off x="2133600" y="762000"/>
            <a:ext cx="76956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setting up your data in a "tidy" format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68ECED-7418-4B39-BFFD-09B840DDB01D}"/>
              </a:ext>
            </a:extLst>
          </p:cNvPr>
          <p:cNvSpPr txBox="1"/>
          <p:nvPr/>
        </p:nvSpPr>
        <p:spPr>
          <a:xfrm>
            <a:off x="5816319" y="3371553"/>
            <a:ext cx="5293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/>
              <a:t>=</a:t>
            </a:r>
            <a:endParaRPr lang="en-GB" sz="5400" b="1"/>
          </a:p>
        </p:txBody>
      </p:sp>
      <p:pic>
        <p:nvPicPr>
          <p:cNvPr id="3074" name="Picture 2" descr="Table manners are getting worse - here&amp;#39;s a refresher | Stuff.co.nz">
            <a:extLst>
              <a:ext uri="{FF2B5EF4-FFF2-40B4-BE49-F238E27FC236}">
                <a16:creationId xmlns:a16="http://schemas.microsoft.com/office/drawing/2014/main" id="{F3962A1A-DC21-4D21-B080-DD100A946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95" y="2597480"/>
            <a:ext cx="4724400" cy="2661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100E35F-C29E-466B-A545-B5A984181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9756" y="2286000"/>
            <a:ext cx="4842590" cy="309443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E746453-026B-4D13-8D73-189CACAEAD06}"/>
              </a:ext>
            </a:extLst>
          </p:cNvPr>
          <p:cNvSpPr txBox="1"/>
          <p:nvPr/>
        </p:nvSpPr>
        <p:spPr>
          <a:xfrm>
            <a:off x="3259176" y="1633573"/>
            <a:ext cx="592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(Good manners and fun with friends.  Aspire to this as a goal.)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887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A8FFF-3BE4-4D10-BBD8-DB76C022775E}"/>
              </a:ext>
            </a:extLst>
          </p:cNvPr>
          <p:cNvSpPr txBox="1"/>
          <p:nvPr/>
        </p:nvSpPr>
        <p:spPr>
          <a:xfrm>
            <a:off x="2133600" y="762000"/>
            <a:ext cx="76956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setting up your data in a "tidy" format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746453-026B-4D13-8D73-189CACAEAD06}"/>
              </a:ext>
            </a:extLst>
          </p:cNvPr>
          <p:cNvSpPr txBox="1"/>
          <p:nvPr/>
        </p:nvSpPr>
        <p:spPr>
          <a:xfrm>
            <a:off x="914400" y="2133600"/>
            <a:ext cx="402962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Tidy ideals</a:t>
            </a:r>
          </a:p>
          <a:p>
            <a:endParaRPr lang="en-US" sz="2000"/>
          </a:p>
          <a:p>
            <a:r>
              <a:rPr lang="en-US" sz="2000"/>
              <a:t>- one case per row</a:t>
            </a:r>
          </a:p>
          <a:p>
            <a:endParaRPr lang="en-US" sz="2000"/>
          </a:p>
          <a:p>
            <a:r>
              <a:rPr lang="en-US" sz="2000"/>
              <a:t>- one column per variable</a:t>
            </a:r>
          </a:p>
          <a:p>
            <a:endParaRPr lang="en-US" sz="2000"/>
          </a:p>
          <a:p>
            <a:r>
              <a:rPr lang="en-US" sz="2000"/>
              <a:t>- short, clear variable names</a:t>
            </a:r>
          </a:p>
          <a:p>
            <a:endParaRPr lang="en-US" sz="2000"/>
          </a:p>
          <a:p>
            <a:r>
              <a:rPr lang="en-US" sz="2000"/>
              <a:t>- define variables in a data dictionary</a:t>
            </a:r>
          </a:p>
          <a:p>
            <a:endParaRPr lang="en-US" sz="2000"/>
          </a:p>
          <a:p>
            <a:r>
              <a:rPr lang="en-GB" sz="2000"/>
              <a:t>- just the data thanks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B4BF2F-6CD5-4118-B8EC-A7E66FD13A9C}"/>
              </a:ext>
            </a:extLst>
          </p:cNvPr>
          <p:cNvSpPr txBox="1"/>
          <p:nvPr/>
        </p:nvSpPr>
        <p:spPr>
          <a:xfrm>
            <a:off x="6705600" y="2209800"/>
            <a:ext cx="5020798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/>
              <a:t>Untidy</a:t>
            </a:r>
          </a:p>
          <a:p>
            <a:endParaRPr lang="en-US" sz="2000"/>
          </a:p>
          <a:p>
            <a:r>
              <a:rPr lang="en-US" sz="2000"/>
              <a:t>- visual formatting</a:t>
            </a:r>
          </a:p>
          <a:p>
            <a:endParaRPr lang="en-US" sz="2000"/>
          </a:p>
          <a:p>
            <a:r>
              <a:rPr lang="en-US" sz="2000"/>
              <a:t>- complicated variable names, symbols, spaces</a:t>
            </a:r>
          </a:p>
          <a:p>
            <a:endParaRPr lang="en-US" sz="2000"/>
          </a:p>
          <a:p>
            <a:r>
              <a:rPr lang="en-US" sz="2000"/>
              <a:t>- embedded fiff faff like graphs or summaries</a:t>
            </a:r>
          </a:p>
          <a:p>
            <a:endParaRPr lang="en-US" sz="2000"/>
          </a:p>
          <a:p>
            <a:r>
              <a:rPr lang="en-US" sz="2000"/>
              <a:t>- redundant tabs or files, excessive versions</a:t>
            </a:r>
          </a:p>
          <a:p>
            <a:endParaRPr lang="en-US" sz="2000"/>
          </a:p>
          <a:p>
            <a:r>
              <a:rPr lang="en-US" sz="2000"/>
              <a:t>- unnecessary spaces</a:t>
            </a:r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342763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A8FFF-3BE4-4D10-BBD8-DB76C022775E}"/>
              </a:ext>
            </a:extLst>
          </p:cNvPr>
          <p:cNvSpPr txBox="1"/>
          <p:nvPr/>
        </p:nvSpPr>
        <p:spPr>
          <a:xfrm>
            <a:off x="3124200" y="990600"/>
            <a:ext cx="76956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starting a reproducible script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1019D3-B940-4912-B8AB-BE0614F2B0B3}"/>
              </a:ext>
            </a:extLst>
          </p:cNvPr>
          <p:cNvSpPr txBox="1"/>
          <p:nvPr/>
        </p:nvSpPr>
        <p:spPr>
          <a:xfrm>
            <a:off x="2286000" y="1843945"/>
            <a:ext cx="800046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 there a single best practice way to document your analysis?</a:t>
            </a:r>
          </a:p>
        </p:txBody>
      </p:sp>
      <p:pic>
        <p:nvPicPr>
          <p:cNvPr id="4098" name="Picture 2" descr="YUP!!! - Meme - MemesHappen">
            <a:extLst>
              <a:ext uri="{FF2B5EF4-FFF2-40B4-BE49-F238E27FC236}">
                <a16:creationId xmlns:a16="http://schemas.microsoft.com/office/drawing/2014/main" id="{74FDEDA7-0317-466E-AAAB-AC8CE02DC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124200"/>
            <a:ext cx="3162300" cy="347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140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AA8FFF-3BE4-4D10-BBD8-DB76C022775E}"/>
              </a:ext>
            </a:extLst>
          </p:cNvPr>
          <p:cNvSpPr txBox="1"/>
          <p:nvPr/>
        </p:nvSpPr>
        <p:spPr>
          <a:xfrm>
            <a:off x="3124200" y="990600"/>
            <a:ext cx="76956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starting a reproducible script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4D492C-CDF3-4D8D-B339-AA409D55723B}"/>
              </a:ext>
            </a:extLst>
          </p:cNvPr>
          <p:cNvSpPr txBox="1"/>
          <p:nvPr/>
        </p:nvSpPr>
        <p:spPr>
          <a:xfrm>
            <a:off x="457200" y="1981200"/>
            <a:ext cx="11658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>
                <a:effectLst/>
              </a:rPr>
              <a:t>Borer, E.T., Seabloom, E.W., Jones, M.B., Schildhauer, M., 2009. </a:t>
            </a:r>
            <a:r>
              <a:rPr lang="en-GB">
                <a:effectLst/>
              </a:rPr>
              <a:t>Some Simple Guidelines for Effective Data Management. The Bulletin of the Ecological Society of America 90, 205–214. </a:t>
            </a:r>
            <a:r>
              <a:rPr lang="en-GB">
                <a:effectLst/>
                <a:hlinkClick r:id="rId2"/>
              </a:rPr>
              <a:t>https://doi.org/10.1890/0012-9623-90.2.205</a:t>
            </a:r>
            <a:endParaRPr lang="en-GB"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B1CB62-FE89-4083-A954-F688B8C03CF6}"/>
              </a:ext>
            </a:extLst>
          </p:cNvPr>
          <p:cNvSpPr txBox="1"/>
          <p:nvPr/>
        </p:nvSpPr>
        <p:spPr>
          <a:xfrm>
            <a:off x="228600" y="3124200"/>
            <a:ext cx="11353800" cy="331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97230" lvl="1">
              <a:lnSpc>
                <a:spcPct val="100000"/>
              </a:lnSpc>
              <a:spcBef>
                <a:spcPts val="1450"/>
              </a:spcBef>
              <a:tabLst>
                <a:tab pos="927100" algn="l"/>
              </a:tabLst>
            </a:pPr>
            <a:r>
              <a:rPr lang="en-GB" sz="1800" b="1" spc="-5">
                <a:latin typeface="Calibri"/>
                <a:cs typeface="Calibri"/>
              </a:rPr>
              <a:t>Highlights</a:t>
            </a:r>
          </a:p>
          <a:p>
            <a:pPr marL="1040130" lvl="1" indent="-342900">
              <a:lnSpc>
                <a:spcPct val="100000"/>
              </a:lnSpc>
              <a:spcBef>
                <a:spcPts val="1450"/>
              </a:spcBef>
              <a:buFont typeface="Arial" panose="020B0604020202020204" pitchFamily="34" charset="0"/>
              <a:buChar char="•"/>
              <a:tabLst>
                <a:tab pos="927100" algn="l"/>
              </a:tabLst>
            </a:pPr>
            <a:r>
              <a:rPr lang="en-GB" sz="2400" b="1" spc="-5">
                <a:latin typeface="Calibri"/>
                <a:cs typeface="Calibri"/>
              </a:rPr>
              <a:t>For </a:t>
            </a:r>
            <a:r>
              <a:rPr lang="en-GB" sz="2400" b="1">
                <a:latin typeface="Calibri"/>
                <a:cs typeface="Calibri"/>
              </a:rPr>
              <a:t>example: R </a:t>
            </a:r>
            <a:r>
              <a:rPr lang="en-GB" sz="2400">
                <a:latin typeface="Calibri"/>
                <a:cs typeface="Calibri"/>
              </a:rPr>
              <a:t>(There are other options like </a:t>
            </a:r>
            <a:r>
              <a:rPr lang="en-GB" sz="2400" spc="-5">
                <a:latin typeface="Calibri"/>
                <a:cs typeface="Calibri"/>
              </a:rPr>
              <a:t>Python &amp; some commercial ones).</a:t>
            </a:r>
            <a:endParaRPr lang="en-GB" sz="2400">
              <a:latin typeface="Calibri"/>
              <a:cs typeface="Calibri"/>
            </a:endParaRPr>
          </a:p>
          <a:p>
            <a:pPr marL="1040130" lvl="1" indent="-342900">
              <a:lnSpc>
                <a:spcPct val="100000"/>
              </a:lnSpc>
              <a:spcBef>
                <a:spcPts val="1370"/>
              </a:spcBef>
              <a:buFont typeface="Arial" panose="020B0604020202020204" pitchFamily="34" charset="0"/>
              <a:buChar char="•"/>
              <a:tabLst>
                <a:tab pos="927100" algn="l"/>
              </a:tabLst>
            </a:pPr>
            <a:r>
              <a:rPr lang="en-GB" sz="2400" b="1" spc="-5">
                <a:latin typeface="Calibri"/>
                <a:cs typeface="Calibri"/>
              </a:rPr>
              <a:t>Menu-based programs </a:t>
            </a:r>
            <a:r>
              <a:rPr lang="en-GB" sz="2400" b="1">
                <a:latin typeface="Calibri"/>
                <a:cs typeface="Calibri"/>
              </a:rPr>
              <a:t>leave </a:t>
            </a:r>
            <a:r>
              <a:rPr lang="en-GB" sz="2400" b="1" spc="-5">
                <a:latin typeface="Calibri"/>
                <a:cs typeface="Calibri"/>
              </a:rPr>
              <a:t>no </a:t>
            </a:r>
            <a:r>
              <a:rPr lang="en-GB" sz="2400" b="1" spc="-10">
                <a:latin typeface="Calibri"/>
                <a:cs typeface="Calibri"/>
              </a:rPr>
              <a:t>record </a:t>
            </a:r>
            <a:r>
              <a:rPr lang="en-GB" sz="2400" b="1" spc="-5">
                <a:latin typeface="Calibri"/>
                <a:cs typeface="Calibri"/>
              </a:rPr>
              <a:t>of </a:t>
            </a:r>
            <a:r>
              <a:rPr lang="en-GB" sz="2400" b="1">
                <a:latin typeface="Calibri"/>
                <a:cs typeface="Calibri"/>
              </a:rPr>
              <a:t>the </a:t>
            </a:r>
            <a:r>
              <a:rPr lang="en-GB" sz="2400" b="1" spc="-5">
                <a:latin typeface="Calibri"/>
                <a:cs typeface="Calibri"/>
              </a:rPr>
              <a:t>analyses </a:t>
            </a:r>
            <a:r>
              <a:rPr lang="en-GB" sz="2400" b="1">
                <a:latin typeface="Calibri"/>
                <a:cs typeface="Calibri"/>
              </a:rPr>
              <a:t>you </a:t>
            </a:r>
            <a:r>
              <a:rPr lang="en-GB" sz="2400" b="1" spc="-5">
                <a:latin typeface="Calibri"/>
                <a:cs typeface="Calibri"/>
              </a:rPr>
              <a:t>carried out</a:t>
            </a:r>
            <a:r>
              <a:rPr lang="en-GB" sz="2400" spc="-5">
                <a:latin typeface="Calibri"/>
                <a:cs typeface="Calibri"/>
              </a:rPr>
              <a:t>. </a:t>
            </a:r>
            <a:r>
              <a:rPr lang="en-GB" sz="2400">
                <a:latin typeface="Calibri"/>
                <a:cs typeface="Calibri"/>
              </a:rPr>
              <a:t>You </a:t>
            </a:r>
            <a:r>
              <a:rPr lang="en-GB" sz="2400" spc="-5">
                <a:latin typeface="Calibri"/>
                <a:cs typeface="Calibri"/>
              </a:rPr>
              <a:t>will forget. </a:t>
            </a:r>
            <a:r>
              <a:rPr lang="en-GB" sz="2400">
                <a:latin typeface="Calibri"/>
                <a:cs typeface="Calibri"/>
              </a:rPr>
              <a:t>Menus</a:t>
            </a:r>
            <a:r>
              <a:rPr lang="en-GB" sz="2400" spc="25">
                <a:latin typeface="Calibri"/>
                <a:cs typeface="Calibri"/>
              </a:rPr>
              <a:t> </a:t>
            </a:r>
            <a:r>
              <a:rPr lang="en-GB" sz="2400" spc="-5">
                <a:latin typeface="Calibri"/>
                <a:cs typeface="Calibri"/>
              </a:rPr>
              <a:t>change. </a:t>
            </a:r>
            <a:endParaRPr lang="en-GB" sz="2400">
              <a:latin typeface="Calibri"/>
              <a:cs typeface="Calibri"/>
            </a:endParaRPr>
          </a:p>
          <a:p>
            <a:pPr marL="1040130" lvl="1" indent="-342900">
              <a:lnSpc>
                <a:spcPct val="100000"/>
              </a:lnSpc>
              <a:spcBef>
                <a:spcPts val="1365"/>
              </a:spcBef>
              <a:buFont typeface="Arial" panose="020B0604020202020204" pitchFamily="34" charset="0"/>
              <a:buChar char="•"/>
              <a:tabLst>
                <a:tab pos="927100" algn="l"/>
              </a:tabLst>
            </a:pPr>
            <a:r>
              <a:rPr lang="en-GB" sz="2400" b="1" spc="-5">
                <a:highlight>
                  <a:srgbClr val="FFFF00"/>
                </a:highlight>
                <a:latin typeface="Calibri"/>
                <a:cs typeface="Calibri"/>
              </a:rPr>
              <a:t>Script </a:t>
            </a:r>
            <a:r>
              <a:rPr lang="en-GB" sz="2400" b="1">
                <a:highlight>
                  <a:srgbClr val="FFFF00"/>
                </a:highlight>
                <a:latin typeface="Calibri"/>
                <a:cs typeface="Calibri"/>
              </a:rPr>
              <a:t>files </a:t>
            </a:r>
            <a:r>
              <a:rPr lang="en-GB" sz="2400" b="1" spc="-5">
                <a:highlight>
                  <a:srgbClr val="FFFF00"/>
                </a:highlight>
                <a:latin typeface="Calibri"/>
                <a:cs typeface="Calibri"/>
              </a:rPr>
              <a:t>(commands) become </a:t>
            </a:r>
            <a:r>
              <a:rPr lang="en-GB" sz="2400" b="1" spc="-10">
                <a:highlight>
                  <a:srgbClr val="FFFF00"/>
                </a:highlight>
                <a:latin typeface="Calibri"/>
                <a:cs typeface="Calibri"/>
              </a:rPr>
              <a:t>the </a:t>
            </a:r>
            <a:r>
              <a:rPr lang="en-GB" sz="2400" b="1" spc="-5">
                <a:highlight>
                  <a:srgbClr val="FFFF00"/>
                </a:highlight>
                <a:latin typeface="Calibri"/>
                <a:cs typeface="Calibri"/>
              </a:rPr>
              <a:t>written record of </a:t>
            </a:r>
            <a:r>
              <a:rPr lang="en-GB" sz="2400" b="1">
                <a:highlight>
                  <a:srgbClr val="FFFF00"/>
                </a:highlight>
                <a:latin typeface="Calibri"/>
                <a:cs typeface="Calibri"/>
              </a:rPr>
              <a:t>your</a:t>
            </a:r>
            <a:r>
              <a:rPr lang="en-GB" sz="2400" b="1" spc="25">
                <a:highlight>
                  <a:srgbClr val="FFFF00"/>
                </a:highlight>
                <a:latin typeface="Calibri"/>
                <a:cs typeface="Calibri"/>
              </a:rPr>
              <a:t> </a:t>
            </a:r>
            <a:r>
              <a:rPr lang="en-GB" sz="2400" b="1" spc="-5">
                <a:highlight>
                  <a:srgbClr val="FFFF00"/>
                </a:highlight>
                <a:latin typeface="Calibri"/>
                <a:cs typeface="Calibri"/>
              </a:rPr>
              <a:t>analyses.</a:t>
            </a:r>
            <a:endParaRPr lang="en-GB" sz="2400" b="1">
              <a:highlight>
                <a:srgbClr val="FFFF00"/>
              </a:highlight>
              <a:latin typeface="Calibri"/>
              <a:cs typeface="Calibri"/>
            </a:endParaRPr>
          </a:p>
          <a:p>
            <a:pPr marL="1040130" lvl="1" indent="-342900">
              <a:lnSpc>
                <a:spcPct val="100000"/>
              </a:lnSpc>
              <a:spcBef>
                <a:spcPts val="1365"/>
              </a:spcBef>
              <a:buFont typeface="Arial" panose="020B0604020202020204" pitchFamily="34" charset="0"/>
              <a:buChar char="•"/>
              <a:tabLst>
                <a:tab pos="927100" algn="l"/>
              </a:tabLst>
            </a:pPr>
            <a:r>
              <a:rPr lang="en-GB" sz="2400" b="1" spc="-5">
                <a:latin typeface="Calibri"/>
                <a:cs typeface="Calibri"/>
              </a:rPr>
              <a:t>Surround commands </a:t>
            </a:r>
            <a:r>
              <a:rPr lang="en-GB" sz="2400" b="1">
                <a:latin typeface="Calibri"/>
                <a:cs typeface="Calibri"/>
              </a:rPr>
              <a:t>in </a:t>
            </a:r>
            <a:r>
              <a:rPr lang="en-GB" sz="2400" b="1" spc="-5">
                <a:latin typeface="Calibri"/>
                <a:cs typeface="Calibri"/>
              </a:rPr>
              <a:t>script </a:t>
            </a:r>
            <a:r>
              <a:rPr lang="en-GB" sz="2400" b="1">
                <a:latin typeface="Calibri"/>
                <a:cs typeface="Calibri"/>
              </a:rPr>
              <a:t>files </a:t>
            </a:r>
            <a:r>
              <a:rPr lang="en-GB" sz="2400" b="1" spc="-5">
                <a:latin typeface="Calibri"/>
                <a:cs typeface="Calibri"/>
              </a:rPr>
              <a:t>with detailed </a:t>
            </a:r>
            <a:r>
              <a:rPr lang="en-GB" sz="2400" b="1">
                <a:latin typeface="Calibri"/>
                <a:cs typeface="Calibri"/>
              </a:rPr>
              <a:t>comments </a:t>
            </a:r>
            <a:r>
              <a:rPr lang="en-GB" sz="2400" spc="-5">
                <a:latin typeface="Calibri"/>
                <a:cs typeface="Calibri"/>
              </a:rPr>
              <a:t>on </a:t>
            </a:r>
            <a:r>
              <a:rPr lang="en-GB" sz="2400">
                <a:latin typeface="Calibri"/>
                <a:cs typeface="Calibri"/>
              </a:rPr>
              <a:t>your </a:t>
            </a:r>
            <a:r>
              <a:rPr lang="en-GB" sz="2400" spc="-10">
                <a:latin typeface="Calibri"/>
                <a:cs typeface="Calibri"/>
              </a:rPr>
              <a:t>choices and</a:t>
            </a:r>
            <a:r>
              <a:rPr lang="en-GB" sz="2400" spc="-25">
                <a:latin typeface="Calibri"/>
                <a:cs typeface="Calibri"/>
              </a:rPr>
              <a:t> </a:t>
            </a:r>
            <a:r>
              <a:rPr lang="en-GB" sz="2400" spc="-5">
                <a:latin typeface="Calibri"/>
                <a:cs typeface="Calibri"/>
              </a:rPr>
              <a:t>actions.</a:t>
            </a:r>
            <a:endParaRPr lang="en-GB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5210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3626</TotalTime>
  <Words>523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</vt:lpstr>
      <vt:lpstr>Franklin Gothic Medium</vt:lpstr>
      <vt:lpstr>Office Theme</vt:lpstr>
      <vt:lpstr>Tidy data and setting up a script 2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Mild Introduction to  Structural Equation Modeling</dc:title>
  <dc:creator>Ed Harris</dc:creator>
  <cp:lastModifiedBy>Ed Harris</cp:lastModifiedBy>
  <cp:revision>54</cp:revision>
  <dcterms:created xsi:type="dcterms:W3CDTF">2021-04-28T13:13:49Z</dcterms:created>
  <dcterms:modified xsi:type="dcterms:W3CDTF">2021-06-16T12:41:00Z</dcterms:modified>
</cp:coreProperties>
</file>